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88" r:id="rId2"/>
    <p:sldMasterId id="2147483705" r:id="rId3"/>
  </p:sldMasterIdLst>
  <p:notesMasterIdLst>
    <p:notesMasterId r:id="rId50"/>
  </p:notesMasterIdLst>
  <p:sldIdLst>
    <p:sldId id="256" r:id="rId4"/>
    <p:sldId id="350" r:id="rId5"/>
    <p:sldId id="318" r:id="rId6"/>
    <p:sldId id="331" r:id="rId7"/>
    <p:sldId id="356" r:id="rId8"/>
    <p:sldId id="328" r:id="rId9"/>
    <p:sldId id="355" r:id="rId10"/>
    <p:sldId id="289" r:id="rId11"/>
    <p:sldId id="291" r:id="rId12"/>
    <p:sldId id="333" r:id="rId13"/>
    <p:sldId id="334" r:id="rId14"/>
    <p:sldId id="335" r:id="rId15"/>
    <p:sldId id="336" r:id="rId16"/>
    <p:sldId id="290" r:id="rId17"/>
    <p:sldId id="306" r:id="rId18"/>
    <p:sldId id="330" r:id="rId19"/>
    <p:sldId id="307" r:id="rId20"/>
    <p:sldId id="352" r:id="rId21"/>
    <p:sldId id="340" r:id="rId22"/>
    <p:sldId id="284" r:id="rId23"/>
    <p:sldId id="285" r:id="rId24"/>
    <p:sldId id="341" r:id="rId25"/>
    <p:sldId id="342" r:id="rId26"/>
    <p:sldId id="286" r:id="rId27"/>
    <p:sldId id="308" r:id="rId28"/>
    <p:sldId id="309" r:id="rId29"/>
    <p:sldId id="353" r:id="rId30"/>
    <p:sldId id="343" r:id="rId31"/>
    <p:sldId id="297" r:id="rId32"/>
    <p:sldId id="304" r:id="rId33"/>
    <p:sldId id="347" r:id="rId34"/>
    <p:sldId id="310" r:id="rId35"/>
    <p:sldId id="311" r:id="rId36"/>
    <p:sldId id="296" r:id="rId37"/>
    <p:sldId id="302" r:id="rId38"/>
    <p:sldId id="303" r:id="rId39"/>
    <p:sldId id="301" r:id="rId40"/>
    <p:sldId id="346" r:id="rId41"/>
    <p:sldId id="295" r:id="rId42"/>
    <p:sldId id="299" r:id="rId43"/>
    <p:sldId id="344" r:id="rId44"/>
    <p:sldId id="345" r:id="rId45"/>
    <p:sldId id="314" r:id="rId46"/>
    <p:sldId id="315" r:id="rId47"/>
    <p:sldId id="329" r:id="rId48"/>
    <p:sldId id="358" r:id="rId4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Boudreault-Larochelle" initials="SB" lastIdx="1" clrIdx="0"/>
  <p:cmAuthor id="2" name="Marc-Antoine Turgeon" initials="M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/>
    <p:restoredTop sz="94251" autoAdjust="0"/>
  </p:normalViewPr>
  <p:slideViewPr>
    <p:cSldViewPr snapToGrid="0" snapToObjects="1">
      <p:cViewPr varScale="1">
        <p:scale>
          <a:sx n="92" d="100"/>
          <a:sy n="92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svg"/><Relationship Id="rId1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0BEBC-233A-4F75-92E1-3DF93AA71C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DF2E347-6532-4AFD-85BD-1D190B45B576}">
      <dgm:prSet/>
      <dgm:spPr/>
      <dgm:t>
        <a:bodyPr/>
        <a:lstStyle/>
        <a:p>
          <a:r>
            <a:rPr lang="fr-FR" dirty="0"/>
            <a:t>Cette présentation peut vous </a:t>
          </a:r>
          <a:r>
            <a:rPr lang="fr-FR" b="1" u="sng" dirty="0">
              <a:solidFill>
                <a:schemeClr val="bg1"/>
              </a:solidFill>
            </a:rPr>
            <a:t>surprendre!</a:t>
          </a:r>
          <a:endParaRPr lang="en-US" b="1" u="sng" dirty="0">
            <a:solidFill>
              <a:schemeClr val="bg1"/>
            </a:solidFill>
          </a:endParaRPr>
        </a:p>
      </dgm:t>
    </dgm:pt>
    <dgm:pt modelId="{0C8B3744-64C9-4B57-AC2D-AF02ADD3F314}" type="parTrans" cxnId="{CADC2F71-86D8-460F-AACE-61FF46ACD783}">
      <dgm:prSet/>
      <dgm:spPr/>
      <dgm:t>
        <a:bodyPr/>
        <a:lstStyle/>
        <a:p>
          <a:endParaRPr lang="en-US"/>
        </a:p>
      </dgm:t>
    </dgm:pt>
    <dgm:pt modelId="{441E980A-27C9-4F5E-AFBB-07F477181B42}" type="sibTrans" cxnId="{CADC2F71-86D8-460F-AACE-61FF46ACD783}">
      <dgm:prSet/>
      <dgm:spPr/>
      <dgm:t>
        <a:bodyPr/>
        <a:lstStyle/>
        <a:p>
          <a:endParaRPr lang="en-US"/>
        </a:p>
      </dgm:t>
    </dgm:pt>
    <dgm:pt modelId="{64BDABD1-7469-449F-B032-C2D7053DA6DF}">
      <dgm:prSet/>
      <dgm:spPr/>
      <dgm:t>
        <a:bodyPr/>
        <a:lstStyle/>
        <a:p>
          <a:r>
            <a:rPr lang="fr-FR" dirty="0"/>
            <a:t>En aucun cas, nous vous suggérons de ne </a:t>
          </a:r>
          <a:r>
            <a:rPr lang="fr-FR" b="1" dirty="0">
              <a:solidFill>
                <a:srgbClr val="FF0000"/>
              </a:solidFill>
            </a:rPr>
            <a:t>jamais</a:t>
          </a:r>
          <a:r>
            <a:rPr lang="fr-FR" b="1" dirty="0"/>
            <a:t> </a:t>
          </a:r>
          <a:r>
            <a:rPr lang="fr-FR" dirty="0"/>
            <a:t>faire certains tests cliniques</a:t>
          </a:r>
          <a:endParaRPr lang="en-US" dirty="0"/>
        </a:p>
      </dgm:t>
    </dgm:pt>
    <dgm:pt modelId="{2EFB6A03-3D1E-4934-BDCB-2FF816E9CDA4}" type="parTrans" cxnId="{7C69254C-9EEE-4BD7-8AA6-E2F7EC692678}">
      <dgm:prSet/>
      <dgm:spPr/>
      <dgm:t>
        <a:bodyPr/>
        <a:lstStyle/>
        <a:p>
          <a:endParaRPr lang="en-US"/>
        </a:p>
      </dgm:t>
    </dgm:pt>
    <dgm:pt modelId="{5C646DF8-3BAE-4CE3-8169-8CF9BB2D3BAD}" type="sibTrans" cxnId="{7C69254C-9EEE-4BD7-8AA6-E2F7EC692678}">
      <dgm:prSet/>
      <dgm:spPr/>
      <dgm:t>
        <a:bodyPr/>
        <a:lstStyle/>
        <a:p>
          <a:endParaRPr lang="en-US"/>
        </a:p>
      </dgm:t>
    </dgm:pt>
    <dgm:pt modelId="{D8E4C296-CD1A-4BFD-8A1B-2168A6B77225}">
      <dgm:prSet/>
      <dgm:spPr/>
      <dgm:t>
        <a:bodyPr/>
        <a:lstStyle/>
        <a:p>
          <a:r>
            <a:rPr lang="fr-FR"/>
            <a:t>Il s’agit d’être conscient de ce qu’on fait (imprécision des tests)</a:t>
          </a:r>
          <a:endParaRPr lang="en-US"/>
        </a:p>
      </dgm:t>
    </dgm:pt>
    <dgm:pt modelId="{0061F75A-1ED9-4C8C-8A01-18765AB1E858}" type="parTrans" cxnId="{52CF5180-3ABB-4CE3-BBFD-CF3C21528499}">
      <dgm:prSet/>
      <dgm:spPr/>
      <dgm:t>
        <a:bodyPr/>
        <a:lstStyle/>
        <a:p>
          <a:endParaRPr lang="en-US"/>
        </a:p>
      </dgm:t>
    </dgm:pt>
    <dgm:pt modelId="{E47320C4-548D-4591-8602-666D5EAFB075}" type="sibTrans" cxnId="{52CF5180-3ABB-4CE3-BBFD-CF3C21528499}">
      <dgm:prSet/>
      <dgm:spPr/>
      <dgm:t>
        <a:bodyPr/>
        <a:lstStyle/>
        <a:p>
          <a:endParaRPr lang="en-US"/>
        </a:p>
      </dgm:t>
    </dgm:pt>
    <dgm:pt modelId="{83C2846E-26D7-48BB-910C-DA9220FB4C39}">
      <dgm:prSet/>
      <dgm:spPr/>
      <dgm:t>
        <a:bodyPr/>
        <a:lstStyle/>
        <a:p>
          <a:r>
            <a:rPr lang="fr-FR" dirty="0"/>
            <a:t>Tout dépend de l’ESTIMATION de la </a:t>
          </a:r>
          <a:r>
            <a:rPr lang="fr-FR" b="1" dirty="0">
              <a:solidFill>
                <a:srgbClr val="FF0000"/>
              </a:solidFill>
            </a:rPr>
            <a:t>probabilité pré-test</a:t>
          </a:r>
          <a:endParaRPr lang="en-US" b="1" dirty="0">
            <a:solidFill>
              <a:srgbClr val="FF0000"/>
            </a:solidFill>
          </a:endParaRPr>
        </a:p>
      </dgm:t>
    </dgm:pt>
    <dgm:pt modelId="{270BDF80-B125-49CD-A74B-6151305BBBC3}" type="parTrans" cxnId="{BACFB251-7FA1-41B3-A96B-8F57A165DA17}">
      <dgm:prSet/>
      <dgm:spPr/>
      <dgm:t>
        <a:bodyPr/>
        <a:lstStyle/>
        <a:p>
          <a:endParaRPr lang="en-US"/>
        </a:p>
      </dgm:t>
    </dgm:pt>
    <dgm:pt modelId="{830F2BFA-8C76-4D09-B94C-DE59DD7C83DB}" type="sibTrans" cxnId="{BACFB251-7FA1-41B3-A96B-8F57A165DA17}">
      <dgm:prSet/>
      <dgm:spPr/>
      <dgm:t>
        <a:bodyPr/>
        <a:lstStyle/>
        <a:p>
          <a:endParaRPr lang="en-US"/>
        </a:p>
      </dgm:t>
    </dgm:pt>
    <dgm:pt modelId="{F0A18246-8DB6-4E84-AF12-663C17B82064}">
      <dgm:prSet/>
      <dgm:spPr/>
      <dgm:t>
        <a:bodyPr/>
        <a:lstStyle/>
        <a:p>
          <a:r>
            <a:rPr lang="fr-FR"/>
            <a:t>La précision extrême n’est pas recherché ici</a:t>
          </a:r>
          <a:endParaRPr lang="en-US"/>
        </a:p>
      </dgm:t>
    </dgm:pt>
    <dgm:pt modelId="{B3EA05E5-4FB8-4F2A-A2CC-B51B6E5F931F}" type="parTrans" cxnId="{66794D2F-E93A-453D-B135-EF3186E38EDF}">
      <dgm:prSet/>
      <dgm:spPr/>
      <dgm:t>
        <a:bodyPr/>
        <a:lstStyle/>
        <a:p>
          <a:endParaRPr lang="en-US"/>
        </a:p>
      </dgm:t>
    </dgm:pt>
    <dgm:pt modelId="{EBE81EF1-E702-4017-B329-B64B553AE199}" type="sibTrans" cxnId="{66794D2F-E93A-453D-B135-EF3186E38EDF}">
      <dgm:prSet/>
      <dgm:spPr/>
      <dgm:t>
        <a:bodyPr/>
        <a:lstStyle/>
        <a:p>
          <a:endParaRPr lang="en-US"/>
        </a:p>
      </dgm:t>
    </dgm:pt>
    <dgm:pt modelId="{6B6D994B-B37A-4B98-83AC-A9F30449028B}">
      <dgm:prSet/>
      <dgm:spPr/>
      <dgm:t>
        <a:bodyPr/>
        <a:lstStyle/>
        <a:p>
          <a:r>
            <a:rPr lang="fr-FR" dirty="0"/>
            <a:t>Exercice pédagogique</a:t>
          </a:r>
          <a:endParaRPr lang="en-US" dirty="0"/>
        </a:p>
      </dgm:t>
    </dgm:pt>
    <dgm:pt modelId="{078560AE-C3BA-4827-958F-90FF5FFA3880}" type="parTrans" cxnId="{1E810649-4B7F-4090-8474-D958B3883F27}">
      <dgm:prSet/>
      <dgm:spPr/>
      <dgm:t>
        <a:bodyPr/>
        <a:lstStyle/>
        <a:p>
          <a:endParaRPr lang="en-US"/>
        </a:p>
      </dgm:t>
    </dgm:pt>
    <dgm:pt modelId="{D10B7557-0199-4A16-A7C7-D37BFED1AE9C}" type="sibTrans" cxnId="{1E810649-4B7F-4090-8474-D958B3883F27}">
      <dgm:prSet/>
      <dgm:spPr/>
      <dgm:t>
        <a:bodyPr/>
        <a:lstStyle/>
        <a:p>
          <a:endParaRPr lang="en-US"/>
        </a:p>
      </dgm:t>
    </dgm:pt>
    <dgm:pt modelId="{EF62F74E-DA15-424C-989E-0D3AD4EEB00A}" type="pres">
      <dgm:prSet presAssocID="{8B50BEBC-233A-4F75-92E1-3DF93AA71C59}" presName="root" presStyleCnt="0">
        <dgm:presLayoutVars>
          <dgm:dir/>
          <dgm:resizeHandles val="exact"/>
        </dgm:presLayoutVars>
      </dgm:prSet>
      <dgm:spPr/>
    </dgm:pt>
    <dgm:pt modelId="{07CFCBDA-5626-4CDE-AC8D-99CD2B8A81D1}" type="pres">
      <dgm:prSet presAssocID="{9DF2E347-6532-4AFD-85BD-1D190B45B576}" presName="compNode" presStyleCnt="0"/>
      <dgm:spPr/>
    </dgm:pt>
    <dgm:pt modelId="{E435DE7D-31B9-4A46-A873-97713460C7BD}" type="pres">
      <dgm:prSet presAssocID="{9DF2E347-6532-4AFD-85BD-1D190B45B576}" presName="bgRect" presStyleLbl="bgShp" presStyleIdx="0" presStyleCnt="3"/>
      <dgm:spPr/>
    </dgm:pt>
    <dgm:pt modelId="{2FFB41E3-3CCA-42D4-9972-5CFF51BF6B5D}" type="pres">
      <dgm:prSet presAssocID="{9DF2E347-6532-4AFD-85BD-1D190B45B5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CA9080BA-1362-4550-8D42-B856FF0EA5B8}" type="pres">
      <dgm:prSet presAssocID="{9DF2E347-6532-4AFD-85BD-1D190B45B576}" presName="spaceRect" presStyleCnt="0"/>
      <dgm:spPr/>
    </dgm:pt>
    <dgm:pt modelId="{7C3EE922-279E-4228-A5E5-04DA20FE3726}" type="pres">
      <dgm:prSet presAssocID="{9DF2E347-6532-4AFD-85BD-1D190B45B576}" presName="parTx" presStyleLbl="revTx" presStyleIdx="0" presStyleCnt="5">
        <dgm:presLayoutVars>
          <dgm:chMax val="0"/>
          <dgm:chPref val="0"/>
        </dgm:presLayoutVars>
      </dgm:prSet>
      <dgm:spPr/>
    </dgm:pt>
    <dgm:pt modelId="{C6EC1CA3-D947-49BE-A688-A3FBBDB96C17}" type="pres">
      <dgm:prSet presAssocID="{441E980A-27C9-4F5E-AFBB-07F477181B42}" presName="sibTrans" presStyleCnt="0"/>
      <dgm:spPr/>
    </dgm:pt>
    <dgm:pt modelId="{77790491-B201-4313-AE25-18687C14BC1E}" type="pres">
      <dgm:prSet presAssocID="{64BDABD1-7469-449F-B032-C2D7053DA6DF}" presName="compNode" presStyleCnt="0"/>
      <dgm:spPr/>
    </dgm:pt>
    <dgm:pt modelId="{27C5F709-CE22-4E0E-868B-DD0C6C6984B2}" type="pres">
      <dgm:prSet presAssocID="{64BDABD1-7469-449F-B032-C2D7053DA6DF}" presName="bgRect" presStyleLbl="bgShp" presStyleIdx="1" presStyleCnt="3"/>
      <dgm:spPr/>
    </dgm:pt>
    <dgm:pt modelId="{E8FF54CF-D757-4AF1-8B21-FFC42FA20950}" type="pres">
      <dgm:prSet presAssocID="{64BDABD1-7469-449F-B032-C2D7053DA6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2BE18E1-F5B9-4697-9C0E-DC724E93CA72}" type="pres">
      <dgm:prSet presAssocID="{64BDABD1-7469-449F-B032-C2D7053DA6DF}" presName="spaceRect" presStyleCnt="0"/>
      <dgm:spPr/>
    </dgm:pt>
    <dgm:pt modelId="{67263CC3-B61B-4982-9941-B6544B629AE8}" type="pres">
      <dgm:prSet presAssocID="{64BDABD1-7469-449F-B032-C2D7053DA6DF}" presName="parTx" presStyleLbl="revTx" presStyleIdx="1" presStyleCnt="5">
        <dgm:presLayoutVars>
          <dgm:chMax val="0"/>
          <dgm:chPref val="0"/>
        </dgm:presLayoutVars>
      </dgm:prSet>
      <dgm:spPr/>
    </dgm:pt>
    <dgm:pt modelId="{5D1022AD-22A9-493F-B4B3-A8BE1E9720C8}" type="pres">
      <dgm:prSet presAssocID="{64BDABD1-7469-449F-B032-C2D7053DA6DF}" presName="desTx" presStyleLbl="revTx" presStyleIdx="2" presStyleCnt="5">
        <dgm:presLayoutVars/>
      </dgm:prSet>
      <dgm:spPr/>
    </dgm:pt>
    <dgm:pt modelId="{F796725B-C0D9-4124-A45F-7415AD5BC7F1}" type="pres">
      <dgm:prSet presAssocID="{5C646DF8-3BAE-4CE3-8169-8CF9BB2D3BAD}" presName="sibTrans" presStyleCnt="0"/>
      <dgm:spPr/>
    </dgm:pt>
    <dgm:pt modelId="{B4C68B03-81A4-4BE0-BE26-0908BDC5CC86}" type="pres">
      <dgm:prSet presAssocID="{83C2846E-26D7-48BB-910C-DA9220FB4C39}" presName="compNode" presStyleCnt="0"/>
      <dgm:spPr/>
    </dgm:pt>
    <dgm:pt modelId="{1891C846-613D-4932-A730-EF1F421DDDCF}" type="pres">
      <dgm:prSet presAssocID="{83C2846E-26D7-48BB-910C-DA9220FB4C39}" presName="bgRect" presStyleLbl="bgShp" presStyleIdx="2" presStyleCnt="3" custLinFactNeighborX="-14049" custLinFactNeighborY="440"/>
      <dgm:spPr/>
    </dgm:pt>
    <dgm:pt modelId="{A8B3E5AC-C895-4747-9CCE-AD623E4C281A}" type="pres">
      <dgm:prSet presAssocID="{83C2846E-26D7-48BB-910C-DA9220FB4C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0D16694-6ED2-41D8-9E62-857BC91F1FA3}" type="pres">
      <dgm:prSet presAssocID="{83C2846E-26D7-48BB-910C-DA9220FB4C39}" presName="spaceRect" presStyleCnt="0"/>
      <dgm:spPr/>
    </dgm:pt>
    <dgm:pt modelId="{FCDD4D0B-2C3F-4F8B-8705-45844770A629}" type="pres">
      <dgm:prSet presAssocID="{83C2846E-26D7-48BB-910C-DA9220FB4C39}" presName="parTx" presStyleLbl="revTx" presStyleIdx="3" presStyleCnt="5">
        <dgm:presLayoutVars>
          <dgm:chMax val="0"/>
          <dgm:chPref val="0"/>
        </dgm:presLayoutVars>
      </dgm:prSet>
      <dgm:spPr/>
    </dgm:pt>
    <dgm:pt modelId="{3FA1E6D9-678C-4120-8FE7-DD640C0FE6E2}" type="pres">
      <dgm:prSet presAssocID="{83C2846E-26D7-48BB-910C-DA9220FB4C39}" presName="desTx" presStyleLbl="revTx" presStyleIdx="4" presStyleCnt="5">
        <dgm:presLayoutVars/>
      </dgm:prSet>
      <dgm:spPr/>
    </dgm:pt>
  </dgm:ptLst>
  <dgm:cxnLst>
    <dgm:cxn modelId="{BC1F2F01-C842-4889-9C10-BD475DBBC3C2}" type="presOf" srcId="{8B50BEBC-233A-4F75-92E1-3DF93AA71C59}" destId="{EF62F74E-DA15-424C-989E-0D3AD4EEB00A}" srcOrd="0" destOrd="0" presId="urn:microsoft.com/office/officeart/2018/2/layout/IconVerticalSolidList"/>
    <dgm:cxn modelId="{66794D2F-E93A-453D-B135-EF3186E38EDF}" srcId="{83C2846E-26D7-48BB-910C-DA9220FB4C39}" destId="{F0A18246-8DB6-4E84-AF12-663C17B82064}" srcOrd="0" destOrd="0" parTransId="{B3EA05E5-4FB8-4F2A-A2CC-B51B6E5F931F}" sibTransId="{EBE81EF1-E702-4017-B329-B64B553AE199}"/>
    <dgm:cxn modelId="{A19EC634-42A8-4E52-B122-924C141E7903}" type="presOf" srcId="{6B6D994B-B37A-4B98-83AC-A9F30449028B}" destId="{3FA1E6D9-678C-4120-8FE7-DD640C0FE6E2}" srcOrd="0" destOrd="1" presId="urn:microsoft.com/office/officeart/2018/2/layout/IconVerticalSolidList"/>
    <dgm:cxn modelId="{1E810649-4B7F-4090-8474-D958B3883F27}" srcId="{83C2846E-26D7-48BB-910C-DA9220FB4C39}" destId="{6B6D994B-B37A-4B98-83AC-A9F30449028B}" srcOrd="1" destOrd="0" parTransId="{078560AE-C3BA-4827-958F-90FF5FFA3880}" sibTransId="{D10B7557-0199-4A16-A7C7-D37BFED1AE9C}"/>
    <dgm:cxn modelId="{7C69254C-9EEE-4BD7-8AA6-E2F7EC692678}" srcId="{8B50BEBC-233A-4F75-92E1-3DF93AA71C59}" destId="{64BDABD1-7469-449F-B032-C2D7053DA6DF}" srcOrd="1" destOrd="0" parTransId="{2EFB6A03-3D1E-4934-BDCB-2FF816E9CDA4}" sibTransId="{5C646DF8-3BAE-4CE3-8169-8CF9BB2D3BAD}"/>
    <dgm:cxn modelId="{BACFB251-7FA1-41B3-A96B-8F57A165DA17}" srcId="{8B50BEBC-233A-4F75-92E1-3DF93AA71C59}" destId="{83C2846E-26D7-48BB-910C-DA9220FB4C39}" srcOrd="2" destOrd="0" parTransId="{270BDF80-B125-49CD-A74B-6151305BBBC3}" sibTransId="{830F2BFA-8C76-4D09-B94C-DE59DD7C83DB}"/>
    <dgm:cxn modelId="{CADC2F71-86D8-460F-AACE-61FF46ACD783}" srcId="{8B50BEBC-233A-4F75-92E1-3DF93AA71C59}" destId="{9DF2E347-6532-4AFD-85BD-1D190B45B576}" srcOrd="0" destOrd="0" parTransId="{0C8B3744-64C9-4B57-AC2D-AF02ADD3F314}" sibTransId="{441E980A-27C9-4F5E-AFBB-07F477181B42}"/>
    <dgm:cxn modelId="{3FCB737A-EE76-4C99-8F04-673CB7998578}" type="presOf" srcId="{9DF2E347-6532-4AFD-85BD-1D190B45B576}" destId="{7C3EE922-279E-4228-A5E5-04DA20FE3726}" srcOrd="0" destOrd="0" presId="urn:microsoft.com/office/officeart/2018/2/layout/IconVerticalSolidList"/>
    <dgm:cxn modelId="{52CF5180-3ABB-4CE3-BBFD-CF3C21528499}" srcId="{64BDABD1-7469-449F-B032-C2D7053DA6DF}" destId="{D8E4C296-CD1A-4BFD-8A1B-2168A6B77225}" srcOrd="0" destOrd="0" parTransId="{0061F75A-1ED9-4C8C-8A01-18765AB1E858}" sibTransId="{E47320C4-548D-4591-8602-666D5EAFB075}"/>
    <dgm:cxn modelId="{3FAF0096-F7B1-45C7-A2C7-A2187D0281F1}" type="presOf" srcId="{F0A18246-8DB6-4E84-AF12-663C17B82064}" destId="{3FA1E6D9-678C-4120-8FE7-DD640C0FE6E2}" srcOrd="0" destOrd="0" presId="urn:microsoft.com/office/officeart/2018/2/layout/IconVerticalSolidList"/>
    <dgm:cxn modelId="{C75B13A6-AFA1-4DB8-A928-42CF79463C06}" type="presOf" srcId="{83C2846E-26D7-48BB-910C-DA9220FB4C39}" destId="{FCDD4D0B-2C3F-4F8B-8705-45844770A629}" srcOrd="0" destOrd="0" presId="urn:microsoft.com/office/officeart/2018/2/layout/IconVerticalSolidList"/>
    <dgm:cxn modelId="{B31C8EB7-5139-45C1-BB25-33166286CEFD}" type="presOf" srcId="{D8E4C296-CD1A-4BFD-8A1B-2168A6B77225}" destId="{5D1022AD-22A9-493F-B4B3-A8BE1E9720C8}" srcOrd="0" destOrd="0" presId="urn:microsoft.com/office/officeart/2018/2/layout/IconVerticalSolidList"/>
    <dgm:cxn modelId="{C43221DC-38E8-49FB-BAE4-3B63FC36ECB0}" type="presOf" srcId="{64BDABD1-7469-449F-B032-C2D7053DA6DF}" destId="{67263CC3-B61B-4982-9941-B6544B629AE8}" srcOrd="0" destOrd="0" presId="urn:microsoft.com/office/officeart/2018/2/layout/IconVerticalSolidList"/>
    <dgm:cxn modelId="{5382DF90-E396-4CA8-90C5-839507CF8AE5}" type="presParOf" srcId="{EF62F74E-DA15-424C-989E-0D3AD4EEB00A}" destId="{07CFCBDA-5626-4CDE-AC8D-99CD2B8A81D1}" srcOrd="0" destOrd="0" presId="urn:microsoft.com/office/officeart/2018/2/layout/IconVerticalSolidList"/>
    <dgm:cxn modelId="{5153D623-7E90-46CE-87E3-C613DD9CF574}" type="presParOf" srcId="{07CFCBDA-5626-4CDE-AC8D-99CD2B8A81D1}" destId="{E435DE7D-31B9-4A46-A873-97713460C7BD}" srcOrd="0" destOrd="0" presId="urn:microsoft.com/office/officeart/2018/2/layout/IconVerticalSolidList"/>
    <dgm:cxn modelId="{7A1DEE62-72F1-4B6A-B55A-E27A3681ED21}" type="presParOf" srcId="{07CFCBDA-5626-4CDE-AC8D-99CD2B8A81D1}" destId="{2FFB41E3-3CCA-42D4-9972-5CFF51BF6B5D}" srcOrd="1" destOrd="0" presId="urn:microsoft.com/office/officeart/2018/2/layout/IconVerticalSolidList"/>
    <dgm:cxn modelId="{A69C4865-1553-4C63-B62B-82D95AEF43AC}" type="presParOf" srcId="{07CFCBDA-5626-4CDE-AC8D-99CD2B8A81D1}" destId="{CA9080BA-1362-4550-8D42-B856FF0EA5B8}" srcOrd="2" destOrd="0" presId="urn:microsoft.com/office/officeart/2018/2/layout/IconVerticalSolidList"/>
    <dgm:cxn modelId="{EB265565-9D38-47F5-9F74-3B9EA4921666}" type="presParOf" srcId="{07CFCBDA-5626-4CDE-AC8D-99CD2B8A81D1}" destId="{7C3EE922-279E-4228-A5E5-04DA20FE3726}" srcOrd="3" destOrd="0" presId="urn:microsoft.com/office/officeart/2018/2/layout/IconVerticalSolidList"/>
    <dgm:cxn modelId="{A2813731-416F-419C-89A8-05500F6CD00F}" type="presParOf" srcId="{EF62F74E-DA15-424C-989E-0D3AD4EEB00A}" destId="{C6EC1CA3-D947-49BE-A688-A3FBBDB96C17}" srcOrd="1" destOrd="0" presId="urn:microsoft.com/office/officeart/2018/2/layout/IconVerticalSolidList"/>
    <dgm:cxn modelId="{CC2A7A55-4CB0-4C1F-958C-40852AC50B77}" type="presParOf" srcId="{EF62F74E-DA15-424C-989E-0D3AD4EEB00A}" destId="{77790491-B201-4313-AE25-18687C14BC1E}" srcOrd="2" destOrd="0" presId="urn:microsoft.com/office/officeart/2018/2/layout/IconVerticalSolidList"/>
    <dgm:cxn modelId="{9F5341F0-DE57-4BAC-8999-033041579AAE}" type="presParOf" srcId="{77790491-B201-4313-AE25-18687C14BC1E}" destId="{27C5F709-CE22-4E0E-868B-DD0C6C6984B2}" srcOrd="0" destOrd="0" presId="urn:microsoft.com/office/officeart/2018/2/layout/IconVerticalSolidList"/>
    <dgm:cxn modelId="{84D932F4-F2E5-4CCC-81DE-9A2C42870B47}" type="presParOf" srcId="{77790491-B201-4313-AE25-18687C14BC1E}" destId="{E8FF54CF-D757-4AF1-8B21-FFC42FA20950}" srcOrd="1" destOrd="0" presId="urn:microsoft.com/office/officeart/2018/2/layout/IconVerticalSolidList"/>
    <dgm:cxn modelId="{641C35B5-270E-4349-B09E-F19D722928E5}" type="presParOf" srcId="{77790491-B201-4313-AE25-18687C14BC1E}" destId="{82BE18E1-F5B9-4697-9C0E-DC724E93CA72}" srcOrd="2" destOrd="0" presId="urn:microsoft.com/office/officeart/2018/2/layout/IconVerticalSolidList"/>
    <dgm:cxn modelId="{1AF77C9A-F252-4B86-AA35-7A587A832BD0}" type="presParOf" srcId="{77790491-B201-4313-AE25-18687C14BC1E}" destId="{67263CC3-B61B-4982-9941-B6544B629AE8}" srcOrd="3" destOrd="0" presId="urn:microsoft.com/office/officeart/2018/2/layout/IconVerticalSolidList"/>
    <dgm:cxn modelId="{6DF678F5-3413-4123-A20D-D12A51FBD599}" type="presParOf" srcId="{77790491-B201-4313-AE25-18687C14BC1E}" destId="{5D1022AD-22A9-493F-B4B3-A8BE1E9720C8}" srcOrd="4" destOrd="0" presId="urn:microsoft.com/office/officeart/2018/2/layout/IconVerticalSolidList"/>
    <dgm:cxn modelId="{72691A41-EF57-451F-8A92-586F8A6A57F1}" type="presParOf" srcId="{EF62F74E-DA15-424C-989E-0D3AD4EEB00A}" destId="{F796725B-C0D9-4124-A45F-7415AD5BC7F1}" srcOrd="3" destOrd="0" presId="urn:microsoft.com/office/officeart/2018/2/layout/IconVerticalSolidList"/>
    <dgm:cxn modelId="{C140387F-15CB-4DCA-8376-6BCDE48C7A66}" type="presParOf" srcId="{EF62F74E-DA15-424C-989E-0D3AD4EEB00A}" destId="{B4C68B03-81A4-4BE0-BE26-0908BDC5CC86}" srcOrd="4" destOrd="0" presId="urn:microsoft.com/office/officeart/2018/2/layout/IconVerticalSolidList"/>
    <dgm:cxn modelId="{58336D89-B7A5-4644-883C-05063B59B6FF}" type="presParOf" srcId="{B4C68B03-81A4-4BE0-BE26-0908BDC5CC86}" destId="{1891C846-613D-4932-A730-EF1F421DDDCF}" srcOrd="0" destOrd="0" presId="urn:microsoft.com/office/officeart/2018/2/layout/IconVerticalSolidList"/>
    <dgm:cxn modelId="{62E19648-695B-4732-A7A6-7A2C30CC8C22}" type="presParOf" srcId="{B4C68B03-81A4-4BE0-BE26-0908BDC5CC86}" destId="{A8B3E5AC-C895-4747-9CCE-AD623E4C281A}" srcOrd="1" destOrd="0" presId="urn:microsoft.com/office/officeart/2018/2/layout/IconVerticalSolidList"/>
    <dgm:cxn modelId="{73D44C62-0F80-4717-952B-818D4B34EDC3}" type="presParOf" srcId="{B4C68B03-81A4-4BE0-BE26-0908BDC5CC86}" destId="{90D16694-6ED2-41D8-9E62-857BC91F1FA3}" srcOrd="2" destOrd="0" presId="urn:microsoft.com/office/officeart/2018/2/layout/IconVerticalSolidList"/>
    <dgm:cxn modelId="{7F9F29E4-5F99-4F81-A2C9-98AB4750230B}" type="presParOf" srcId="{B4C68B03-81A4-4BE0-BE26-0908BDC5CC86}" destId="{FCDD4D0B-2C3F-4F8B-8705-45844770A629}" srcOrd="3" destOrd="0" presId="urn:microsoft.com/office/officeart/2018/2/layout/IconVerticalSolidList"/>
    <dgm:cxn modelId="{52255259-ABF0-4E8A-94FC-D21E237CF0C6}" type="presParOf" srcId="{B4C68B03-81A4-4BE0-BE26-0908BDC5CC86}" destId="{3FA1E6D9-678C-4120-8FE7-DD640C0FE6E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ABC0D-F721-4F88-8063-41D03E12BB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C322F6-947F-4F2C-87A6-EACD1FD10BDA}">
      <dgm:prSet/>
      <dgm:spPr/>
      <dgm:t>
        <a:bodyPr/>
        <a:lstStyle/>
        <a:p>
          <a:r>
            <a:rPr lang="fr-CA"/>
            <a:t>Dérivé de la sensibilité et de la spécificité</a:t>
          </a:r>
          <a:endParaRPr lang="en-US"/>
        </a:p>
      </dgm:t>
    </dgm:pt>
    <dgm:pt modelId="{0A40DD09-45C0-45E0-AEFE-4A5545C95EC1}" type="parTrans" cxnId="{484EF621-2B86-42C8-B445-30F0BC4EF237}">
      <dgm:prSet/>
      <dgm:spPr/>
      <dgm:t>
        <a:bodyPr/>
        <a:lstStyle/>
        <a:p>
          <a:endParaRPr lang="en-US"/>
        </a:p>
      </dgm:t>
    </dgm:pt>
    <dgm:pt modelId="{F974FFBC-7BD5-41A7-8DAA-EE08B32DAF05}" type="sibTrans" cxnId="{484EF621-2B86-42C8-B445-30F0BC4EF237}">
      <dgm:prSet/>
      <dgm:spPr/>
      <dgm:t>
        <a:bodyPr/>
        <a:lstStyle/>
        <a:p>
          <a:endParaRPr lang="en-US"/>
        </a:p>
      </dgm:t>
    </dgm:pt>
    <dgm:pt modelId="{BABF3B6E-4455-40B5-AD0F-F0022A10844A}">
      <dgm:prSet/>
      <dgm:spPr/>
      <dgm:t>
        <a:bodyPr/>
        <a:lstStyle/>
        <a:p>
          <a:r>
            <a:rPr lang="fr-CA"/>
            <a:t>Plus rapide</a:t>
          </a:r>
          <a:endParaRPr lang="en-US"/>
        </a:p>
      </dgm:t>
    </dgm:pt>
    <dgm:pt modelId="{70A28C8A-72BA-4CE3-A227-65D555EE0B9B}" type="parTrans" cxnId="{9E061312-A43B-4A94-967A-96CF04F42CDD}">
      <dgm:prSet/>
      <dgm:spPr/>
      <dgm:t>
        <a:bodyPr/>
        <a:lstStyle/>
        <a:p>
          <a:endParaRPr lang="en-US"/>
        </a:p>
      </dgm:t>
    </dgm:pt>
    <dgm:pt modelId="{4593AB7E-388B-4D2D-8842-07957654C0A1}" type="sibTrans" cxnId="{9E061312-A43B-4A94-967A-96CF04F42CDD}">
      <dgm:prSet/>
      <dgm:spPr/>
      <dgm:t>
        <a:bodyPr/>
        <a:lstStyle/>
        <a:p>
          <a:endParaRPr lang="en-US"/>
        </a:p>
      </dgm:t>
    </dgm:pt>
    <dgm:pt modelId="{195A2EC4-4B59-4635-B506-7DA842E60A0E}">
      <dgm:prSet/>
      <dgm:spPr/>
      <dgm:t>
        <a:bodyPr/>
        <a:lstStyle/>
        <a:p>
          <a:r>
            <a:rPr lang="fr-CA"/>
            <a:t>Plus puissant</a:t>
          </a:r>
          <a:endParaRPr lang="en-US"/>
        </a:p>
      </dgm:t>
    </dgm:pt>
    <dgm:pt modelId="{8D3687A7-9B83-4D67-9128-DA5D8BA8D495}" type="parTrans" cxnId="{9B3E95ED-0BDB-4FBB-BFC4-716B46E83298}">
      <dgm:prSet/>
      <dgm:spPr/>
      <dgm:t>
        <a:bodyPr/>
        <a:lstStyle/>
        <a:p>
          <a:endParaRPr lang="en-US"/>
        </a:p>
      </dgm:t>
    </dgm:pt>
    <dgm:pt modelId="{1F3E19CA-EF2B-4D15-A816-85456D485F30}" type="sibTrans" cxnId="{9B3E95ED-0BDB-4FBB-BFC4-716B46E83298}">
      <dgm:prSet/>
      <dgm:spPr/>
      <dgm:t>
        <a:bodyPr/>
        <a:lstStyle/>
        <a:p>
          <a:endParaRPr lang="en-US"/>
        </a:p>
      </dgm:t>
    </dgm:pt>
    <dgm:pt modelId="{D2288BB1-E934-4AAF-934C-68706D5F31A0}">
      <dgm:prSet/>
      <dgm:spPr/>
      <dgm:t>
        <a:bodyPr/>
        <a:lstStyle/>
        <a:p>
          <a:r>
            <a:rPr lang="fr-CA" dirty="0"/>
            <a:t>Adapté pour le clinicien</a:t>
          </a:r>
          <a:endParaRPr lang="en-US" dirty="0"/>
        </a:p>
      </dgm:t>
    </dgm:pt>
    <dgm:pt modelId="{086E9E17-ADE3-4B03-B910-B8C660FDA074}" type="parTrans" cxnId="{FC6C5E99-4C84-4822-9057-D275648B9545}">
      <dgm:prSet/>
      <dgm:spPr/>
      <dgm:t>
        <a:bodyPr/>
        <a:lstStyle/>
        <a:p>
          <a:endParaRPr lang="en-US"/>
        </a:p>
      </dgm:t>
    </dgm:pt>
    <dgm:pt modelId="{F573B0F0-655B-4C0F-96B4-A11F4CDBA2DB}" type="sibTrans" cxnId="{FC6C5E99-4C84-4822-9057-D275648B9545}">
      <dgm:prSet/>
      <dgm:spPr/>
      <dgm:t>
        <a:bodyPr/>
        <a:lstStyle/>
        <a:p>
          <a:endParaRPr lang="en-US"/>
        </a:p>
      </dgm:t>
    </dgm:pt>
    <dgm:pt modelId="{B419E39A-4D5C-499B-90B2-8A877CBD765B}">
      <dgm:prSet/>
      <dgm:spPr/>
      <dgm:t>
        <a:bodyPr/>
        <a:lstStyle/>
        <a:p>
          <a:r>
            <a:rPr lang="fr-CA"/>
            <a:t>« Multiplicateur de la valeur pré-test »</a:t>
          </a:r>
          <a:endParaRPr lang="en-US"/>
        </a:p>
      </dgm:t>
    </dgm:pt>
    <dgm:pt modelId="{76282BC2-8538-44E7-BE5A-0309EA79BD55}" type="parTrans" cxnId="{E1E18304-C146-481E-882F-5D77B1929A80}">
      <dgm:prSet/>
      <dgm:spPr/>
      <dgm:t>
        <a:bodyPr/>
        <a:lstStyle/>
        <a:p>
          <a:endParaRPr lang="en-US"/>
        </a:p>
      </dgm:t>
    </dgm:pt>
    <dgm:pt modelId="{85D337AE-2A7E-4169-9E21-1FC3E6A804A2}" type="sibTrans" cxnId="{E1E18304-C146-481E-882F-5D77B1929A80}">
      <dgm:prSet/>
      <dgm:spPr/>
      <dgm:t>
        <a:bodyPr/>
        <a:lstStyle/>
        <a:p>
          <a:endParaRPr lang="en-US"/>
        </a:p>
      </dgm:t>
    </dgm:pt>
    <dgm:pt modelId="{BFAE7F33-44FE-9041-BD62-F3D05B19A189}" type="pres">
      <dgm:prSet presAssocID="{AA6ABC0D-F721-4F88-8063-41D03E12BB2F}" presName="linear" presStyleCnt="0">
        <dgm:presLayoutVars>
          <dgm:animLvl val="lvl"/>
          <dgm:resizeHandles val="exact"/>
        </dgm:presLayoutVars>
      </dgm:prSet>
      <dgm:spPr/>
    </dgm:pt>
    <dgm:pt modelId="{AA45227F-EA09-244F-8729-810CBDCCFA1D}" type="pres">
      <dgm:prSet presAssocID="{8FC322F6-947F-4F2C-87A6-EACD1FD10BD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ACDC1B-8463-5448-AB76-CDF24359942A}" type="pres">
      <dgm:prSet presAssocID="{8FC322F6-947F-4F2C-87A6-EACD1FD10BDA}" presName="childText" presStyleLbl="revTx" presStyleIdx="0" presStyleCnt="1">
        <dgm:presLayoutVars>
          <dgm:bulletEnabled val="1"/>
        </dgm:presLayoutVars>
      </dgm:prSet>
      <dgm:spPr/>
    </dgm:pt>
    <dgm:pt modelId="{3EF6D302-F676-354E-BD63-134CCB6D59C1}" type="pres">
      <dgm:prSet presAssocID="{B419E39A-4D5C-499B-90B2-8A877CBD765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1E18304-C146-481E-882F-5D77B1929A80}" srcId="{AA6ABC0D-F721-4F88-8063-41D03E12BB2F}" destId="{B419E39A-4D5C-499B-90B2-8A877CBD765B}" srcOrd="1" destOrd="0" parTransId="{76282BC2-8538-44E7-BE5A-0309EA79BD55}" sibTransId="{85D337AE-2A7E-4169-9E21-1FC3E6A804A2}"/>
    <dgm:cxn modelId="{9E061312-A43B-4A94-967A-96CF04F42CDD}" srcId="{8FC322F6-947F-4F2C-87A6-EACD1FD10BDA}" destId="{BABF3B6E-4455-40B5-AD0F-F0022A10844A}" srcOrd="0" destOrd="0" parTransId="{70A28C8A-72BA-4CE3-A227-65D555EE0B9B}" sibTransId="{4593AB7E-388B-4D2D-8842-07957654C0A1}"/>
    <dgm:cxn modelId="{484EF621-2B86-42C8-B445-30F0BC4EF237}" srcId="{AA6ABC0D-F721-4F88-8063-41D03E12BB2F}" destId="{8FC322F6-947F-4F2C-87A6-EACD1FD10BDA}" srcOrd="0" destOrd="0" parTransId="{0A40DD09-45C0-45E0-AEFE-4A5545C95EC1}" sibTransId="{F974FFBC-7BD5-41A7-8DAA-EE08B32DAF05}"/>
    <dgm:cxn modelId="{CDEFFD6F-6BF9-FB4D-B46B-FF5C4C825EAA}" type="presOf" srcId="{AA6ABC0D-F721-4F88-8063-41D03E12BB2F}" destId="{BFAE7F33-44FE-9041-BD62-F3D05B19A189}" srcOrd="0" destOrd="0" presId="urn:microsoft.com/office/officeart/2005/8/layout/vList2"/>
    <dgm:cxn modelId="{3F3A9B7B-A879-3C48-8C2F-0B893E318ADA}" type="presOf" srcId="{BABF3B6E-4455-40B5-AD0F-F0022A10844A}" destId="{77ACDC1B-8463-5448-AB76-CDF24359942A}" srcOrd="0" destOrd="0" presId="urn:microsoft.com/office/officeart/2005/8/layout/vList2"/>
    <dgm:cxn modelId="{196EAD7B-9FD1-D846-AB3A-5CC684DC4EB2}" type="presOf" srcId="{195A2EC4-4B59-4635-B506-7DA842E60A0E}" destId="{77ACDC1B-8463-5448-AB76-CDF24359942A}" srcOrd="0" destOrd="1" presId="urn:microsoft.com/office/officeart/2005/8/layout/vList2"/>
    <dgm:cxn modelId="{B9273F85-C7B1-964F-81BE-811F3C601E33}" type="presOf" srcId="{B419E39A-4D5C-499B-90B2-8A877CBD765B}" destId="{3EF6D302-F676-354E-BD63-134CCB6D59C1}" srcOrd="0" destOrd="0" presId="urn:microsoft.com/office/officeart/2005/8/layout/vList2"/>
    <dgm:cxn modelId="{FC6C5E99-4C84-4822-9057-D275648B9545}" srcId="{8FC322F6-947F-4F2C-87A6-EACD1FD10BDA}" destId="{D2288BB1-E934-4AAF-934C-68706D5F31A0}" srcOrd="2" destOrd="0" parTransId="{086E9E17-ADE3-4B03-B910-B8C660FDA074}" sibTransId="{F573B0F0-655B-4C0F-96B4-A11F4CDBA2DB}"/>
    <dgm:cxn modelId="{7294C4E3-2FF2-7440-9EAD-27EF171DF896}" type="presOf" srcId="{D2288BB1-E934-4AAF-934C-68706D5F31A0}" destId="{77ACDC1B-8463-5448-AB76-CDF24359942A}" srcOrd="0" destOrd="2" presId="urn:microsoft.com/office/officeart/2005/8/layout/vList2"/>
    <dgm:cxn modelId="{8DFADDE9-0BB9-CC48-B903-2801A551C8EB}" type="presOf" srcId="{8FC322F6-947F-4F2C-87A6-EACD1FD10BDA}" destId="{AA45227F-EA09-244F-8729-810CBDCCFA1D}" srcOrd="0" destOrd="0" presId="urn:microsoft.com/office/officeart/2005/8/layout/vList2"/>
    <dgm:cxn modelId="{9B3E95ED-0BDB-4FBB-BFC4-716B46E83298}" srcId="{8FC322F6-947F-4F2C-87A6-EACD1FD10BDA}" destId="{195A2EC4-4B59-4635-B506-7DA842E60A0E}" srcOrd="1" destOrd="0" parTransId="{8D3687A7-9B83-4D67-9128-DA5D8BA8D495}" sibTransId="{1F3E19CA-EF2B-4D15-A816-85456D485F30}"/>
    <dgm:cxn modelId="{A2583A07-8B5B-9946-A1D1-0485432A9300}" type="presParOf" srcId="{BFAE7F33-44FE-9041-BD62-F3D05B19A189}" destId="{AA45227F-EA09-244F-8729-810CBDCCFA1D}" srcOrd="0" destOrd="0" presId="urn:microsoft.com/office/officeart/2005/8/layout/vList2"/>
    <dgm:cxn modelId="{91B6F741-F734-0245-B95E-DF9BC70CEC30}" type="presParOf" srcId="{BFAE7F33-44FE-9041-BD62-F3D05B19A189}" destId="{77ACDC1B-8463-5448-AB76-CDF24359942A}" srcOrd="1" destOrd="0" presId="urn:microsoft.com/office/officeart/2005/8/layout/vList2"/>
    <dgm:cxn modelId="{04749310-A45E-984C-A498-7DC8BE7C842C}" type="presParOf" srcId="{BFAE7F33-44FE-9041-BD62-F3D05B19A189}" destId="{3EF6D302-F676-354E-BD63-134CCB6D59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85552-3D0F-454C-82E5-6FDE2C05F9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FC298C3-40F7-41F2-8951-75B1A010ACE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Plusieurs manoeuvres de l'examen physique demeurent peu étudiés de nos jours </a:t>
          </a:r>
          <a:endParaRPr lang="en-US"/>
        </a:p>
      </dgm:t>
    </dgm:pt>
    <dgm:pt modelId="{4F557FC6-A658-4483-8D1B-47B413C77B9C}" type="parTrans" cxnId="{5F83773E-5B41-44CC-B625-9D19ECF60CF0}">
      <dgm:prSet/>
      <dgm:spPr/>
      <dgm:t>
        <a:bodyPr/>
        <a:lstStyle/>
        <a:p>
          <a:endParaRPr lang="en-US"/>
        </a:p>
      </dgm:t>
    </dgm:pt>
    <dgm:pt modelId="{CCD13D48-4171-490F-9D0E-412CC576DA16}" type="sibTrans" cxnId="{5F83773E-5B41-44CC-B625-9D19ECF60CF0}">
      <dgm:prSet/>
      <dgm:spPr/>
      <dgm:t>
        <a:bodyPr/>
        <a:lstStyle/>
        <a:p>
          <a:endParaRPr lang="en-US"/>
        </a:p>
      </dgm:t>
    </dgm:pt>
    <dgm:pt modelId="{91624B4B-5702-4926-B9EE-7F7906958C4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Peu de manoeuvres à l'examen physique permettent de confirmer ou exclure un diagnostic lorsque pris seul</a:t>
          </a:r>
          <a:endParaRPr lang="en-US"/>
        </a:p>
      </dgm:t>
    </dgm:pt>
    <dgm:pt modelId="{E2DC3FFB-BAD2-4A61-941D-834D592F24CF}" type="parTrans" cxnId="{E0B57BF3-610C-450B-8738-77B46FB707E6}">
      <dgm:prSet/>
      <dgm:spPr/>
      <dgm:t>
        <a:bodyPr/>
        <a:lstStyle/>
        <a:p>
          <a:endParaRPr lang="en-US"/>
        </a:p>
      </dgm:t>
    </dgm:pt>
    <dgm:pt modelId="{A15AE512-FCBA-4311-9186-E4482CD6280B}" type="sibTrans" cxnId="{E0B57BF3-610C-450B-8738-77B46FB707E6}">
      <dgm:prSet/>
      <dgm:spPr/>
      <dgm:t>
        <a:bodyPr/>
        <a:lstStyle/>
        <a:p>
          <a:endParaRPr lang="en-US"/>
        </a:p>
      </dgm:t>
    </dgm:pt>
    <dgm:pt modelId="{090EE341-051A-4343-81C5-6E9E8E94F51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Leur utilité en clinique dépend souvent du contexte clinique et de la probabilité pré-test de votre patient</a:t>
          </a:r>
          <a:endParaRPr lang="en-US"/>
        </a:p>
      </dgm:t>
    </dgm:pt>
    <dgm:pt modelId="{FD6C2DAC-88CB-431F-9C6E-FA2A21D87BBC}" type="parTrans" cxnId="{AE42A900-476D-4EB6-90FA-7CB1A1564523}">
      <dgm:prSet/>
      <dgm:spPr/>
      <dgm:t>
        <a:bodyPr/>
        <a:lstStyle/>
        <a:p>
          <a:endParaRPr lang="en-US"/>
        </a:p>
      </dgm:t>
    </dgm:pt>
    <dgm:pt modelId="{5F8C65AD-C90E-4369-B662-3FC2798367AC}" type="sibTrans" cxnId="{AE42A900-476D-4EB6-90FA-7CB1A1564523}">
      <dgm:prSet/>
      <dgm:spPr/>
      <dgm:t>
        <a:bodyPr/>
        <a:lstStyle/>
        <a:p>
          <a:endParaRPr lang="en-US"/>
        </a:p>
      </dgm:t>
    </dgm:pt>
    <dgm:pt modelId="{0EB04735-9604-4F88-ACF9-796B10CF4AD2}" type="pres">
      <dgm:prSet presAssocID="{AFC85552-3D0F-454C-82E5-6FDE2C05F9ED}" presName="root" presStyleCnt="0">
        <dgm:presLayoutVars>
          <dgm:dir/>
          <dgm:resizeHandles val="exact"/>
        </dgm:presLayoutVars>
      </dgm:prSet>
      <dgm:spPr/>
    </dgm:pt>
    <dgm:pt modelId="{5AA6F48F-ABCB-43BC-9482-4D61971C5D6B}" type="pres">
      <dgm:prSet presAssocID="{3FC298C3-40F7-41F2-8951-75B1A010ACE5}" presName="compNode" presStyleCnt="0"/>
      <dgm:spPr/>
    </dgm:pt>
    <dgm:pt modelId="{E3195D8E-3B2B-40CC-B746-8230498916CF}" type="pres">
      <dgm:prSet presAssocID="{3FC298C3-40F7-41F2-8951-75B1A010ACE5}" presName="bgRect" presStyleLbl="bgShp" presStyleIdx="0" presStyleCnt="3"/>
      <dgm:spPr/>
    </dgm:pt>
    <dgm:pt modelId="{AB8EFC12-6D43-4507-BF47-F39561DFA3CE}" type="pres">
      <dgm:prSet presAssocID="{3FC298C3-40F7-41F2-8951-75B1A010AC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A044974-11FF-400A-9C36-0D3ABADFA458}" type="pres">
      <dgm:prSet presAssocID="{3FC298C3-40F7-41F2-8951-75B1A010ACE5}" presName="spaceRect" presStyleCnt="0"/>
      <dgm:spPr/>
    </dgm:pt>
    <dgm:pt modelId="{2F9CC3EA-D10F-4ECA-B59C-041A8CD883C7}" type="pres">
      <dgm:prSet presAssocID="{3FC298C3-40F7-41F2-8951-75B1A010ACE5}" presName="parTx" presStyleLbl="revTx" presStyleIdx="0" presStyleCnt="3">
        <dgm:presLayoutVars>
          <dgm:chMax val="0"/>
          <dgm:chPref val="0"/>
        </dgm:presLayoutVars>
      </dgm:prSet>
      <dgm:spPr/>
    </dgm:pt>
    <dgm:pt modelId="{EDC9DF3F-D375-4851-B6C4-7A7CE5F22BB1}" type="pres">
      <dgm:prSet presAssocID="{CCD13D48-4171-490F-9D0E-412CC576DA16}" presName="sibTrans" presStyleCnt="0"/>
      <dgm:spPr/>
    </dgm:pt>
    <dgm:pt modelId="{25986997-6E70-48F3-9CAF-1285C3CF0764}" type="pres">
      <dgm:prSet presAssocID="{91624B4B-5702-4926-B9EE-7F7906958C4C}" presName="compNode" presStyleCnt="0"/>
      <dgm:spPr/>
    </dgm:pt>
    <dgm:pt modelId="{FC57FE59-4CA8-4721-BE51-E3728330BE28}" type="pres">
      <dgm:prSet presAssocID="{91624B4B-5702-4926-B9EE-7F7906958C4C}" presName="bgRect" presStyleLbl="bgShp" presStyleIdx="1" presStyleCnt="3"/>
      <dgm:spPr/>
    </dgm:pt>
    <dgm:pt modelId="{5278E24F-ED3C-4CA9-AFF6-4A8B19611945}" type="pres">
      <dgm:prSet presAssocID="{91624B4B-5702-4926-B9EE-7F7906958C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352CCECA-0243-40AD-9219-FE9BA704BC3A}" type="pres">
      <dgm:prSet presAssocID="{91624B4B-5702-4926-B9EE-7F7906958C4C}" presName="spaceRect" presStyleCnt="0"/>
      <dgm:spPr/>
    </dgm:pt>
    <dgm:pt modelId="{0B6808E8-0E7E-4668-8E1D-65CBAACDFDC2}" type="pres">
      <dgm:prSet presAssocID="{91624B4B-5702-4926-B9EE-7F7906958C4C}" presName="parTx" presStyleLbl="revTx" presStyleIdx="1" presStyleCnt="3">
        <dgm:presLayoutVars>
          <dgm:chMax val="0"/>
          <dgm:chPref val="0"/>
        </dgm:presLayoutVars>
      </dgm:prSet>
      <dgm:spPr/>
    </dgm:pt>
    <dgm:pt modelId="{92040639-72E2-4BC6-96FE-2B3AC1FC6EF1}" type="pres">
      <dgm:prSet presAssocID="{A15AE512-FCBA-4311-9186-E4482CD6280B}" presName="sibTrans" presStyleCnt="0"/>
      <dgm:spPr/>
    </dgm:pt>
    <dgm:pt modelId="{EC42E170-97D3-45B4-9F7B-5777C2B623E0}" type="pres">
      <dgm:prSet presAssocID="{090EE341-051A-4343-81C5-6E9E8E94F510}" presName="compNode" presStyleCnt="0"/>
      <dgm:spPr/>
    </dgm:pt>
    <dgm:pt modelId="{DD53F431-50E7-41B4-8EDA-AFB997DBCFA3}" type="pres">
      <dgm:prSet presAssocID="{090EE341-051A-4343-81C5-6E9E8E94F510}" presName="bgRect" presStyleLbl="bgShp" presStyleIdx="2" presStyleCnt="3"/>
      <dgm:spPr/>
    </dgm:pt>
    <dgm:pt modelId="{672F92E4-C9B3-4C99-B6F6-596EAACBF619}" type="pres">
      <dgm:prSet presAssocID="{090EE341-051A-4343-81C5-6E9E8E94F5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34B5908-1EBC-4503-9B6C-E27D6873857C}" type="pres">
      <dgm:prSet presAssocID="{090EE341-051A-4343-81C5-6E9E8E94F510}" presName="spaceRect" presStyleCnt="0"/>
      <dgm:spPr/>
    </dgm:pt>
    <dgm:pt modelId="{F8069FC2-44C5-4699-A5A5-1BBE60F254B1}" type="pres">
      <dgm:prSet presAssocID="{090EE341-051A-4343-81C5-6E9E8E94F5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E42A900-476D-4EB6-90FA-7CB1A1564523}" srcId="{AFC85552-3D0F-454C-82E5-6FDE2C05F9ED}" destId="{090EE341-051A-4343-81C5-6E9E8E94F510}" srcOrd="2" destOrd="0" parTransId="{FD6C2DAC-88CB-431F-9C6E-FA2A21D87BBC}" sibTransId="{5F8C65AD-C90E-4369-B662-3FC2798367AC}"/>
    <dgm:cxn modelId="{414FCF1C-FA3E-534B-8666-6722EE1995F5}" type="presOf" srcId="{91624B4B-5702-4926-B9EE-7F7906958C4C}" destId="{0B6808E8-0E7E-4668-8E1D-65CBAACDFDC2}" srcOrd="0" destOrd="0" presId="urn:microsoft.com/office/officeart/2018/2/layout/IconVerticalSolidList"/>
    <dgm:cxn modelId="{5F83773E-5B41-44CC-B625-9D19ECF60CF0}" srcId="{AFC85552-3D0F-454C-82E5-6FDE2C05F9ED}" destId="{3FC298C3-40F7-41F2-8951-75B1A010ACE5}" srcOrd="0" destOrd="0" parTransId="{4F557FC6-A658-4483-8D1B-47B413C77B9C}" sibTransId="{CCD13D48-4171-490F-9D0E-412CC576DA16}"/>
    <dgm:cxn modelId="{6A69BD6D-506F-454D-83C8-DFA3A3D10A10}" type="presOf" srcId="{3FC298C3-40F7-41F2-8951-75B1A010ACE5}" destId="{2F9CC3EA-D10F-4ECA-B59C-041A8CD883C7}" srcOrd="0" destOrd="0" presId="urn:microsoft.com/office/officeart/2018/2/layout/IconVerticalSolidList"/>
    <dgm:cxn modelId="{E0F0C297-85F7-8747-93FC-40B6D2EB7CF1}" type="presOf" srcId="{AFC85552-3D0F-454C-82E5-6FDE2C05F9ED}" destId="{0EB04735-9604-4F88-ACF9-796B10CF4AD2}" srcOrd="0" destOrd="0" presId="urn:microsoft.com/office/officeart/2018/2/layout/IconVerticalSolidList"/>
    <dgm:cxn modelId="{BA059BCF-1624-2A46-98F8-B3322E02DF87}" type="presOf" srcId="{090EE341-051A-4343-81C5-6E9E8E94F510}" destId="{F8069FC2-44C5-4699-A5A5-1BBE60F254B1}" srcOrd="0" destOrd="0" presId="urn:microsoft.com/office/officeart/2018/2/layout/IconVerticalSolidList"/>
    <dgm:cxn modelId="{E0B57BF3-610C-450B-8738-77B46FB707E6}" srcId="{AFC85552-3D0F-454C-82E5-6FDE2C05F9ED}" destId="{91624B4B-5702-4926-B9EE-7F7906958C4C}" srcOrd="1" destOrd="0" parTransId="{E2DC3FFB-BAD2-4A61-941D-834D592F24CF}" sibTransId="{A15AE512-FCBA-4311-9186-E4482CD6280B}"/>
    <dgm:cxn modelId="{EB5F15D3-3AEE-4E40-A4B3-63FF32FC854F}" type="presParOf" srcId="{0EB04735-9604-4F88-ACF9-796B10CF4AD2}" destId="{5AA6F48F-ABCB-43BC-9482-4D61971C5D6B}" srcOrd="0" destOrd="0" presId="urn:microsoft.com/office/officeart/2018/2/layout/IconVerticalSolidList"/>
    <dgm:cxn modelId="{4D482419-93BC-5740-8743-591E52DC28A1}" type="presParOf" srcId="{5AA6F48F-ABCB-43BC-9482-4D61971C5D6B}" destId="{E3195D8E-3B2B-40CC-B746-8230498916CF}" srcOrd="0" destOrd="0" presId="urn:microsoft.com/office/officeart/2018/2/layout/IconVerticalSolidList"/>
    <dgm:cxn modelId="{69B18B18-C2C7-2848-B15B-8AB8E99882D5}" type="presParOf" srcId="{5AA6F48F-ABCB-43BC-9482-4D61971C5D6B}" destId="{AB8EFC12-6D43-4507-BF47-F39561DFA3CE}" srcOrd="1" destOrd="0" presId="urn:microsoft.com/office/officeart/2018/2/layout/IconVerticalSolidList"/>
    <dgm:cxn modelId="{59587F58-3195-A843-9547-0661AB16F642}" type="presParOf" srcId="{5AA6F48F-ABCB-43BC-9482-4D61971C5D6B}" destId="{EA044974-11FF-400A-9C36-0D3ABADFA458}" srcOrd="2" destOrd="0" presId="urn:microsoft.com/office/officeart/2018/2/layout/IconVerticalSolidList"/>
    <dgm:cxn modelId="{CDBAD3DF-C1CA-1D4E-BED2-5A21A2203ED1}" type="presParOf" srcId="{5AA6F48F-ABCB-43BC-9482-4D61971C5D6B}" destId="{2F9CC3EA-D10F-4ECA-B59C-041A8CD883C7}" srcOrd="3" destOrd="0" presId="urn:microsoft.com/office/officeart/2018/2/layout/IconVerticalSolidList"/>
    <dgm:cxn modelId="{4EBEF8CB-B9B9-174D-8EB8-7F6B51EF0137}" type="presParOf" srcId="{0EB04735-9604-4F88-ACF9-796B10CF4AD2}" destId="{EDC9DF3F-D375-4851-B6C4-7A7CE5F22BB1}" srcOrd="1" destOrd="0" presId="urn:microsoft.com/office/officeart/2018/2/layout/IconVerticalSolidList"/>
    <dgm:cxn modelId="{186AEFC3-A0E8-7247-B01F-83971EF5B760}" type="presParOf" srcId="{0EB04735-9604-4F88-ACF9-796B10CF4AD2}" destId="{25986997-6E70-48F3-9CAF-1285C3CF0764}" srcOrd="2" destOrd="0" presId="urn:microsoft.com/office/officeart/2018/2/layout/IconVerticalSolidList"/>
    <dgm:cxn modelId="{C965CC73-4334-B14F-9AA6-4B099338757B}" type="presParOf" srcId="{25986997-6E70-48F3-9CAF-1285C3CF0764}" destId="{FC57FE59-4CA8-4721-BE51-E3728330BE28}" srcOrd="0" destOrd="0" presId="urn:microsoft.com/office/officeart/2018/2/layout/IconVerticalSolidList"/>
    <dgm:cxn modelId="{4D90C330-B278-7B45-81FD-E9C4C587229F}" type="presParOf" srcId="{25986997-6E70-48F3-9CAF-1285C3CF0764}" destId="{5278E24F-ED3C-4CA9-AFF6-4A8B19611945}" srcOrd="1" destOrd="0" presId="urn:microsoft.com/office/officeart/2018/2/layout/IconVerticalSolidList"/>
    <dgm:cxn modelId="{35C95716-BEAF-8A4E-AE46-8F6E8E74B492}" type="presParOf" srcId="{25986997-6E70-48F3-9CAF-1285C3CF0764}" destId="{352CCECA-0243-40AD-9219-FE9BA704BC3A}" srcOrd="2" destOrd="0" presId="urn:microsoft.com/office/officeart/2018/2/layout/IconVerticalSolidList"/>
    <dgm:cxn modelId="{4F63E47E-0912-B84C-A6C9-E80B985AC7DA}" type="presParOf" srcId="{25986997-6E70-48F3-9CAF-1285C3CF0764}" destId="{0B6808E8-0E7E-4668-8E1D-65CBAACDFDC2}" srcOrd="3" destOrd="0" presId="urn:microsoft.com/office/officeart/2018/2/layout/IconVerticalSolidList"/>
    <dgm:cxn modelId="{C4C222C5-7897-FF4D-B630-8080CFE3F237}" type="presParOf" srcId="{0EB04735-9604-4F88-ACF9-796B10CF4AD2}" destId="{92040639-72E2-4BC6-96FE-2B3AC1FC6EF1}" srcOrd="3" destOrd="0" presId="urn:microsoft.com/office/officeart/2018/2/layout/IconVerticalSolidList"/>
    <dgm:cxn modelId="{A2F3739F-817A-9140-AD4C-500489EEC23B}" type="presParOf" srcId="{0EB04735-9604-4F88-ACF9-796B10CF4AD2}" destId="{EC42E170-97D3-45B4-9F7B-5777C2B623E0}" srcOrd="4" destOrd="0" presId="urn:microsoft.com/office/officeart/2018/2/layout/IconVerticalSolidList"/>
    <dgm:cxn modelId="{0661977B-242C-B94E-9231-18EC0C89C89A}" type="presParOf" srcId="{EC42E170-97D3-45B4-9F7B-5777C2B623E0}" destId="{DD53F431-50E7-41B4-8EDA-AFB997DBCFA3}" srcOrd="0" destOrd="0" presId="urn:microsoft.com/office/officeart/2018/2/layout/IconVerticalSolidList"/>
    <dgm:cxn modelId="{FDE59D08-C720-5F43-B87A-FDCFE03DDF06}" type="presParOf" srcId="{EC42E170-97D3-45B4-9F7B-5777C2B623E0}" destId="{672F92E4-C9B3-4C99-B6F6-596EAACBF619}" srcOrd="1" destOrd="0" presId="urn:microsoft.com/office/officeart/2018/2/layout/IconVerticalSolidList"/>
    <dgm:cxn modelId="{83B05B57-236B-4D43-ADE7-9AE050C2D239}" type="presParOf" srcId="{EC42E170-97D3-45B4-9F7B-5777C2B623E0}" destId="{334B5908-1EBC-4503-9B6C-E27D6873857C}" srcOrd="2" destOrd="0" presId="urn:microsoft.com/office/officeart/2018/2/layout/IconVerticalSolidList"/>
    <dgm:cxn modelId="{3F6AA959-9A3B-E246-94C7-58547CD82DBE}" type="presParOf" srcId="{EC42E170-97D3-45B4-9F7B-5777C2B623E0}" destId="{F8069FC2-44C5-4699-A5A5-1BBE60F254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5DE7D-31B9-4A46-A873-97713460C7BD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B41E3-3CCA-42D4-9972-5CFF51BF6B5D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EE922-279E-4228-A5E5-04DA20FE372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Cette présentation peut vous </a:t>
          </a:r>
          <a:r>
            <a:rPr lang="fr-FR" sz="2300" b="1" u="sng" kern="1200" dirty="0">
              <a:solidFill>
                <a:schemeClr val="bg1"/>
              </a:solidFill>
            </a:rPr>
            <a:t>surprendre!</a:t>
          </a:r>
          <a:endParaRPr lang="en-US" sz="2300" b="1" u="sng" kern="1200" dirty="0">
            <a:solidFill>
              <a:schemeClr val="bg1"/>
            </a:solidFill>
          </a:endParaRPr>
        </a:p>
      </dsp:txBody>
      <dsp:txXfrm>
        <a:off x="1941716" y="718"/>
        <a:ext cx="4571887" cy="1681139"/>
      </dsp:txXfrm>
    </dsp:sp>
    <dsp:sp modelId="{27C5F709-CE22-4E0E-868B-DD0C6C6984B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F54CF-D757-4AF1-8B21-FFC42FA20950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63CC3-B61B-4982-9941-B6544B629AE8}">
      <dsp:nvSpPr>
        <dsp:cNvPr id="0" name=""/>
        <dsp:cNvSpPr/>
      </dsp:nvSpPr>
      <dsp:spPr>
        <a:xfrm>
          <a:off x="1941716" y="2102143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En aucun cas, nous vous suggérons de ne </a:t>
          </a:r>
          <a:r>
            <a:rPr lang="fr-FR" sz="2300" b="1" kern="1200" dirty="0">
              <a:solidFill>
                <a:srgbClr val="FF0000"/>
              </a:solidFill>
            </a:rPr>
            <a:t>jamais</a:t>
          </a:r>
          <a:r>
            <a:rPr lang="fr-FR" sz="2300" b="1" kern="1200" dirty="0"/>
            <a:t> </a:t>
          </a:r>
          <a:r>
            <a:rPr lang="fr-FR" sz="2300" kern="1200" dirty="0"/>
            <a:t>faire certains tests cliniques</a:t>
          </a:r>
          <a:endParaRPr lang="en-US" sz="2300" kern="1200" dirty="0"/>
        </a:p>
      </dsp:txBody>
      <dsp:txXfrm>
        <a:off x="1941716" y="2102143"/>
        <a:ext cx="2931121" cy="1681139"/>
      </dsp:txXfrm>
    </dsp:sp>
    <dsp:sp modelId="{5D1022AD-22A9-493F-B4B3-A8BE1E9720C8}">
      <dsp:nvSpPr>
        <dsp:cNvPr id="0" name=""/>
        <dsp:cNvSpPr/>
      </dsp:nvSpPr>
      <dsp:spPr>
        <a:xfrm>
          <a:off x="4872838" y="2102143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Il s’agit d’être conscient de ce qu’on fait (imprécision des tests)</a:t>
          </a:r>
          <a:endParaRPr lang="en-US" sz="1400" kern="1200"/>
        </a:p>
      </dsp:txBody>
      <dsp:txXfrm>
        <a:off x="4872838" y="2102143"/>
        <a:ext cx="1640765" cy="1681139"/>
      </dsp:txXfrm>
    </dsp:sp>
    <dsp:sp modelId="{1891C846-613D-4932-A730-EF1F421DDDCF}">
      <dsp:nvSpPr>
        <dsp:cNvPr id="0" name=""/>
        <dsp:cNvSpPr/>
      </dsp:nvSpPr>
      <dsp:spPr>
        <a:xfrm>
          <a:off x="0" y="4204286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3E5AC-C895-4747-9CCE-AD623E4C281A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D4D0B-2C3F-4F8B-8705-45844770A629}">
      <dsp:nvSpPr>
        <dsp:cNvPr id="0" name=""/>
        <dsp:cNvSpPr/>
      </dsp:nvSpPr>
      <dsp:spPr>
        <a:xfrm>
          <a:off x="1941716" y="4203567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Tout dépend de l’ESTIMATION de la </a:t>
          </a:r>
          <a:r>
            <a:rPr lang="fr-FR" sz="2300" b="1" kern="1200" dirty="0">
              <a:solidFill>
                <a:srgbClr val="FF0000"/>
              </a:solidFill>
            </a:rPr>
            <a:t>probabilité pré-test</a:t>
          </a:r>
          <a:endParaRPr lang="en-US" sz="2300" b="1" kern="1200" dirty="0">
            <a:solidFill>
              <a:srgbClr val="FF0000"/>
            </a:solidFill>
          </a:endParaRPr>
        </a:p>
      </dsp:txBody>
      <dsp:txXfrm>
        <a:off x="1941716" y="4203567"/>
        <a:ext cx="2931121" cy="1681139"/>
      </dsp:txXfrm>
    </dsp:sp>
    <dsp:sp modelId="{3FA1E6D9-678C-4120-8FE7-DD640C0FE6E2}">
      <dsp:nvSpPr>
        <dsp:cNvPr id="0" name=""/>
        <dsp:cNvSpPr/>
      </dsp:nvSpPr>
      <dsp:spPr>
        <a:xfrm>
          <a:off x="4872838" y="4203567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La précision extrême n’est pas recherché ici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Exercice pédagogique</a:t>
          </a:r>
          <a:endParaRPr lang="en-US" sz="1400" kern="1200" dirty="0"/>
        </a:p>
      </dsp:txBody>
      <dsp:txXfrm>
        <a:off x="4872838" y="4203567"/>
        <a:ext cx="1640765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5227F-EA09-244F-8729-810CBDCCFA1D}">
      <dsp:nvSpPr>
        <dsp:cNvPr id="0" name=""/>
        <dsp:cNvSpPr/>
      </dsp:nvSpPr>
      <dsp:spPr>
        <a:xfrm>
          <a:off x="0" y="4550"/>
          <a:ext cx="6513603" cy="1949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900" kern="1200"/>
            <a:t>Dérivé de la sensibilité et de la spécificité</a:t>
          </a:r>
          <a:endParaRPr lang="en-US" sz="4900" kern="1200"/>
        </a:p>
      </dsp:txBody>
      <dsp:txXfrm>
        <a:off x="95153" y="99703"/>
        <a:ext cx="6323297" cy="1758914"/>
      </dsp:txXfrm>
    </dsp:sp>
    <dsp:sp modelId="{77ACDC1B-8463-5448-AB76-CDF24359942A}">
      <dsp:nvSpPr>
        <dsp:cNvPr id="0" name=""/>
        <dsp:cNvSpPr/>
      </dsp:nvSpPr>
      <dsp:spPr>
        <a:xfrm>
          <a:off x="0" y="1953770"/>
          <a:ext cx="6513603" cy="19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3800" kern="1200"/>
            <a:t>Plus rapide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3800" kern="1200"/>
            <a:t>Plus puissant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3800" kern="1200" dirty="0"/>
            <a:t>Adapté pour le clinicien</a:t>
          </a:r>
          <a:endParaRPr lang="en-US" sz="3800" kern="1200" dirty="0"/>
        </a:p>
      </dsp:txBody>
      <dsp:txXfrm>
        <a:off x="0" y="1953770"/>
        <a:ext cx="6513603" cy="1977885"/>
      </dsp:txXfrm>
    </dsp:sp>
    <dsp:sp modelId="{3EF6D302-F676-354E-BD63-134CCB6D59C1}">
      <dsp:nvSpPr>
        <dsp:cNvPr id="0" name=""/>
        <dsp:cNvSpPr/>
      </dsp:nvSpPr>
      <dsp:spPr>
        <a:xfrm>
          <a:off x="0" y="3931655"/>
          <a:ext cx="6513603" cy="194922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900" kern="1200"/>
            <a:t>« Multiplicateur de la valeur pré-test »</a:t>
          </a:r>
          <a:endParaRPr lang="en-US" sz="4900" kern="1200"/>
        </a:p>
      </dsp:txBody>
      <dsp:txXfrm>
        <a:off x="95153" y="4026808"/>
        <a:ext cx="6323297" cy="1758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95D8E-3B2B-40CC-B746-8230498916CF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EFC12-6D43-4507-BF47-F39561DFA3CE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CC3EA-D10F-4ECA-B59C-041A8CD883C7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Plusieurs manoeuvres de l'examen physique demeurent peu étudiés de nos jours </a:t>
          </a:r>
          <a:endParaRPr lang="en-US" sz="2100" kern="1200"/>
        </a:p>
      </dsp:txBody>
      <dsp:txXfrm>
        <a:off x="1941716" y="718"/>
        <a:ext cx="4571887" cy="1681139"/>
      </dsp:txXfrm>
    </dsp:sp>
    <dsp:sp modelId="{FC57FE59-4CA8-4721-BE51-E3728330BE2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8E24F-ED3C-4CA9-AFF6-4A8B19611945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808E8-0E7E-4668-8E1D-65CBAACDFDC2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Peu de manoeuvres à l'examen physique permettent de confirmer ou exclure un diagnostic lorsque pris seul</a:t>
          </a:r>
          <a:endParaRPr lang="en-US" sz="2100" kern="1200"/>
        </a:p>
      </dsp:txBody>
      <dsp:txXfrm>
        <a:off x="1941716" y="2102143"/>
        <a:ext cx="4571887" cy="1681139"/>
      </dsp:txXfrm>
    </dsp:sp>
    <dsp:sp modelId="{DD53F431-50E7-41B4-8EDA-AFB997DBCFA3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F92E4-C9B3-4C99-B6F6-596EAACBF619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69FC2-44C5-4699-A5A5-1BBE60F254B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Leur utilité en clinique dépend souvent du contexte clinique et de la probabilité pré-test de votre patient</a:t>
          </a:r>
          <a:endParaRPr lang="en-US" sz="21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096C9-EBF1-F747-BE4D-D618112ACDAA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38937-C424-C94B-BD41-6A8807A56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62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38937-C424-C94B-BD41-6A8807A564C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64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38937-C424-C94B-BD41-6A8807A564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9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38937-C424-C94B-BD41-6A8807A564C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64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Créer</a:t>
            </a:r>
            <a:r>
              <a:rPr lang="fr-FR" baseline="0" dirty="0"/>
              <a:t> comme le clinicien</a:t>
            </a:r>
          </a:p>
          <a:p>
            <a:r>
              <a:rPr lang="fr-FR" baseline="0" dirty="0"/>
              <a:t>Équivalent du NNT pour le test diagnostique</a:t>
            </a:r>
          </a:p>
          <a:p>
            <a:r>
              <a:rPr lang="fr-FR" baseline="0" dirty="0"/>
              <a:t>RV= Parce que c’est un multiplicateur de cote (odds)</a:t>
            </a:r>
          </a:p>
          <a:p>
            <a:r>
              <a:rPr lang="fr-FR" baseline="0" dirty="0"/>
              <a:t>Cote n’égal pas la probabilité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38937-C424-C94B-BD41-6A8807A564C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00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38937-C424-C94B-BD41-6A8807A564C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38937-C424-C94B-BD41-6A8807A564C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57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38937-C424-C94B-BD41-6A8807A564C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95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38937-C424-C94B-BD41-6A8807A564C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02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38937-C424-C94B-BD41-6A8807A564C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47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261728" y="3445102"/>
            <a:ext cx="7048551" cy="967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fr-FR" sz="24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3411" y="1532953"/>
            <a:ext cx="7178120" cy="201972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2593409" y="3724835"/>
            <a:ext cx="7178120" cy="9623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b="1" dirty="0">
                <a:latin typeface="Arial Narrow" charset="0"/>
                <a:ea typeface="Arial Narrow" charset="0"/>
                <a:cs typeface="Arial Narrow" charset="0"/>
              </a:rPr>
              <a:t>Cliquez et modifiez le sous-titre</a:t>
            </a:r>
          </a:p>
        </p:txBody>
      </p:sp>
    </p:spTree>
    <p:extLst>
      <p:ext uri="{BB962C8B-B14F-4D97-AF65-F5344CB8AC3E}">
        <p14:creationId xmlns:p14="http://schemas.microsoft.com/office/powerpoint/2010/main" val="35575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4A6BC8-E8E6-40CD-9D31-0F8163FC9FA1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19-09-09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090-2E96-4AE1-AD2F-2969A772C479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039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640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267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889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59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33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222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34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187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161119" y="1362995"/>
            <a:ext cx="7544300" cy="298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161117" y="4515556"/>
            <a:ext cx="9268883" cy="831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09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isuel_PPT_fo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 5" descr="Visuel_PPT_hau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814"/>
            <a:ext cx="12192000" cy="123914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A504BAD0-1815-F341-BC2D-931C19F2DD5F}" type="datetimeFigureOut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09/09/2019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5F62F0-5B24-6442-B861-80B9626E02CC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855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2B9FC8-D1F1-414E-B9F9-AC9F9B697DCC}" type="datetimeFigureOut">
              <a:rPr lang="fr-CA" smtClean="0"/>
              <a:t>19-09-09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1F45-608F-4A06-A140-2F8BAC74E1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3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48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1248966" y="2819401"/>
            <a:ext cx="9660989" cy="310377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8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Font typeface="Wingdings" charset="2"/>
              <a:buNone/>
              <a:defRPr sz="2800">
                <a:latin typeface="Arial Narrow" charset="0"/>
                <a:ea typeface="Arial Narrow" charset="0"/>
                <a:cs typeface="Arial Narrow" charset="0"/>
              </a:defRPr>
            </a:lvl2pPr>
            <a:lvl3pPr marL="914400" indent="0">
              <a:buFont typeface="Wingdings" charset="2"/>
              <a:buNone/>
              <a:defRPr sz="2400">
                <a:latin typeface="Arial Narrow" charset="0"/>
                <a:ea typeface="Arial Narrow" charset="0"/>
                <a:cs typeface="Arial Narrow" charset="0"/>
              </a:defRPr>
            </a:lvl3pPr>
            <a:lvl4pPr marL="13716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4pPr>
            <a:lvl5pPr marL="18288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48966" y="1425932"/>
            <a:ext cx="9660989" cy="1016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248966" y="3638552"/>
            <a:ext cx="4710613" cy="2528975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2pPr>
            <a:lvl3pPr marL="914400" indent="0">
              <a:buFont typeface="Wingdings" charset="2"/>
              <a:buNone/>
              <a:defRPr sz="1800">
                <a:latin typeface="Arial Narrow" charset="0"/>
                <a:ea typeface="Arial Narrow" charset="0"/>
                <a:cs typeface="Arial Narrow" charset="0"/>
              </a:defRPr>
            </a:lvl3pPr>
            <a:lvl4pPr marL="1371600" indent="0">
              <a:buFont typeface="Wingdings" charset="2"/>
              <a:buNone/>
              <a:defRPr sz="1600">
                <a:latin typeface="Arial Narrow" charset="0"/>
                <a:ea typeface="Arial Narrow" charset="0"/>
                <a:cs typeface="Arial Narrow" charset="0"/>
              </a:defRPr>
            </a:lvl4pPr>
            <a:lvl5pPr marL="1828800" indent="0">
              <a:buFont typeface="Wingdings" charset="2"/>
              <a:buNone/>
              <a:defRPr sz="160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6199342" y="3638552"/>
            <a:ext cx="4710613" cy="2528975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2pPr>
            <a:lvl3pPr marL="914400" indent="0">
              <a:buFont typeface="Wingdings" charset="2"/>
              <a:buNone/>
              <a:defRPr sz="1800">
                <a:latin typeface="Arial Narrow" charset="0"/>
                <a:ea typeface="Arial Narrow" charset="0"/>
                <a:cs typeface="Arial Narrow" charset="0"/>
              </a:defRPr>
            </a:lvl3pPr>
            <a:lvl4pPr marL="1371600" indent="0">
              <a:buFont typeface="Wingdings" charset="2"/>
              <a:buNone/>
              <a:defRPr sz="1600">
                <a:latin typeface="Arial Narrow" charset="0"/>
                <a:ea typeface="Arial Narrow" charset="0"/>
                <a:cs typeface="Arial Narrow" charset="0"/>
              </a:defRPr>
            </a:lvl4pPr>
            <a:lvl5pPr marL="1828800" indent="0">
              <a:buFont typeface="Wingdings" charset="2"/>
              <a:buNone/>
              <a:defRPr sz="160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2"/>
          </p:nvPr>
        </p:nvSpPr>
        <p:spPr>
          <a:xfrm>
            <a:off x="1248966" y="2822936"/>
            <a:ext cx="9660989" cy="64416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b="1">
                <a:latin typeface="Arial Narrow" charset="0"/>
                <a:cs typeface="Arial Narrow" charset="0"/>
              </a:rPr>
              <a:t>Cliquez pour modifier les styles du texte du masque</a:t>
            </a:r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248966" y="1425932"/>
            <a:ext cx="9660989" cy="1016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7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029200" y="2725989"/>
            <a:ext cx="5880755" cy="3254249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8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Font typeface="Wingdings" charset="2"/>
              <a:buNone/>
              <a:defRPr sz="2800">
                <a:latin typeface="Arial Narrow" charset="0"/>
                <a:ea typeface="Arial Narrow" charset="0"/>
                <a:cs typeface="Arial Narrow" charset="0"/>
              </a:defRPr>
            </a:lvl2pPr>
            <a:lvl3pPr marL="914400" indent="0">
              <a:buFont typeface="Wingdings" charset="2"/>
              <a:buNone/>
              <a:defRPr sz="2400">
                <a:latin typeface="Arial Narrow" charset="0"/>
                <a:ea typeface="Arial Narrow" charset="0"/>
                <a:cs typeface="Arial Narrow" charset="0"/>
              </a:defRPr>
            </a:lvl3pPr>
            <a:lvl4pPr marL="13716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4pPr>
            <a:lvl5pPr marL="18288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48965" y="3481575"/>
            <a:ext cx="3487664" cy="2442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1248965" y="2725990"/>
            <a:ext cx="3487664" cy="471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CA" dirty="0">
                <a:latin typeface="Arial Narrow" charset="0"/>
                <a:ea typeface="Arial Narrow" charset="0"/>
                <a:cs typeface="Arial Narrow" charset="0"/>
              </a:rPr>
              <a:t>Cliquez et modifiez le titre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248966" y="1425932"/>
            <a:ext cx="9660989" cy="1016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9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1248966" y="2819401"/>
            <a:ext cx="9660989" cy="3103773"/>
          </a:xfrm>
          <a:prstGeom prst="rect">
            <a:avLst/>
          </a:prstGeom>
        </p:spPr>
        <p:txBody>
          <a:bodyPr/>
          <a:lstStyle>
            <a:lvl1pPr marL="457200" indent="-457200">
              <a:buFont typeface="Wingdings" charset="2"/>
              <a:buChar char="§"/>
              <a:defRPr sz="2800">
                <a:latin typeface="Arial Narrow" charset="0"/>
                <a:ea typeface="Arial Narrow" charset="0"/>
                <a:cs typeface="Arial Narrow" charset="0"/>
              </a:defRPr>
            </a:lvl1pPr>
            <a:lvl2pPr marL="914400" indent="-457200">
              <a:buFont typeface="Wingdings" charset="2"/>
              <a:buChar char="§"/>
              <a:defRPr sz="2800">
                <a:latin typeface="Arial Narrow" charset="0"/>
                <a:ea typeface="Arial Narrow" charset="0"/>
                <a:cs typeface="Arial Narrow" charset="0"/>
              </a:defRPr>
            </a:lvl2pPr>
            <a:lvl3pPr marL="1257300" indent="-342900">
              <a:buFont typeface="Wingdings" charset="2"/>
              <a:buChar char="§"/>
              <a:defRPr sz="2400">
                <a:latin typeface="Arial Narrow" charset="0"/>
                <a:ea typeface="Arial Narrow" charset="0"/>
                <a:cs typeface="Arial Narrow" charset="0"/>
              </a:defRPr>
            </a:lvl3pPr>
            <a:lvl4pPr marL="1714500" indent="-342900">
              <a:buFont typeface="Wingdings" charset="2"/>
              <a:buChar char="§"/>
              <a:defRPr sz="2000">
                <a:latin typeface="Arial Narrow" charset="0"/>
                <a:ea typeface="Arial Narrow" charset="0"/>
                <a:cs typeface="Arial Narrow" charset="0"/>
              </a:defRPr>
            </a:lvl4pPr>
            <a:lvl5pPr marL="2171700" indent="-342900">
              <a:buFont typeface="Wingdings" charset="2"/>
              <a:buChar char="§"/>
              <a:defRPr sz="2000">
                <a:latin typeface="Arial Narrow" charset="0"/>
                <a:ea typeface="Arial Narrow" charset="0"/>
                <a:cs typeface="Arial Narrow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248966" y="1425932"/>
            <a:ext cx="9660989" cy="1016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8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99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2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50317" y="-48815"/>
            <a:ext cx="1139769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50317" y="1372334"/>
            <a:ext cx="11397699" cy="487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3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2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5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57984" y="301984"/>
            <a:ext cx="9595867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2157984" y="1930401"/>
            <a:ext cx="9595867" cy="399277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8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Font typeface="Wingdings" charset="2"/>
              <a:buNone/>
              <a:defRPr sz="2800">
                <a:latin typeface="Arial Narrow" charset="0"/>
                <a:ea typeface="Arial Narrow" charset="0"/>
                <a:cs typeface="Arial Narrow" charset="0"/>
              </a:defRPr>
            </a:lvl2pPr>
            <a:lvl3pPr marL="914400" indent="0">
              <a:buFont typeface="Wingdings" charset="2"/>
              <a:buNone/>
              <a:defRPr sz="2400">
                <a:latin typeface="Arial Narrow" charset="0"/>
                <a:ea typeface="Arial Narrow" charset="0"/>
                <a:cs typeface="Arial Narrow" charset="0"/>
              </a:defRPr>
            </a:lvl3pPr>
            <a:lvl4pPr marL="13716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4pPr>
            <a:lvl5pPr marL="18288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34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170176" y="301984"/>
            <a:ext cx="9474101" cy="1016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170176" y="2698019"/>
            <a:ext cx="4296365" cy="314788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2pPr>
            <a:lvl3pPr marL="914400" indent="0">
              <a:buFont typeface="Wingdings" charset="2"/>
              <a:buNone/>
              <a:defRPr sz="1800">
                <a:latin typeface="Arial Narrow" charset="0"/>
                <a:ea typeface="Arial Narrow" charset="0"/>
                <a:cs typeface="Arial Narrow" charset="0"/>
              </a:defRPr>
            </a:lvl3pPr>
            <a:lvl4pPr marL="1371600" indent="0">
              <a:buFont typeface="Wingdings" charset="2"/>
              <a:buNone/>
              <a:defRPr sz="1600">
                <a:latin typeface="Arial Narrow" charset="0"/>
                <a:ea typeface="Arial Narrow" charset="0"/>
                <a:cs typeface="Arial Narrow" charset="0"/>
              </a:defRPr>
            </a:lvl4pPr>
            <a:lvl5pPr marL="2171700" indent="-342900">
              <a:buFont typeface="Wingdings" charset="2"/>
              <a:buChar char="§"/>
              <a:defRPr sz="160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7347912" y="2698019"/>
            <a:ext cx="4296365" cy="314788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2pPr>
            <a:lvl3pPr marL="914400" indent="0">
              <a:buFont typeface="Wingdings" charset="2"/>
              <a:buNone/>
              <a:defRPr sz="1800">
                <a:latin typeface="Arial Narrow" charset="0"/>
                <a:ea typeface="Arial Narrow" charset="0"/>
                <a:cs typeface="Arial Narrow" charset="0"/>
              </a:defRPr>
            </a:lvl3pPr>
            <a:lvl4pPr marL="1371600" indent="0">
              <a:buFont typeface="Wingdings" charset="2"/>
              <a:buNone/>
              <a:defRPr sz="1600">
                <a:latin typeface="Arial Narrow" charset="0"/>
                <a:ea typeface="Arial Narrow" charset="0"/>
                <a:cs typeface="Arial Narrow" charset="0"/>
              </a:defRPr>
            </a:lvl4pPr>
            <a:lvl5pPr marL="2171700" indent="-342900">
              <a:buFont typeface="Wingdings" charset="2"/>
              <a:buChar char="§"/>
              <a:defRPr sz="1600"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2"/>
          </p:nvPr>
        </p:nvSpPr>
        <p:spPr>
          <a:xfrm>
            <a:off x="2170176" y="1880204"/>
            <a:ext cx="9474101" cy="58333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b="1">
                <a:latin typeface="Arial Narrow" charset="0"/>
                <a:cs typeface="Arial Narrow" charset="0"/>
              </a:rPr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11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876544" y="1659277"/>
            <a:ext cx="5648824" cy="399277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8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Font typeface="Wingdings" charset="2"/>
              <a:buNone/>
              <a:defRPr sz="2800">
                <a:latin typeface="Arial Narrow" charset="0"/>
                <a:ea typeface="Arial Narrow" charset="0"/>
                <a:cs typeface="Arial Narrow" charset="0"/>
              </a:defRPr>
            </a:lvl2pPr>
            <a:lvl3pPr marL="914400" indent="0">
              <a:buFont typeface="Wingdings" charset="2"/>
              <a:buNone/>
              <a:defRPr sz="2400">
                <a:latin typeface="Arial Narrow" charset="0"/>
                <a:ea typeface="Arial Narrow" charset="0"/>
                <a:cs typeface="Arial Narrow" charset="0"/>
              </a:defRPr>
            </a:lvl3pPr>
            <a:lvl4pPr marL="13716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4pPr>
            <a:lvl5pPr marL="1828800" indent="0">
              <a:buFont typeface="Wingdings" charset="2"/>
              <a:buNone/>
              <a:defRPr sz="2000">
                <a:latin typeface="Arial Narrow" charset="0"/>
                <a:ea typeface="Arial Narrow" charset="0"/>
                <a:cs typeface="Arial Narrow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67712" y="2719755"/>
            <a:ext cx="3023616" cy="2932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157985" y="301984"/>
            <a:ext cx="9367383" cy="1016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2267712" y="1659277"/>
            <a:ext cx="3023616" cy="883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CA" dirty="0">
                <a:latin typeface="Arial Narrow" charset="0"/>
                <a:ea typeface="Arial Narrow" charset="0"/>
                <a:cs typeface="Arial Narrow" charset="0"/>
              </a:rPr>
              <a:t>Cliquez et modifiez le titre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94560" y="301984"/>
            <a:ext cx="9559291" cy="1016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2194560" y="1930401"/>
            <a:ext cx="9559291" cy="3992773"/>
          </a:xfrm>
          <a:prstGeom prst="rect">
            <a:avLst/>
          </a:prstGeom>
        </p:spPr>
        <p:txBody>
          <a:bodyPr/>
          <a:lstStyle>
            <a:lvl1pPr marL="457200" indent="-457200">
              <a:buFont typeface="Wingdings" charset="2"/>
              <a:buChar char="§"/>
              <a:defRPr sz="2800">
                <a:latin typeface="Arial Narrow" charset="0"/>
                <a:ea typeface="Arial Narrow" charset="0"/>
                <a:cs typeface="Arial Narrow" charset="0"/>
              </a:defRPr>
            </a:lvl1pPr>
            <a:lvl2pPr marL="914400" indent="-457200">
              <a:buFont typeface="Wingdings" charset="2"/>
              <a:buChar char="§"/>
              <a:defRPr sz="2800">
                <a:latin typeface="Arial Narrow" charset="0"/>
                <a:ea typeface="Arial Narrow" charset="0"/>
                <a:cs typeface="Arial Narrow" charset="0"/>
              </a:defRPr>
            </a:lvl2pPr>
            <a:lvl3pPr marL="1257300" indent="-342900">
              <a:buFont typeface="Wingdings" charset="2"/>
              <a:buChar char="§"/>
              <a:defRPr sz="2400">
                <a:latin typeface="Arial Narrow" charset="0"/>
                <a:ea typeface="Arial Narrow" charset="0"/>
                <a:cs typeface="Arial Narrow" charset="0"/>
              </a:defRPr>
            </a:lvl3pPr>
            <a:lvl4pPr marL="1714500" indent="-342900">
              <a:buFont typeface="Wingdings" charset="2"/>
              <a:buChar char="§"/>
              <a:defRPr sz="2000">
                <a:latin typeface="Arial Narrow" charset="0"/>
                <a:ea typeface="Arial Narrow" charset="0"/>
                <a:cs typeface="Arial Narrow" charset="0"/>
              </a:defRPr>
            </a:lvl4pPr>
            <a:lvl5pPr marL="2171700" indent="-342900">
              <a:buFont typeface="Wingdings" charset="2"/>
              <a:buChar char="§"/>
              <a:defRPr sz="2000">
                <a:latin typeface="Arial Narrow" charset="0"/>
                <a:ea typeface="Arial Narrow" charset="0"/>
                <a:cs typeface="Arial Narrow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91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6.tiff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70" y="280112"/>
            <a:ext cx="1272761" cy="427648"/>
          </a:xfrm>
          <a:prstGeom prst="rect">
            <a:avLst/>
          </a:prstGeom>
        </p:spPr>
      </p:pic>
      <p:pic>
        <p:nvPicPr>
          <p:cNvPr id="12" name="Image 11" descr="UL_fmed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023" y="5911851"/>
            <a:ext cx="1366347" cy="54914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096" y="5310806"/>
            <a:ext cx="3453568" cy="1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5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numéro de diapositiv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42920" y="6351182"/>
            <a:ext cx="630864" cy="50681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8BDF9408-869C-F147-AFAE-721E844DBD2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86" y="368541"/>
            <a:ext cx="1089717" cy="366144"/>
          </a:xfrm>
          <a:prstGeom prst="rect">
            <a:avLst/>
          </a:prstGeom>
        </p:spPr>
      </p:pic>
      <p:pic>
        <p:nvPicPr>
          <p:cNvPr id="11" name="Image 10" descr="signature_longue-02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185" y="6336691"/>
            <a:ext cx="4401705" cy="4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0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12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0827"/>
            <a:ext cx="12192000" cy="6858000"/>
          </a:xfrm>
          <a:prstGeom prst="rect">
            <a:avLst/>
          </a:prstGeom>
        </p:spPr>
      </p:pic>
      <p:sp>
        <p:nvSpPr>
          <p:cNvPr id="7" name="Espace réservé du numéro de diapositiv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42920" y="6351182"/>
            <a:ext cx="630864" cy="50681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8BDF9408-869C-F147-AFAE-721E844DBD2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6" name="Image 5" descr="signature_longue-02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70" y="6336691"/>
            <a:ext cx="4401705" cy="4809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86" y="368541"/>
            <a:ext cx="1089717" cy="3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body" sz="quarter" idx="10"/>
          </p:nvPr>
        </p:nvSpPr>
        <p:spPr>
          <a:xfrm>
            <a:off x="2323850" y="1948253"/>
            <a:ext cx="7544300" cy="2983228"/>
          </a:xfrm>
        </p:spPr>
        <p:txBody>
          <a:bodyPr>
            <a:normAutofit/>
          </a:bodyPr>
          <a:lstStyle/>
          <a:p>
            <a:r>
              <a:rPr lang="fr-FR" sz="4000" dirty="0"/>
              <a:t>Top 10 </a:t>
            </a:r>
            <a:r>
              <a:rPr lang="mr-IN" sz="4000" dirty="0"/>
              <a:t>–</a:t>
            </a:r>
            <a:r>
              <a:rPr lang="fr-FR" sz="4000" dirty="0"/>
              <a:t> Signes cliniques payants de l’examen physique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44F0B8-3F0F-1145-99F0-2D996B955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3487" y="4135902"/>
            <a:ext cx="9268883" cy="122557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Par: </a:t>
            </a:r>
          </a:p>
          <a:p>
            <a:r>
              <a:rPr lang="fr-FR" dirty="0"/>
              <a:t>Samuel Boudreault , MD </a:t>
            </a:r>
            <a:r>
              <a:rPr lang="fr-FR" dirty="0" err="1"/>
              <a:t>MSc</a:t>
            </a:r>
            <a:endParaRPr lang="fr-FR" dirty="0"/>
          </a:p>
          <a:p>
            <a:r>
              <a:rPr lang="fr-FR" dirty="0"/>
              <a:t>Guillaume Carrier, R2</a:t>
            </a:r>
          </a:p>
          <a:p>
            <a:r>
              <a:rPr lang="fr-FR" dirty="0"/>
              <a:t>Le 13 septembre 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60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1074" y="393262"/>
            <a:ext cx="10515600" cy="1325563"/>
          </a:xfrm>
        </p:spPr>
        <p:txBody>
          <a:bodyPr/>
          <a:lstStyle/>
          <a:p>
            <a:r>
              <a:rPr lang="fr-FR" dirty="0"/>
              <a:t>1 - Péritonite</a:t>
            </a: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564891"/>
              </p:ext>
            </p:extLst>
          </p:nvPr>
        </p:nvGraphicFramePr>
        <p:xfrm>
          <a:off x="2589212" y="2133600"/>
          <a:ext cx="5711826" cy="312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dirty="0"/>
                        <a:t>Défense</a:t>
                      </a:r>
                      <a:r>
                        <a:rPr lang="fr-FR" baseline="0" dirty="0"/>
                        <a:t> volontaire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dirty="0"/>
                        <a:t>Défense involontaire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dirty="0"/>
                        <a:t>Rebond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dirty="0"/>
                        <a:t>Rovsing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 étudié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étudié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8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1" y="106583"/>
            <a:ext cx="4953000" cy="6706723"/>
          </a:xfrm>
        </p:spPr>
      </p:pic>
      <p:sp>
        <p:nvSpPr>
          <p:cNvPr id="8" name="ZoneTexte 7"/>
          <p:cNvSpPr txBox="1"/>
          <p:nvPr/>
        </p:nvSpPr>
        <p:spPr>
          <a:xfrm>
            <a:off x="3237950" y="2945371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/>
              <a:t>0</a:t>
            </a:r>
            <a:r>
              <a:rPr lang="fr-FR" dirty="0"/>
              <a:t>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43865" y="856826"/>
            <a:ext cx="255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Défense involontaire: RV </a:t>
            </a:r>
            <a:r>
              <a:rPr lang="fr-CA" b="1" dirty="0">
                <a:solidFill>
                  <a:srgbClr val="00B050"/>
                </a:solidFill>
              </a:rPr>
              <a:t>+</a:t>
            </a:r>
            <a:r>
              <a:rPr lang="fr-FR" b="1" dirty="0">
                <a:solidFill>
                  <a:srgbClr val="00B050"/>
                </a:solidFill>
              </a:rPr>
              <a:t> 3,6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229100" y="3314703"/>
            <a:ext cx="3786188" cy="11429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410793" y="3244334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65%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229100" y="3314703"/>
            <a:ext cx="3890229" cy="10429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672744" y="5838401"/>
            <a:ext cx="344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Défense involontaire:</a:t>
            </a:r>
          </a:p>
          <a:p>
            <a:r>
              <a:rPr lang="fr-FR" b="1" dirty="0">
                <a:solidFill>
                  <a:srgbClr val="FF0000"/>
                </a:solidFill>
              </a:rPr>
              <a:t>RV </a:t>
            </a:r>
            <a:r>
              <a:rPr lang="fr-CA" b="1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 0,8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453547" y="4173022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202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662210"/>
            <a:ext cx="8911687" cy="1280890"/>
          </a:xfrm>
        </p:spPr>
        <p:txBody>
          <a:bodyPr/>
          <a:lstStyle/>
          <a:p>
            <a:r>
              <a:rPr lang="fr-FR" dirty="0"/>
              <a:t>1 - Péritonite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5499" y="1738312"/>
            <a:ext cx="8915400" cy="2643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200" dirty="0"/>
              <a:t>Homme de 43 ans qui se plaint d’une </a:t>
            </a:r>
            <a:r>
              <a:rPr lang="fr-FR" sz="2200" b="1" dirty="0"/>
              <a:t>douleur abdominale </a:t>
            </a:r>
            <a:r>
              <a:rPr lang="fr-FR" sz="2200" dirty="0"/>
              <a:t>depuis hier soir. Il fait de la </a:t>
            </a:r>
            <a:r>
              <a:rPr lang="fr-FR" sz="2200" b="1" dirty="0"/>
              <a:t>fièvre</a:t>
            </a:r>
            <a:r>
              <a:rPr lang="fr-FR" sz="2200" dirty="0"/>
              <a:t> et a eu une </a:t>
            </a:r>
            <a:r>
              <a:rPr lang="fr-FR" sz="2200" b="1" dirty="0"/>
              <a:t>coloscopie</a:t>
            </a:r>
            <a:r>
              <a:rPr lang="fr-FR" sz="2200" dirty="0"/>
              <a:t> récente. </a:t>
            </a:r>
          </a:p>
          <a:p>
            <a:pPr marL="0" lvl="0" indent="0">
              <a:buNone/>
            </a:pPr>
            <a:endParaRPr lang="fr-FR" sz="2200" dirty="0"/>
          </a:p>
          <a:p>
            <a:pPr marL="0" lvl="0" indent="0">
              <a:buNone/>
            </a:pPr>
            <a:r>
              <a:rPr lang="fr-FR" sz="2200" dirty="0"/>
              <a:t>À l’aide de l’histoire, vous suspectez à </a:t>
            </a:r>
            <a:r>
              <a:rPr lang="fr-FR" sz="2200" b="1" dirty="0"/>
              <a:t>30% (modéré) </a:t>
            </a:r>
            <a:r>
              <a:rPr lang="fr-FR" sz="2200" dirty="0"/>
              <a:t>le risque d’une péritonite. Quel signe clinique vous sera le plus utile dans le diagnostic d’une péritonite?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89212" y="4381500"/>
            <a:ext cx="33297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Défense volontaire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Défense involontaire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Rebond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Rovsing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9350" y="4918711"/>
            <a:ext cx="4627562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7250" y="2852960"/>
            <a:ext cx="8911687" cy="1280890"/>
          </a:xfrm>
        </p:spPr>
        <p:txBody>
          <a:bodyPr>
            <a:normAutofit/>
          </a:bodyPr>
          <a:lstStyle/>
          <a:p>
            <a:r>
              <a:rPr lang="fr-FR" sz="5000" dirty="0"/>
              <a:t>Et alors le Rovsing?</a:t>
            </a:r>
          </a:p>
        </p:txBody>
      </p:sp>
    </p:spTree>
    <p:extLst>
      <p:ext uri="{BB962C8B-B14F-4D97-AF65-F5344CB8AC3E}">
        <p14:creationId xmlns:p14="http://schemas.microsoft.com/office/powerpoint/2010/main" val="1090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0492" y="365127"/>
            <a:ext cx="9173308" cy="1325563"/>
          </a:xfrm>
        </p:spPr>
        <p:txBody>
          <a:bodyPr/>
          <a:lstStyle/>
          <a:p>
            <a:r>
              <a:rPr lang="fr-FR" dirty="0"/>
              <a:t>2 - Appendicite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097042"/>
              </p:ext>
            </p:extLst>
          </p:nvPr>
        </p:nvGraphicFramePr>
        <p:xfrm>
          <a:off x="2443165" y="1743075"/>
          <a:ext cx="8429622" cy="3243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26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461">
                <a:tc>
                  <a:txBody>
                    <a:bodyPr/>
                    <a:lstStyle/>
                    <a:p>
                      <a:r>
                        <a:rPr lang="fr-FR" dirty="0"/>
                        <a:t>Rovsing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461">
                <a:tc>
                  <a:txBody>
                    <a:bodyPr/>
                    <a:lstStyle/>
                    <a:p>
                      <a:r>
                        <a:rPr lang="fr-FR" dirty="0"/>
                        <a:t>Mc Burney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18">
                <a:tc>
                  <a:txBody>
                    <a:bodyPr/>
                    <a:lstStyle/>
                    <a:p>
                      <a:r>
                        <a:rPr lang="fr-FR" dirty="0"/>
                        <a:t>Psoas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461">
                <a:tc>
                  <a:txBody>
                    <a:bodyPr/>
                    <a:lstStyle/>
                    <a:p>
                      <a:r>
                        <a:rPr lang="fr-FR" dirty="0"/>
                        <a:t>Obturateur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Non-étudié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Non-étudié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861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7288" y="365127"/>
            <a:ext cx="9416512" cy="1325563"/>
          </a:xfrm>
        </p:spPr>
        <p:txBody>
          <a:bodyPr/>
          <a:lstStyle/>
          <a:p>
            <a:r>
              <a:rPr lang="fr-FR" dirty="0"/>
              <a:t>3 </a:t>
            </a:r>
            <a:r>
              <a:rPr lang="mr-IN" dirty="0"/>
              <a:t>–</a:t>
            </a:r>
            <a:r>
              <a:rPr lang="fr-FR" dirty="0"/>
              <a:t> Tunnel carpien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58320"/>
            <a:ext cx="89154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Homme de 57 ans, a des </a:t>
            </a:r>
            <a:r>
              <a:rPr lang="fr-FR" sz="2200" b="1" dirty="0"/>
              <a:t>paresthésies</a:t>
            </a:r>
            <a:r>
              <a:rPr lang="fr-FR" sz="2200" dirty="0"/>
              <a:t> aux mains </a:t>
            </a:r>
            <a:r>
              <a:rPr lang="fr-FR" sz="2200" b="1" dirty="0"/>
              <a:t>bilatérales progressives</a:t>
            </a:r>
            <a:r>
              <a:rPr lang="fr-FR" sz="2200" dirty="0"/>
              <a:t> depuis plusieurs mois. </a:t>
            </a:r>
          </a:p>
          <a:p>
            <a:pPr marL="0" lvl="0" indent="0">
              <a:buNone/>
            </a:pPr>
            <a:r>
              <a:rPr lang="fr-FR" sz="2200" dirty="0"/>
              <a:t>À l’aide de l’histoire, vous suspectez à </a:t>
            </a:r>
            <a:r>
              <a:rPr lang="fr-FR" sz="2200" b="1" dirty="0"/>
              <a:t>35% (modéré) </a:t>
            </a:r>
            <a:r>
              <a:rPr lang="fr-FR" sz="2200" dirty="0"/>
              <a:t>le risque d’un tunnel carpien. Quel signe clinique serait le plus utile pour le diagnostic d’un tunnel carpien?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2589212" y="3987183"/>
            <a:ext cx="2775119" cy="2057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a) Signe de Tinel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b) Signe de Phalen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c) Signe de </a:t>
            </a:r>
            <a:r>
              <a:rPr lang="fr-FR" sz="2200" dirty="0" err="1"/>
              <a:t>Flick</a:t>
            </a:r>
            <a:endParaRPr lang="fr-FR" sz="2200" dirty="0"/>
          </a:p>
          <a:p>
            <a:pPr>
              <a:lnSpc>
                <a:spcPct val="150000"/>
              </a:lnSpc>
            </a:pPr>
            <a:r>
              <a:rPr lang="fr-FR" sz="2200" dirty="0"/>
              <a:t>d) Closed </a:t>
            </a:r>
            <a:r>
              <a:rPr lang="fr-FR" sz="2200" dirty="0" err="1"/>
              <a:t>fist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5951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342" y="365127"/>
            <a:ext cx="9412458" cy="1325563"/>
          </a:xfrm>
        </p:spPr>
        <p:txBody>
          <a:bodyPr/>
          <a:lstStyle/>
          <a:p>
            <a:r>
              <a:rPr lang="fr-FR" dirty="0"/>
              <a:t>« Closed </a:t>
            </a:r>
            <a:r>
              <a:rPr lang="fr-FR" dirty="0" err="1"/>
              <a:t>fist</a:t>
            </a:r>
            <a:r>
              <a:rPr lang="fr-FR" dirty="0"/>
              <a:t> »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9349" r="7610"/>
          <a:stretch/>
        </p:blipFill>
        <p:spPr>
          <a:xfrm>
            <a:off x="4486275" y="1576386"/>
            <a:ext cx="3571875" cy="5008561"/>
          </a:xfrm>
        </p:spPr>
      </p:pic>
    </p:spTree>
    <p:extLst>
      <p:ext uri="{BB962C8B-B14F-4D97-AF65-F5344CB8AC3E}">
        <p14:creationId xmlns:p14="http://schemas.microsoft.com/office/powerpoint/2010/main" val="1436407879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8462" y="365127"/>
            <a:ext cx="9595337" cy="1325563"/>
          </a:xfrm>
        </p:spPr>
        <p:txBody>
          <a:bodyPr/>
          <a:lstStyle/>
          <a:p>
            <a:r>
              <a:rPr lang="fr-FR" dirty="0"/>
              <a:t>Probabilité dx Tunnel carpien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386241"/>
              </p:ext>
            </p:extLst>
          </p:nvPr>
        </p:nvGraphicFramePr>
        <p:xfrm>
          <a:off x="2990850" y="2171700"/>
          <a:ext cx="7389813" cy="317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Signe de Tinel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Non-significatif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Signe de </a:t>
                      </a:r>
                      <a:r>
                        <a:rPr lang="fr-FR" b="0" dirty="0" err="1"/>
                        <a:t>Phalen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Signe de Flick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Non-significatif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Non-significatif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Closed</a:t>
                      </a:r>
                      <a:r>
                        <a:rPr lang="fr-FR" b="0" baseline="0" dirty="0"/>
                        <a:t> </a:t>
                      </a:r>
                      <a:r>
                        <a:rPr lang="fr-FR" b="0" baseline="0" dirty="0" err="1"/>
                        <a:t>fist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7,3*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0,4*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1" y="106583"/>
            <a:ext cx="4953000" cy="6706723"/>
          </a:xfrm>
        </p:spPr>
      </p:pic>
      <p:sp>
        <p:nvSpPr>
          <p:cNvPr id="8" name="ZoneTexte 7"/>
          <p:cNvSpPr txBox="1"/>
          <p:nvPr/>
        </p:nvSpPr>
        <p:spPr>
          <a:xfrm>
            <a:off x="3145082" y="3275278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35%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07391" y="653055"/>
            <a:ext cx="163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Closed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fist</a:t>
            </a:r>
            <a:r>
              <a:rPr lang="fr-FR" b="1" dirty="0">
                <a:solidFill>
                  <a:srgbClr val="00B050"/>
                </a:solidFill>
              </a:rPr>
              <a:t>:</a:t>
            </a:r>
          </a:p>
          <a:p>
            <a:r>
              <a:rPr lang="fr-FR" b="1" dirty="0">
                <a:solidFill>
                  <a:srgbClr val="00B050"/>
                </a:solidFill>
              </a:rPr>
              <a:t>RV </a:t>
            </a:r>
            <a:r>
              <a:rPr lang="fr-CA" b="1" dirty="0">
                <a:solidFill>
                  <a:srgbClr val="00B050"/>
                </a:solidFill>
              </a:rPr>
              <a:t>+</a:t>
            </a:r>
            <a:r>
              <a:rPr lang="fr-FR" b="1" dirty="0">
                <a:solidFill>
                  <a:srgbClr val="00B050"/>
                </a:solidFill>
              </a:rPr>
              <a:t> 7,3</a:t>
            </a:r>
          </a:p>
        </p:txBody>
      </p:sp>
      <p:cxnSp>
        <p:nvCxnSpPr>
          <p:cNvPr id="7" name="Connecteur droit avec flèche 6"/>
          <p:cNvCxnSpPr>
            <a:cxnSpLocks/>
          </p:cNvCxnSpPr>
          <p:nvPr/>
        </p:nvCxnSpPr>
        <p:spPr>
          <a:xfrm flipV="1">
            <a:off x="4229100" y="3094074"/>
            <a:ext cx="3786188" cy="33492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329665" y="2917534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80%</a:t>
            </a:r>
          </a:p>
        </p:txBody>
      </p:sp>
      <p:cxnSp>
        <p:nvCxnSpPr>
          <p:cNvPr id="12" name="Connecteur droit avec flèche 11"/>
          <p:cNvCxnSpPr>
            <a:cxnSpLocks/>
          </p:cNvCxnSpPr>
          <p:nvPr/>
        </p:nvCxnSpPr>
        <p:spPr>
          <a:xfrm>
            <a:off x="4229100" y="3429000"/>
            <a:ext cx="3786188" cy="928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331963" y="5558614"/>
            <a:ext cx="182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Closed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fist</a:t>
            </a:r>
            <a:r>
              <a:rPr lang="fr-FR" b="1" dirty="0">
                <a:solidFill>
                  <a:srgbClr val="FF0000"/>
                </a:solidFill>
              </a:rPr>
              <a:t> :</a:t>
            </a:r>
          </a:p>
          <a:p>
            <a:r>
              <a:rPr lang="fr-FR" b="1" dirty="0">
                <a:solidFill>
                  <a:srgbClr val="FF0000"/>
                </a:solidFill>
              </a:rPr>
              <a:t>RV </a:t>
            </a:r>
            <a:r>
              <a:rPr lang="fr-CA" b="1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 0,4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350931" y="4173022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0015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732" y="365127"/>
            <a:ext cx="9539068" cy="1325563"/>
          </a:xfrm>
        </p:spPr>
        <p:txBody>
          <a:bodyPr/>
          <a:lstStyle/>
          <a:p>
            <a:r>
              <a:rPr lang="fr-FR" dirty="0"/>
              <a:t>3 </a:t>
            </a:r>
            <a:r>
              <a:rPr lang="mr-IN" dirty="0"/>
              <a:t>–</a:t>
            </a:r>
            <a:r>
              <a:rPr lang="fr-FR" dirty="0"/>
              <a:t> Tunnel carpien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58320"/>
            <a:ext cx="89154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Homme de 57 ans, a des </a:t>
            </a:r>
            <a:r>
              <a:rPr lang="fr-FR" sz="2200" b="1" dirty="0"/>
              <a:t>paresthésies</a:t>
            </a:r>
            <a:r>
              <a:rPr lang="fr-FR" sz="2200" dirty="0"/>
              <a:t> aux mains </a:t>
            </a:r>
            <a:r>
              <a:rPr lang="fr-FR" sz="2200" b="1" dirty="0"/>
              <a:t>bilatérales progressives</a:t>
            </a:r>
            <a:r>
              <a:rPr lang="fr-FR" sz="2200" dirty="0"/>
              <a:t> depuis plusieurs mois. </a:t>
            </a:r>
          </a:p>
          <a:p>
            <a:pPr marL="0" lvl="0" indent="0">
              <a:buNone/>
            </a:pPr>
            <a:endParaRPr lang="fr-FR" sz="2200" dirty="0"/>
          </a:p>
          <a:p>
            <a:pPr marL="0" lvl="0" indent="0">
              <a:buNone/>
            </a:pPr>
            <a:r>
              <a:rPr lang="fr-FR" sz="2200" dirty="0"/>
              <a:t>À l’aide de l’histoire, vous suspectez à </a:t>
            </a:r>
            <a:r>
              <a:rPr lang="fr-FR" sz="2200" b="1" dirty="0"/>
              <a:t>35% (modéré) </a:t>
            </a:r>
            <a:r>
              <a:rPr lang="fr-FR" sz="2200" dirty="0"/>
              <a:t>le risque d’un tunnel carpien. Quel signe clinique serait le plus utile pour le diagnostic d’un tunnel carpien?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918074" y="4420572"/>
            <a:ext cx="2775119" cy="2057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a) Signe de Tinel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b) Signe de Phalen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c) Signe de </a:t>
            </a:r>
            <a:r>
              <a:rPr lang="fr-FR" sz="2200" dirty="0" err="1"/>
              <a:t>Flick</a:t>
            </a:r>
            <a:endParaRPr lang="fr-FR" sz="2200" dirty="0"/>
          </a:p>
          <a:p>
            <a:pPr>
              <a:lnSpc>
                <a:spcPct val="150000"/>
              </a:lnSpc>
            </a:pPr>
            <a:r>
              <a:rPr lang="fr-FR" sz="2200" dirty="0"/>
              <a:t>d) Closed </a:t>
            </a:r>
            <a:r>
              <a:rPr lang="fr-FR" sz="2200" dirty="0" err="1"/>
              <a:t>fist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4760912" y="6017110"/>
            <a:ext cx="2468563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5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0176" y="1317984"/>
            <a:ext cx="4296365" cy="45279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800" dirty="0"/>
              <a:t>Introduction – Rapport de vraisemblance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800" dirty="0"/>
              <a:t>1</a:t>
            </a:r>
            <a:r>
              <a:rPr lang="mr-IN" sz="2800" dirty="0"/>
              <a:t> – </a:t>
            </a:r>
            <a:r>
              <a:rPr lang="fr-FR" sz="2800" dirty="0"/>
              <a:t>Péritonite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800" dirty="0"/>
              <a:t>2 </a:t>
            </a:r>
            <a:r>
              <a:rPr lang="mr-IN" sz="2800" dirty="0"/>
              <a:t>–</a:t>
            </a:r>
            <a:r>
              <a:rPr lang="fr-FR" sz="2800" dirty="0"/>
              <a:t> Appendicite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800" dirty="0"/>
              <a:t>3 </a:t>
            </a:r>
            <a:r>
              <a:rPr lang="mr-IN" sz="2800" dirty="0"/>
              <a:t>–</a:t>
            </a:r>
            <a:r>
              <a:rPr lang="fr-FR" sz="2800" dirty="0"/>
              <a:t> Tunnel carpien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800" dirty="0"/>
              <a:t>4 </a:t>
            </a:r>
            <a:r>
              <a:rPr lang="mr-IN" sz="2800" dirty="0"/>
              <a:t>–</a:t>
            </a:r>
            <a:r>
              <a:rPr lang="fr-FR" sz="2800" dirty="0"/>
              <a:t> Otite moyenne aigue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800" dirty="0"/>
              <a:t>5 </a:t>
            </a:r>
            <a:r>
              <a:rPr lang="mr-IN" sz="2800" dirty="0"/>
              <a:t>–</a:t>
            </a:r>
            <a:r>
              <a:rPr lang="fr-FR" sz="2800" dirty="0"/>
              <a:t> Radiculopathie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A8D5C0-9B54-774D-877F-49F9F938585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47912" y="1317984"/>
            <a:ext cx="4296365" cy="452791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/>
              <a:t>6 </a:t>
            </a:r>
            <a:r>
              <a:rPr lang="mr-IN" dirty="0"/>
              <a:t>–</a:t>
            </a:r>
            <a:r>
              <a:rPr lang="fr-CA" dirty="0"/>
              <a:t> </a:t>
            </a:r>
            <a:r>
              <a:rPr lang="fr-FR" dirty="0"/>
              <a:t>Tendinite de la coiffe des rotateurs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/>
              <a:t>7 </a:t>
            </a:r>
            <a:r>
              <a:rPr lang="mr-IN" dirty="0"/>
              <a:t>–</a:t>
            </a:r>
            <a:r>
              <a:rPr lang="fr-FR" dirty="0"/>
              <a:t> Mélanome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/>
              <a:t>8 </a:t>
            </a:r>
            <a:r>
              <a:rPr lang="mr-IN" dirty="0"/>
              <a:t>–</a:t>
            </a:r>
            <a:r>
              <a:rPr lang="fr-FR" dirty="0"/>
              <a:t> Plaintes neurologiques non-organique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/>
              <a:t>9 </a:t>
            </a:r>
            <a:r>
              <a:rPr lang="mr-IN" dirty="0"/>
              <a:t>–</a:t>
            </a:r>
            <a:r>
              <a:rPr lang="fr-FR" dirty="0"/>
              <a:t> Méningite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/>
              <a:t>10 </a:t>
            </a:r>
            <a:r>
              <a:rPr lang="mr-IN" dirty="0"/>
              <a:t>–</a:t>
            </a:r>
            <a:r>
              <a:rPr lang="fr-FR" dirty="0"/>
              <a:t> Cholécystite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18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6596" y="365127"/>
            <a:ext cx="9567203" cy="1325563"/>
          </a:xfrm>
        </p:spPr>
        <p:txBody>
          <a:bodyPr/>
          <a:lstStyle/>
          <a:p>
            <a:r>
              <a:rPr lang="fr-FR" dirty="0"/>
              <a:t>4 </a:t>
            </a:r>
            <a:r>
              <a:rPr lang="mr-IN" dirty="0"/>
              <a:t>–</a:t>
            </a:r>
            <a:r>
              <a:rPr lang="fr-FR" dirty="0"/>
              <a:t> Otite moyenne aigu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200" b="1" dirty="0"/>
              <a:t>Enfant de 8 ans</a:t>
            </a:r>
            <a:r>
              <a:rPr lang="fr-CA" sz="2200" dirty="0"/>
              <a:t>, avec sensation de </a:t>
            </a:r>
            <a:r>
              <a:rPr lang="fr-CA" sz="2200" b="1" dirty="0"/>
              <a:t>pression</a:t>
            </a:r>
            <a:r>
              <a:rPr lang="fr-CA" sz="2200" dirty="0"/>
              <a:t> dans son oreille, et </a:t>
            </a:r>
            <a:r>
              <a:rPr lang="fr-CA" sz="2200" b="1" dirty="0"/>
              <a:t>rhinorrhée importante</a:t>
            </a:r>
            <a:r>
              <a:rPr lang="fr-CA" sz="2200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/>
              <a:t>À l’aide de l’histoire, vous estimez à </a:t>
            </a:r>
            <a:r>
              <a:rPr lang="fr-FR" sz="2200" b="1" u="sng" dirty="0"/>
              <a:t>10% (faible) </a:t>
            </a:r>
            <a:r>
              <a:rPr lang="fr-FR" sz="2200" dirty="0"/>
              <a:t>le risque d’une otite moyenne aigu. En procédant à l’examen physique, quel élément vous aiderait le plus à poser un diagnostic d’otite moyenne aigu?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89425" y="4444385"/>
            <a:ext cx="4607352" cy="2057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fr-FR" sz="2200" dirty="0"/>
              <a:t>Légère rougeur tympanique</a:t>
            </a:r>
          </a:p>
          <a:p>
            <a:pPr lvl="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fr-FR" sz="2200" dirty="0"/>
              <a:t>Grande rougeur tympanique</a:t>
            </a:r>
          </a:p>
          <a:p>
            <a:pPr lvl="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fr-FR" sz="2200" dirty="0"/>
              <a:t>Tympan « cloudy » ou opaque</a:t>
            </a:r>
          </a:p>
          <a:p>
            <a:pPr lvl="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fr-FR" sz="2200" dirty="0"/>
              <a:t>Bombement du tympan</a:t>
            </a:r>
          </a:p>
        </p:txBody>
      </p:sp>
    </p:spTree>
    <p:extLst>
      <p:ext uri="{BB962C8B-B14F-4D97-AF65-F5344CB8AC3E}">
        <p14:creationId xmlns:p14="http://schemas.microsoft.com/office/powerpoint/2010/main" val="11002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3206" y="365127"/>
            <a:ext cx="9440594" cy="1325563"/>
          </a:xfrm>
        </p:spPr>
        <p:txBody>
          <a:bodyPr/>
          <a:lstStyle/>
          <a:p>
            <a:r>
              <a:rPr lang="fr-FR" dirty="0"/>
              <a:t>4 </a:t>
            </a:r>
            <a:r>
              <a:rPr lang="mr-IN" dirty="0"/>
              <a:t>–</a:t>
            </a:r>
            <a:r>
              <a:rPr lang="fr-FR" dirty="0"/>
              <a:t> Otite moyenne aigu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30369"/>
              </p:ext>
            </p:extLst>
          </p:nvPr>
        </p:nvGraphicFramePr>
        <p:xfrm>
          <a:off x="2990850" y="2171700"/>
          <a:ext cx="7389813" cy="328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Tympan légèrement</a:t>
                      </a:r>
                      <a:r>
                        <a:rPr lang="fr-FR" b="0" baseline="0" dirty="0"/>
                        <a:t> rouge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Tympan très rouge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8,4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Tympan</a:t>
                      </a:r>
                      <a:r>
                        <a:rPr lang="fr-FR" b="0" baseline="0" dirty="0"/>
                        <a:t> « cloudy » opaque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Tympan bombé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Tympan rétracté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0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1" y="106583"/>
            <a:ext cx="4953000" cy="6706723"/>
          </a:xfrm>
        </p:spPr>
      </p:pic>
      <p:sp>
        <p:nvSpPr>
          <p:cNvPr id="8" name="ZoneTexte 7"/>
          <p:cNvSpPr txBox="1"/>
          <p:nvPr/>
        </p:nvSpPr>
        <p:spPr>
          <a:xfrm>
            <a:off x="3049940" y="2587105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43865" y="856826"/>
            <a:ext cx="255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Tympan bombé:</a:t>
            </a:r>
          </a:p>
          <a:p>
            <a:r>
              <a:rPr lang="fr-FR" b="1" dirty="0">
                <a:solidFill>
                  <a:srgbClr val="00B050"/>
                </a:solidFill>
              </a:rPr>
              <a:t>RV </a:t>
            </a:r>
            <a:r>
              <a:rPr lang="fr-CA" b="1" dirty="0">
                <a:solidFill>
                  <a:srgbClr val="00B050"/>
                </a:solidFill>
              </a:rPr>
              <a:t>+</a:t>
            </a:r>
            <a:r>
              <a:rPr lang="fr-FR" b="1" dirty="0">
                <a:solidFill>
                  <a:srgbClr val="00B050"/>
                </a:solidFill>
              </a:rPr>
              <a:t> 51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229100" y="2728904"/>
            <a:ext cx="3786188" cy="8573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443690" y="2728904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88%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2744" y="5838401"/>
            <a:ext cx="344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Tympan bombé:</a:t>
            </a:r>
          </a:p>
          <a:p>
            <a:r>
              <a:rPr lang="fr-FR" b="1" dirty="0">
                <a:solidFill>
                  <a:srgbClr val="FF0000"/>
                </a:solidFill>
              </a:rPr>
              <a:t>RV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fr-FR" b="1" dirty="0">
                <a:solidFill>
                  <a:srgbClr val="FF0000"/>
                </a:solidFill>
              </a:rPr>
              <a:t> N/A</a:t>
            </a:r>
          </a:p>
        </p:txBody>
      </p:sp>
    </p:spTree>
    <p:extLst>
      <p:ext uri="{BB962C8B-B14F-4D97-AF65-F5344CB8AC3E}">
        <p14:creationId xmlns:p14="http://schemas.microsoft.com/office/powerpoint/2010/main" val="35162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944" y="365127"/>
            <a:ext cx="9538855" cy="1325563"/>
          </a:xfrm>
        </p:spPr>
        <p:txBody>
          <a:bodyPr/>
          <a:lstStyle/>
          <a:p>
            <a:r>
              <a:rPr lang="fr-FR" dirty="0"/>
              <a:t>4 </a:t>
            </a:r>
            <a:r>
              <a:rPr lang="mr-IN" dirty="0"/>
              <a:t>–</a:t>
            </a:r>
            <a:r>
              <a:rPr lang="fr-FR" dirty="0"/>
              <a:t> Otite moyenne aigu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200" b="1" dirty="0"/>
              <a:t>Enfant de 8 ans</a:t>
            </a:r>
            <a:r>
              <a:rPr lang="fr-CA" sz="2200" dirty="0"/>
              <a:t>, avec sensation de </a:t>
            </a:r>
            <a:r>
              <a:rPr lang="fr-CA" sz="2200" b="1" dirty="0"/>
              <a:t>pression</a:t>
            </a:r>
            <a:r>
              <a:rPr lang="fr-CA" sz="2200" dirty="0"/>
              <a:t> dans son oreille, et </a:t>
            </a:r>
            <a:r>
              <a:rPr lang="fr-CA" sz="2200" b="1" dirty="0"/>
              <a:t>rhinorrhée importante</a:t>
            </a:r>
            <a:r>
              <a:rPr lang="fr-CA" sz="2200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/>
              <a:t>À l’aide de l’histoire, vous estimez à </a:t>
            </a:r>
            <a:r>
              <a:rPr lang="fr-FR" sz="2200" b="1" u="sng" dirty="0"/>
              <a:t>10% (faible) </a:t>
            </a:r>
            <a:r>
              <a:rPr lang="fr-FR" sz="2200" dirty="0"/>
              <a:t>le risque d’une otite moyenne aigu. En procédant à l’examen physique, quel élément vous aiderait le plus à poser un diagnostic d’otite moyenne aigu?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89425" y="4444385"/>
            <a:ext cx="4607352" cy="2057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fr-FR" sz="2200" dirty="0"/>
              <a:t>Légère rougeur tympanique</a:t>
            </a:r>
          </a:p>
          <a:p>
            <a:pPr lvl="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fr-FR" sz="2200" dirty="0"/>
              <a:t>Grande rougeur tympanique</a:t>
            </a:r>
          </a:p>
          <a:p>
            <a:pPr lvl="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fr-FR" sz="2200" dirty="0"/>
              <a:t>Tympan « cloudy » ou opaque</a:t>
            </a:r>
          </a:p>
          <a:p>
            <a:pPr lvl="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fr-FR" sz="2200" dirty="0"/>
              <a:t>Bombement du tympan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276729" y="5558846"/>
            <a:ext cx="4627562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9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2868" y="365127"/>
            <a:ext cx="9510932" cy="1325563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4 </a:t>
            </a:r>
            <a:r>
              <a:rPr lang="mr-IN" sz="4000" dirty="0"/>
              <a:t>–</a:t>
            </a:r>
            <a:r>
              <a:rPr lang="fr-FR" sz="4000" dirty="0"/>
              <a:t> Otite moyenne aigu (et l’histoire?)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956554"/>
              </p:ext>
            </p:extLst>
          </p:nvPr>
        </p:nvGraphicFramePr>
        <p:xfrm>
          <a:off x="2762250" y="2371725"/>
          <a:ext cx="7389813" cy="242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Se</a:t>
                      </a:r>
                      <a:r>
                        <a:rPr lang="fr-FR" b="0" baseline="0" dirty="0"/>
                        <a:t> frotter l’oreille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Douleur de l’oreille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à 7.3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dirty="0"/>
                        <a:t>« Mon</a:t>
                      </a:r>
                      <a:r>
                        <a:rPr lang="fr-FR" baseline="0" dirty="0"/>
                        <a:t> enfant a surement une otite »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6596" y="365127"/>
            <a:ext cx="9567203" cy="1325563"/>
          </a:xfrm>
        </p:spPr>
        <p:txBody>
          <a:bodyPr/>
          <a:lstStyle/>
          <a:p>
            <a:r>
              <a:rPr lang="fr-FR" dirty="0"/>
              <a:t>5 </a:t>
            </a:r>
            <a:r>
              <a:rPr lang="mr-IN" dirty="0"/>
              <a:t>–</a:t>
            </a:r>
            <a:r>
              <a:rPr lang="fr-FR" dirty="0"/>
              <a:t> Radiculopathie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Homme de </a:t>
            </a:r>
            <a:r>
              <a:rPr lang="fr-FR" sz="2200" b="1" dirty="0"/>
              <a:t>42 ans</a:t>
            </a:r>
            <a:r>
              <a:rPr lang="fr-FR" sz="2200" dirty="0"/>
              <a:t>, lombalgie depuis </a:t>
            </a:r>
            <a:r>
              <a:rPr lang="fr-FR" sz="2200" b="1" dirty="0"/>
              <a:t>10 jours</a:t>
            </a:r>
            <a:r>
              <a:rPr lang="fr-FR" sz="2200" dirty="0"/>
              <a:t>, se plaint d’une douleur </a:t>
            </a:r>
            <a:r>
              <a:rPr lang="fr-FR" sz="2200" b="1" dirty="0"/>
              <a:t>diffuse dans la fesse</a:t>
            </a:r>
            <a:r>
              <a:rPr lang="fr-FR" sz="2200" dirty="0"/>
              <a:t>. </a:t>
            </a:r>
          </a:p>
          <a:p>
            <a:pPr marL="0" indent="0">
              <a:buNone/>
            </a:pPr>
            <a:r>
              <a:rPr lang="fr-FR" sz="2200" dirty="0"/>
              <a:t>À l’histoire, vous estimez à </a:t>
            </a:r>
            <a:r>
              <a:rPr lang="fr-FR" sz="2200" b="1" dirty="0"/>
              <a:t>30% (modérée) </a:t>
            </a:r>
            <a:r>
              <a:rPr lang="fr-FR" sz="2200" dirty="0"/>
              <a:t>la probabilité qu’il y ait une atteinte radiculaire. En procédant à l’examen physique, quel élément vous aiderait le plus à poser le diagnostic d’une radiculopathie?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06348" y="4523995"/>
            <a:ext cx="256672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Lasègue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Tripode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Lasègue croisé</a:t>
            </a:r>
          </a:p>
        </p:txBody>
      </p:sp>
    </p:spTree>
    <p:extLst>
      <p:ext uri="{BB962C8B-B14F-4D97-AF65-F5344CB8AC3E}">
        <p14:creationId xmlns:p14="http://schemas.microsoft.com/office/powerpoint/2010/main" val="11796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732" y="365127"/>
            <a:ext cx="9539068" cy="1325563"/>
          </a:xfrm>
        </p:spPr>
        <p:txBody>
          <a:bodyPr/>
          <a:lstStyle/>
          <a:p>
            <a:r>
              <a:rPr lang="fr-FR" dirty="0"/>
              <a:t>Probabilité dx radiculopathie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243330"/>
              </p:ext>
            </p:extLst>
          </p:nvPr>
        </p:nvGraphicFramePr>
        <p:xfrm>
          <a:off x="2990850" y="2171700"/>
          <a:ext cx="7389813" cy="242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Signe de Lasègue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Lasègue croisé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Tripode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0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1" y="75638"/>
            <a:ext cx="4953000" cy="6706723"/>
          </a:xfrm>
        </p:spPr>
      </p:pic>
      <p:sp>
        <p:nvSpPr>
          <p:cNvPr id="8" name="ZoneTexte 7"/>
          <p:cNvSpPr txBox="1"/>
          <p:nvPr/>
        </p:nvSpPr>
        <p:spPr>
          <a:xfrm>
            <a:off x="3145082" y="3207888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07391" y="653055"/>
            <a:ext cx="204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Lasègue:</a:t>
            </a:r>
          </a:p>
          <a:p>
            <a:r>
              <a:rPr lang="fr-FR" b="1" dirty="0">
                <a:solidFill>
                  <a:srgbClr val="00B050"/>
                </a:solidFill>
              </a:rPr>
              <a:t>RV </a:t>
            </a:r>
            <a:r>
              <a:rPr lang="fr-CA" b="1" dirty="0">
                <a:solidFill>
                  <a:srgbClr val="00B050"/>
                </a:solidFill>
              </a:rPr>
              <a:t>+</a:t>
            </a:r>
            <a:r>
              <a:rPr lang="fr-FR" b="1" dirty="0">
                <a:solidFill>
                  <a:srgbClr val="00B050"/>
                </a:solidFill>
              </a:rPr>
              <a:t> 1,5</a:t>
            </a:r>
          </a:p>
        </p:txBody>
      </p:sp>
      <p:cxnSp>
        <p:nvCxnSpPr>
          <p:cNvPr id="7" name="Connecteur droit avec flèche 6"/>
          <p:cNvCxnSpPr>
            <a:cxnSpLocks/>
          </p:cNvCxnSpPr>
          <p:nvPr/>
        </p:nvCxnSpPr>
        <p:spPr>
          <a:xfrm>
            <a:off x="4229100" y="3304284"/>
            <a:ext cx="3786188" cy="62149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279602" y="3772809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35%</a:t>
            </a:r>
          </a:p>
        </p:txBody>
      </p:sp>
      <p:cxnSp>
        <p:nvCxnSpPr>
          <p:cNvPr id="12" name="Connecteur droit avec flèche 11"/>
          <p:cNvCxnSpPr>
            <a:cxnSpLocks/>
          </p:cNvCxnSpPr>
          <p:nvPr/>
        </p:nvCxnSpPr>
        <p:spPr>
          <a:xfrm>
            <a:off x="4229100" y="3326673"/>
            <a:ext cx="3786188" cy="12013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331963" y="5558614"/>
            <a:ext cx="204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Lasègue :</a:t>
            </a:r>
          </a:p>
          <a:p>
            <a:r>
              <a:rPr lang="fr-FR" b="1" dirty="0">
                <a:solidFill>
                  <a:srgbClr val="FF0000"/>
                </a:solidFill>
              </a:rPr>
              <a:t>RV </a:t>
            </a:r>
            <a:r>
              <a:rPr lang="fr-CA" b="1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 0,4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413766" y="4528032"/>
            <a:ext cx="74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13%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99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6596" y="365127"/>
            <a:ext cx="9567203" cy="1325563"/>
          </a:xfrm>
        </p:spPr>
        <p:txBody>
          <a:bodyPr/>
          <a:lstStyle/>
          <a:p>
            <a:r>
              <a:rPr lang="fr-FR" dirty="0"/>
              <a:t>5 </a:t>
            </a:r>
            <a:r>
              <a:rPr lang="mr-IN" dirty="0"/>
              <a:t>–</a:t>
            </a:r>
            <a:r>
              <a:rPr lang="fr-FR" dirty="0"/>
              <a:t> Radiculopathie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Homme de </a:t>
            </a:r>
            <a:r>
              <a:rPr lang="fr-FR" sz="2200" b="1" dirty="0"/>
              <a:t>42 ans</a:t>
            </a:r>
            <a:r>
              <a:rPr lang="fr-FR" sz="2200" dirty="0"/>
              <a:t>, lombalgie depuis </a:t>
            </a:r>
            <a:r>
              <a:rPr lang="fr-FR" sz="2200" b="1" dirty="0"/>
              <a:t>10 jours</a:t>
            </a:r>
            <a:r>
              <a:rPr lang="fr-FR" sz="2200" dirty="0"/>
              <a:t>, se plaint d’une douleur </a:t>
            </a:r>
            <a:r>
              <a:rPr lang="fr-FR" sz="2200" b="1" dirty="0"/>
              <a:t>diffuse dans la fesse</a:t>
            </a:r>
            <a:r>
              <a:rPr lang="fr-FR" sz="2200" dirty="0"/>
              <a:t>. </a:t>
            </a:r>
          </a:p>
          <a:p>
            <a:pPr marL="0" indent="0">
              <a:buNone/>
            </a:pPr>
            <a:r>
              <a:rPr lang="fr-FR" sz="2200" dirty="0"/>
              <a:t>À l’histoire, vous estimez à </a:t>
            </a:r>
            <a:r>
              <a:rPr lang="fr-FR" sz="2200" b="1" dirty="0"/>
              <a:t>30% (modérée) </a:t>
            </a:r>
            <a:r>
              <a:rPr lang="fr-FR" sz="2200" dirty="0"/>
              <a:t>la probabilité qu’il y ait une atteinte radiculaire. En procédant à l’examen physique, quel élément vous aiderait le plus à poser le diagnostic d’une radiculopathie?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06348" y="4523995"/>
            <a:ext cx="256672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Lasègue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Tripode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Lasègue croisé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4755" y="5606422"/>
            <a:ext cx="3109913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9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8462" y="365127"/>
            <a:ext cx="9595338" cy="1325563"/>
          </a:xfrm>
        </p:spPr>
        <p:txBody>
          <a:bodyPr/>
          <a:lstStyle/>
          <a:p>
            <a:r>
              <a:rPr lang="fr-FR" dirty="0"/>
              <a:t>6 </a:t>
            </a:r>
            <a:r>
              <a:rPr lang="mr-IN" dirty="0"/>
              <a:t>–</a:t>
            </a:r>
            <a:r>
              <a:rPr lang="fr-FR" dirty="0"/>
              <a:t> Tendinite de la coiffe des rotateurs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54781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Patient de 32 ans, douleur à l’épaule droite post-déménagement. Il a déjà eu une tendinite de la coiffe des rotateurs, mais la douleur est différente cette fois-ci.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Quel test vous aiderait le plus à poser le diagnostic?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17122" y="3733952"/>
            <a:ext cx="4148933" cy="25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Arc douloureux (70-100 degrés)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 err="1"/>
              <a:t>Yergason</a:t>
            </a:r>
            <a:endParaRPr lang="fr-FR" sz="2200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Speed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Neer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Hawkins</a:t>
            </a:r>
          </a:p>
        </p:txBody>
      </p:sp>
    </p:spTree>
    <p:extLst>
      <p:ext uri="{BB962C8B-B14F-4D97-AF65-F5344CB8AC3E}">
        <p14:creationId xmlns:p14="http://schemas.microsoft.com/office/powerpoint/2010/main" val="20947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Mise en garde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B5F564C-6D2B-4246-862E-65DD4BEEE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099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C53E800B-2051-3140-9FE8-96D6C23B1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29" y="2946871"/>
            <a:ext cx="3416158" cy="34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1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1002" y="365127"/>
            <a:ext cx="9482797" cy="1325563"/>
          </a:xfrm>
        </p:spPr>
        <p:txBody>
          <a:bodyPr/>
          <a:lstStyle/>
          <a:p>
            <a:r>
              <a:rPr lang="fr-FR" dirty="0"/>
              <a:t>6 </a:t>
            </a:r>
            <a:r>
              <a:rPr lang="mr-IN" dirty="0"/>
              <a:t>–</a:t>
            </a:r>
            <a:r>
              <a:rPr lang="fr-FR" dirty="0"/>
              <a:t> Tendinite de la coiffe des rotateurs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38555"/>
              </p:ext>
            </p:extLst>
          </p:nvPr>
        </p:nvGraphicFramePr>
        <p:xfrm>
          <a:off x="2990850" y="2201680"/>
          <a:ext cx="7389813" cy="357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22">
                <a:tc>
                  <a:txBody>
                    <a:bodyPr/>
                    <a:lstStyle/>
                    <a:p>
                      <a:r>
                        <a:rPr lang="fr-FR" b="0" dirty="0"/>
                        <a:t>Arc douloureux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Non-significatif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20251"/>
                  </a:ext>
                </a:extLst>
              </a:tr>
              <a:tr h="489522">
                <a:tc>
                  <a:txBody>
                    <a:bodyPr/>
                    <a:lstStyle/>
                    <a:p>
                      <a:r>
                        <a:rPr lang="fr-FR" b="0" dirty="0" err="1"/>
                        <a:t>Yergason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65623"/>
                  </a:ext>
                </a:extLst>
              </a:tr>
              <a:tr h="485252">
                <a:tc>
                  <a:txBody>
                    <a:bodyPr/>
                    <a:lstStyle/>
                    <a:p>
                      <a:r>
                        <a:rPr lang="fr-FR" b="0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0,7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374469"/>
                  </a:ext>
                </a:extLst>
              </a:tr>
              <a:tr h="451001">
                <a:tc>
                  <a:txBody>
                    <a:bodyPr/>
                    <a:lstStyle/>
                    <a:p>
                      <a:r>
                        <a:rPr lang="fr-FR" b="0" dirty="0"/>
                        <a:t>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1,6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0,5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Hawkins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74">
                <a:tc>
                  <a:txBody>
                    <a:bodyPr/>
                    <a:lstStyle/>
                    <a:p>
                      <a:r>
                        <a:rPr lang="fr-FR" b="0" dirty="0"/>
                        <a:t>Neer ou Hawkins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68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6596" y="365127"/>
            <a:ext cx="9567203" cy="1325563"/>
          </a:xfrm>
        </p:spPr>
        <p:txBody>
          <a:bodyPr/>
          <a:lstStyle/>
          <a:p>
            <a:r>
              <a:rPr lang="fr-FR" dirty="0"/>
              <a:t>6 </a:t>
            </a:r>
            <a:r>
              <a:rPr lang="mr-IN" dirty="0"/>
              <a:t>–</a:t>
            </a:r>
            <a:r>
              <a:rPr lang="fr-FR" dirty="0"/>
              <a:t> Tendinite de la coiffe des rotateurs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54781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Patient de 32 ans, douleur à l’épaule droite post-déménagement. Il a déjà eu une tendinite de la coiffe des rotateurs, mais la douleur est différente cette fois-ci.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Quel test vous aiderait le plus à poser le diagnostic?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53855" y="3791808"/>
            <a:ext cx="4148933" cy="25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Arc douloureux (70-100 degrés)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 err="1"/>
              <a:t>Yergason</a:t>
            </a:r>
            <a:endParaRPr lang="fr-FR" sz="2200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Speed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Neer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Hawkins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7102" y="3810780"/>
            <a:ext cx="4255686" cy="10610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1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732" y="365127"/>
            <a:ext cx="9539068" cy="1325563"/>
          </a:xfrm>
        </p:spPr>
        <p:txBody>
          <a:bodyPr/>
          <a:lstStyle/>
          <a:p>
            <a:r>
              <a:rPr lang="fr-FR" dirty="0"/>
              <a:t>7 </a:t>
            </a:r>
            <a:r>
              <a:rPr lang="mr-IN" dirty="0"/>
              <a:t>–</a:t>
            </a:r>
            <a:r>
              <a:rPr lang="fr-FR" dirty="0"/>
              <a:t> Mélanome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65267" y="1722595"/>
            <a:ext cx="4839345" cy="1408063"/>
          </a:xfrm>
        </p:spPr>
        <p:txBody>
          <a:bodyPr>
            <a:normAutofit lnSpcReduction="10000"/>
          </a:bodyPr>
          <a:lstStyle/>
          <a:p>
            <a:r>
              <a:rPr lang="fr-FR" sz="2200" dirty="0"/>
              <a:t>Quels critères de l’ABCDE peuvent le plus nous aider dans le dx du mélanome?</a:t>
            </a:r>
          </a:p>
          <a:p>
            <a:r>
              <a:rPr lang="fr-FR" sz="2200" dirty="0"/>
              <a:t>Et pour l’exclusion du mélanome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FC3CFE-A11E-425C-A3B0-C78F3230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90" y="1725722"/>
            <a:ext cx="5274099" cy="35920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566DCD-48EF-43C7-882B-922D94265DD5}"/>
              </a:ext>
            </a:extLst>
          </p:cNvPr>
          <p:cNvSpPr txBox="1"/>
          <p:nvPr/>
        </p:nvSpPr>
        <p:spPr>
          <a:xfrm>
            <a:off x="1189690" y="5343342"/>
            <a:ext cx="4747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https://www.gponline.com/clinical-review-malignant-melanoma/cancer/skin/article/1134316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7DC1F39-7967-473C-AC38-9D0CCC0B8F7E}"/>
              </a:ext>
            </a:extLst>
          </p:cNvPr>
          <p:cNvSpPr txBox="1">
            <a:spLocks/>
          </p:cNvSpPr>
          <p:nvPr/>
        </p:nvSpPr>
        <p:spPr>
          <a:xfrm>
            <a:off x="8150521" y="3429000"/>
            <a:ext cx="2979442" cy="25455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A: Asymétrie</a:t>
            </a:r>
          </a:p>
          <a:p>
            <a:r>
              <a:rPr lang="fr-FR" sz="2200" dirty="0"/>
              <a:t>B: Bordure</a:t>
            </a:r>
          </a:p>
          <a:p>
            <a:r>
              <a:rPr lang="fr-FR" sz="2200" dirty="0"/>
              <a:t>C: Couleur</a:t>
            </a:r>
          </a:p>
          <a:p>
            <a:r>
              <a:rPr lang="fr-FR" sz="2200" dirty="0"/>
              <a:t>D: Diamètre</a:t>
            </a:r>
          </a:p>
          <a:p>
            <a:r>
              <a:rPr lang="fr-FR" sz="2200" dirty="0"/>
              <a:t>E: Enlargment (agrandissement)</a:t>
            </a:r>
          </a:p>
        </p:txBody>
      </p:sp>
    </p:spTree>
    <p:extLst>
      <p:ext uri="{BB962C8B-B14F-4D97-AF65-F5344CB8AC3E}">
        <p14:creationId xmlns:p14="http://schemas.microsoft.com/office/powerpoint/2010/main" val="202620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9138" y="365127"/>
            <a:ext cx="9454662" cy="1325563"/>
          </a:xfrm>
        </p:spPr>
        <p:txBody>
          <a:bodyPr/>
          <a:lstStyle/>
          <a:p>
            <a:r>
              <a:rPr lang="fr-FR" dirty="0"/>
              <a:t>7 </a:t>
            </a:r>
            <a:r>
              <a:rPr lang="mr-IN" dirty="0"/>
              <a:t>–</a:t>
            </a:r>
            <a:r>
              <a:rPr lang="fr-FR" dirty="0"/>
              <a:t> Mélanome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714403"/>
              </p:ext>
            </p:extLst>
          </p:nvPr>
        </p:nvGraphicFramePr>
        <p:xfrm>
          <a:off x="2592925" y="1632011"/>
          <a:ext cx="7389813" cy="3233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1" dirty="0"/>
                        <a:t>A</a:t>
                      </a:r>
                      <a:r>
                        <a:rPr lang="fr-FR" b="0" dirty="0"/>
                        <a:t>symétrie (dans 2 axes)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0,59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1" dirty="0"/>
                        <a:t>B</a:t>
                      </a:r>
                      <a:r>
                        <a:rPr lang="fr-FR" b="0" dirty="0"/>
                        <a:t>ordure (</a:t>
                      </a:r>
                      <a:r>
                        <a:rPr lang="fr-CA" b="0" dirty="0"/>
                        <a:t>&gt;2 bords irréguliers)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0,59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95996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1" dirty="0"/>
                        <a:t>C</a:t>
                      </a:r>
                      <a:r>
                        <a:rPr lang="fr-FR" b="0" dirty="0"/>
                        <a:t>ouleur (1 couleur)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0,59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628274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1" dirty="0"/>
                        <a:t>D</a:t>
                      </a:r>
                      <a:r>
                        <a:rPr lang="fr-FR" b="0" dirty="0"/>
                        <a:t>iamètre (</a:t>
                      </a:r>
                      <a:r>
                        <a:rPr lang="fr-CA" b="0" dirty="0"/>
                        <a:t>&gt; 6mm)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0,17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1222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1" dirty="0"/>
                        <a:t>E</a:t>
                      </a:r>
                      <a:r>
                        <a:rPr lang="fr-FR" b="0" dirty="0"/>
                        <a:t>nlargment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0,18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21501" y="5450617"/>
            <a:ext cx="5193612" cy="8458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dirty="0"/>
              <a:t>En faveur d’un mélanome: </a:t>
            </a:r>
            <a:r>
              <a:rPr lang="fr-FR" sz="2200" b="1" u="sng" dirty="0"/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7046" y="5450617"/>
            <a:ext cx="5193612" cy="8458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dirty="0"/>
              <a:t>Contre le mélanome: </a:t>
            </a:r>
            <a:r>
              <a:rPr lang="fr-FR" sz="2200" b="1" u="sng" dirty="0"/>
              <a:t>D+E</a:t>
            </a:r>
          </a:p>
        </p:txBody>
      </p:sp>
    </p:spTree>
    <p:extLst>
      <p:ext uri="{BB962C8B-B14F-4D97-AF65-F5344CB8AC3E}">
        <p14:creationId xmlns:p14="http://schemas.microsoft.com/office/powerpoint/2010/main" val="178411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2394" y="365127"/>
            <a:ext cx="9591406" cy="1325563"/>
          </a:xfrm>
        </p:spPr>
        <p:txBody>
          <a:bodyPr/>
          <a:lstStyle/>
          <a:p>
            <a:r>
              <a:rPr lang="fr-FR" dirty="0"/>
              <a:t>8 </a:t>
            </a:r>
            <a:r>
              <a:rPr lang="mr-IN" dirty="0"/>
              <a:t>–</a:t>
            </a:r>
            <a:r>
              <a:rPr lang="fr-FR" dirty="0"/>
              <a:t> Affections neurologiques non organique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206" y="2071686"/>
            <a:ext cx="9591406" cy="40290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/>
              <a:t>Patient de 38 ans, se plaint de </a:t>
            </a:r>
            <a:r>
              <a:rPr lang="fr-FR" sz="2200" b="1" dirty="0"/>
              <a:t>faiblesse/paralysie du bras gauche</a:t>
            </a:r>
            <a:r>
              <a:rPr lang="fr-FR" sz="2200" dirty="0"/>
              <a:t>. Lors de votre examen, ses </a:t>
            </a:r>
            <a:r>
              <a:rPr lang="fr-FR" sz="2200" b="1" dirty="0"/>
              <a:t>déficits semblent variés dans le temps</a:t>
            </a:r>
            <a:r>
              <a:rPr lang="fr-FR" sz="2200" dirty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/>
              <a:t>À l’histoire, vous estimez à </a:t>
            </a:r>
            <a:r>
              <a:rPr lang="fr-FR" sz="2200" b="1" dirty="0"/>
              <a:t>40% (modéré)</a:t>
            </a:r>
            <a:r>
              <a:rPr lang="fr-FR" sz="2200" dirty="0"/>
              <a:t> la probabilité que le patient ait une pathologie non organique (factice/conversion). Quel test physique vous permettrait d’écarter suffisamment le diagnostic de l’AVC pour vous empêcher d’appeler le neurologue?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95632" y="4421729"/>
            <a:ext cx="3724930" cy="2071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« Bras sur la tête 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Arm drift without pronation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Hoover </a:t>
            </a:r>
            <a:r>
              <a:rPr lang="fr-FR" sz="2200" dirty="0" err="1"/>
              <a:t>sign</a:t>
            </a:r>
            <a:endParaRPr lang="fr-FR" sz="2200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Test de la chaise</a:t>
            </a:r>
          </a:p>
        </p:txBody>
      </p:sp>
    </p:spTree>
    <p:extLst>
      <p:ext uri="{BB962C8B-B14F-4D97-AF65-F5344CB8AC3E}">
        <p14:creationId xmlns:p14="http://schemas.microsoft.com/office/powerpoint/2010/main" val="9238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5070" y="365127"/>
            <a:ext cx="9468729" cy="1325563"/>
          </a:xfrm>
        </p:spPr>
        <p:txBody>
          <a:bodyPr/>
          <a:lstStyle/>
          <a:p>
            <a:r>
              <a:rPr lang="fr-FR" dirty="0"/>
              <a:t>Arm drift without pronation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3" y="1565743"/>
            <a:ext cx="7614974" cy="4820770"/>
          </a:xfrm>
        </p:spPr>
      </p:pic>
    </p:spTree>
    <p:extLst>
      <p:ext uri="{BB962C8B-B14F-4D97-AF65-F5344CB8AC3E}">
        <p14:creationId xmlns:p14="http://schemas.microsoft.com/office/powerpoint/2010/main" val="20928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6596" y="365127"/>
            <a:ext cx="9567203" cy="1325563"/>
          </a:xfrm>
        </p:spPr>
        <p:txBody>
          <a:bodyPr/>
          <a:lstStyle/>
          <a:p>
            <a:r>
              <a:rPr lang="fr-FR" dirty="0"/>
              <a:t>Hoover sign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-652460"/>
            <a:ext cx="5991225" cy="7753352"/>
          </a:xfrm>
        </p:spPr>
      </p:pic>
    </p:spTree>
    <p:extLst>
      <p:ext uri="{BB962C8B-B14F-4D97-AF65-F5344CB8AC3E}">
        <p14:creationId xmlns:p14="http://schemas.microsoft.com/office/powerpoint/2010/main" val="880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664" y="365127"/>
            <a:ext cx="9553135" cy="1325563"/>
          </a:xfrm>
        </p:spPr>
        <p:txBody>
          <a:bodyPr/>
          <a:lstStyle/>
          <a:p>
            <a:r>
              <a:rPr lang="fr-FR" dirty="0"/>
              <a:t>8 </a:t>
            </a:r>
            <a:r>
              <a:rPr lang="mr-IN" dirty="0"/>
              <a:t>–</a:t>
            </a:r>
            <a:r>
              <a:rPr lang="fr-FR" dirty="0"/>
              <a:t> Affections neurologiques non-organique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043440"/>
              </p:ext>
            </p:extLst>
          </p:nvPr>
        </p:nvGraphicFramePr>
        <p:xfrm>
          <a:off x="2990850" y="2171700"/>
          <a:ext cx="7389813" cy="312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« Bras sur la tête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Arm</a:t>
                      </a:r>
                      <a:r>
                        <a:rPr lang="fr-FR" b="0" baseline="0" dirty="0"/>
                        <a:t> drift without pronation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11,4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0,02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Hoover</a:t>
                      </a:r>
                      <a:r>
                        <a:rPr lang="fr-FR" b="0" baseline="0" dirty="0"/>
                        <a:t> sign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Test</a:t>
                      </a:r>
                      <a:r>
                        <a:rPr lang="fr-FR" b="0" baseline="0" dirty="0"/>
                        <a:t> de la chaise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3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8462" y="365127"/>
            <a:ext cx="9595338" cy="1325563"/>
          </a:xfrm>
        </p:spPr>
        <p:txBody>
          <a:bodyPr/>
          <a:lstStyle/>
          <a:p>
            <a:r>
              <a:rPr lang="fr-FR" dirty="0"/>
              <a:t>8 </a:t>
            </a:r>
            <a:r>
              <a:rPr lang="mr-IN" dirty="0"/>
              <a:t>–</a:t>
            </a:r>
            <a:r>
              <a:rPr lang="fr-FR" dirty="0"/>
              <a:t> Affections neurologiques non organique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1730" y="2071686"/>
            <a:ext cx="9475787" cy="40290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/>
              <a:t>Patient de 38 ans, se plaint de </a:t>
            </a:r>
            <a:r>
              <a:rPr lang="fr-FR" sz="2200" b="1" dirty="0"/>
              <a:t>faiblesse/paralysie du bras gauche</a:t>
            </a:r>
            <a:r>
              <a:rPr lang="fr-FR" sz="2200" dirty="0"/>
              <a:t>. Lors de votre examen, ses </a:t>
            </a:r>
            <a:r>
              <a:rPr lang="fr-FR" sz="2200" b="1" dirty="0"/>
              <a:t>déficits semblent variés dans le temps</a:t>
            </a:r>
            <a:r>
              <a:rPr lang="fr-FR" sz="2200" dirty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/>
              <a:t>À l’histoire, vous estimez à </a:t>
            </a:r>
            <a:r>
              <a:rPr lang="fr-FR" sz="2200" b="1" dirty="0"/>
              <a:t>30% (modéré)</a:t>
            </a:r>
            <a:r>
              <a:rPr lang="fr-FR" sz="2200" dirty="0"/>
              <a:t> la probabilité que le patient ait une pathologie non organique (factice/conversion). Quel test physique vous permettrait d’écarter suffisamment le diagnostic de l’AVC pour vous empêcher d’appeler le neurologue?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18062" y="4524375"/>
            <a:ext cx="41873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« Bras sur la tête 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Arm drift without pronation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Hoover sign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Test de la chaise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8061" y="5100638"/>
            <a:ext cx="4311651" cy="15473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0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4394" y="365127"/>
            <a:ext cx="9609406" cy="1325563"/>
          </a:xfrm>
        </p:spPr>
        <p:txBody>
          <a:bodyPr/>
          <a:lstStyle/>
          <a:p>
            <a:r>
              <a:rPr lang="fr-FR" dirty="0"/>
              <a:t>9 </a:t>
            </a:r>
            <a:r>
              <a:rPr lang="mr-IN" dirty="0"/>
              <a:t>–</a:t>
            </a:r>
            <a:r>
              <a:rPr lang="fr-FR" dirty="0"/>
              <a:t> Irritation méningée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5070" y="1825625"/>
            <a:ext cx="94687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Patient de </a:t>
            </a:r>
            <a:r>
              <a:rPr lang="fr-FR" sz="2200" b="1" dirty="0"/>
              <a:t>26 ans</a:t>
            </a:r>
            <a:r>
              <a:rPr lang="fr-FR" sz="2200" dirty="0"/>
              <a:t>, qui se plaint d’une </a:t>
            </a:r>
            <a:r>
              <a:rPr lang="fr-FR" sz="2200" b="1" dirty="0"/>
              <a:t>céphalée</a:t>
            </a:r>
            <a:r>
              <a:rPr lang="fr-FR" sz="2200" dirty="0"/>
              <a:t>. Il est connu pour des </a:t>
            </a:r>
            <a:r>
              <a:rPr lang="fr-FR" sz="2200" b="1" dirty="0"/>
              <a:t>migraines</a:t>
            </a:r>
            <a:r>
              <a:rPr lang="fr-FR" sz="2200" dirty="0"/>
              <a:t> mais l’infirmière vous apprend qu’il fait </a:t>
            </a:r>
            <a:r>
              <a:rPr lang="fr-FR" sz="2200" b="1" dirty="0"/>
              <a:t>37,9°C rectal</a:t>
            </a:r>
            <a:r>
              <a:rPr lang="fr-FR" sz="2200" dirty="0"/>
              <a:t>. </a:t>
            </a:r>
          </a:p>
          <a:p>
            <a:pPr marL="0" indent="0">
              <a:buNone/>
            </a:pPr>
            <a:r>
              <a:rPr lang="fr-FR" sz="2200" dirty="0"/>
              <a:t>À l’histoire, vous estimez à </a:t>
            </a:r>
            <a:r>
              <a:rPr lang="fr-FR" sz="2200" b="1" dirty="0"/>
              <a:t>5% (faible)</a:t>
            </a:r>
            <a:r>
              <a:rPr lang="fr-FR" sz="2200" dirty="0"/>
              <a:t>, la probabilité que le patient ait une méningite. Quel test vous aiderait le plus à éliminer une méningite?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63523" y="4566857"/>
            <a:ext cx="3284874" cy="1551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Raideur de la nuque</a:t>
            </a: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Brudzinski</a:t>
            </a: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Kernig</a:t>
            </a:r>
          </a:p>
        </p:txBody>
      </p:sp>
    </p:spTree>
    <p:extLst>
      <p:ext uri="{BB962C8B-B14F-4D97-AF65-F5344CB8AC3E}">
        <p14:creationId xmlns:p14="http://schemas.microsoft.com/office/powerpoint/2010/main" val="68100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1150" y="65243"/>
            <a:ext cx="4407950" cy="909415"/>
          </a:xfrm>
        </p:spPr>
        <p:txBody>
          <a:bodyPr/>
          <a:lstStyle/>
          <a:p>
            <a:r>
              <a:rPr lang="fr-FR" dirty="0"/>
              <a:t>Entrevue médicale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61" y="3050606"/>
            <a:ext cx="4327581" cy="222149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37"/>
            <a:ext cx="3846512" cy="2805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88" y="4043983"/>
            <a:ext cx="3698336" cy="192313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728788" y="5272097"/>
            <a:ext cx="8585468" cy="13815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923256" y="1057727"/>
            <a:ext cx="1815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Questionnaire médicale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80262" y="2569379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Examen physique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76037" y="3507112"/>
            <a:ext cx="272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Raisonnement clinique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8411112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935423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2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664" y="365127"/>
            <a:ext cx="9553135" cy="1325563"/>
          </a:xfrm>
        </p:spPr>
        <p:txBody>
          <a:bodyPr/>
          <a:lstStyle/>
          <a:p>
            <a:r>
              <a:rPr lang="fr-FR" dirty="0"/>
              <a:t>9 </a:t>
            </a:r>
            <a:r>
              <a:rPr lang="mr-IN" dirty="0"/>
              <a:t>–</a:t>
            </a:r>
            <a:r>
              <a:rPr lang="fr-FR" dirty="0"/>
              <a:t> Irritation méningée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428459"/>
              </p:ext>
            </p:extLst>
          </p:nvPr>
        </p:nvGraphicFramePr>
        <p:xfrm>
          <a:off x="2990850" y="2171700"/>
          <a:ext cx="7389813" cy="288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Raideur</a:t>
                      </a:r>
                      <a:r>
                        <a:rPr lang="fr-FR" b="0" baseline="0" dirty="0"/>
                        <a:t> de la nuque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Signe</a:t>
                      </a:r>
                      <a:r>
                        <a:rPr lang="fr-FR" b="0" baseline="0" dirty="0"/>
                        <a:t> de Brudzinski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0,97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Kernig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Atteinte</a:t>
                      </a:r>
                      <a:r>
                        <a:rPr lang="fr-FR" b="0" baseline="0" dirty="0"/>
                        <a:t> état général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2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1" y="106583"/>
            <a:ext cx="4953000" cy="6706723"/>
          </a:xfrm>
        </p:spPr>
      </p:pic>
      <p:sp>
        <p:nvSpPr>
          <p:cNvPr id="8" name="ZoneTexte 7"/>
          <p:cNvSpPr txBox="1"/>
          <p:nvPr/>
        </p:nvSpPr>
        <p:spPr>
          <a:xfrm>
            <a:off x="3178527" y="2229917"/>
            <a:ext cx="59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5%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43865" y="856826"/>
            <a:ext cx="255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Kernig</a:t>
            </a:r>
            <a:r>
              <a:rPr lang="fr-FR" b="1" dirty="0">
                <a:solidFill>
                  <a:srgbClr val="00B050"/>
                </a:solidFill>
              </a:rPr>
              <a:t>:</a:t>
            </a:r>
          </a:p>
          <a:p>
            <a:r>
              <a:rPr lang="fr-FR" b="1" dirty="0">
                <a:solidFill>
                  <a:srgbClr val="00B050"/>
                </a:solidFill>
              </a:rPr>
              <a:t>RV </a:t>
            </a:r>
            <a:r>
              <a:rPr lang="fr-CA" b="1" dirty="0">
                <a:solidFill>
                  <a:srgbClr val="00B050"/>
                </a:solidFill>
              </a:rPr>
              <a:t>+</a:t>
            </a:r>
            <a:r>
              <a:rPr lang="fr-FR" b="1" dirty="0">
                <a:solidFill>
                  <a:srgbClr val="00B050"/>
                </a:solidFill>
              </a:rPr>
              <a:t> 2.5</a:t>
            </a:r>
          </a:p>
        </p:txBody>
      </p:sp>
      <p:cxnSp>
        <p:nvCxnSpPr>
          <p:cNvPr id="7" name="Connecteur droit avec flèche 6"/>
          <p:cNvCxnSpPr>
            <a:cxnSpLocks/>
          </p:cNvCxnSpPr>
          <p:nvPr/>
        </p:nvCxnSpPr>
        <p:spPr>
          <a:xfrm>
            <a:off x="4257675" y="2414583"/>
            <a:ext cx="3718707" cy="211348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324409" y="4343400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72744" y="5838401"/>
            <a:ext cx="344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Raideur de nuque:</a:t>
            </a:r>
          </a:p>
          <a:p>
            <a:r>
              <a:rPr lang="fr-FR" b="1" dirty="0">
                <a:solidFill>
                  <a:srgbClr val="FF0000"/>
                </a:solidFill>
              </a:rPr>
              <a:t>RV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fr-FR" b="1" dirty="0">
                <a:solidFill>
                  <a:srgbClr val="FF0000"/>
                </a:solidFill>
              </a:rPr>
              <a:t> 0,9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257675" y="2414583"/>
            <a:ext cx="3861654" cy="2600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324409" y="4830247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13343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5408" y="365127"/>
            <a:ext cx="9398391" cy="1325563"/>
          </a:xfrm>
        </p:spPr>
        <p:txBody>
          <a:bodyPr/>
          <a:lstStyle/>
          <a:p>
            <a:r>
              <a:rPr lang="fr-FR" dirty="0"/>
              <a:t>9 </a:t>
            </a:r>
            <a:r>
              <a:rPr lang="mr-IN" dirty="0"/>
              <a:t>–</a:t>
            </a:r>
            <a:r>
              <a:rPr lang="fr-FR" dirty="0"/>
              <a:t> Irritation méningée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5408" y="1825625"/>
            <a:ext cx="93983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Patient de </a:t>
            </a:r>
            <a:r>
              <a:rPr lang="fr-FR" sz="2200" b="1" dirty="0"/>
              <a:t>26 ans</a:t>
            </a:r>
            <a:r>
              <a:rPr lang="fr-FR" sz="2200" dirty="0"/>
              <a:t>, qui se plaint d’une </a:t>
            </a:r>
            <a:r>
              <a:rPr lang="fr-FR" sz="2200" b="1" dirty="0"/>
              <a:t>céphalée</a:t>
            </a:r>
            <a:r>
              <a:rPr lang="fr-FR" sz="2200" dirty="0"/>
              <a:t>. Il est connu pour des </a:t>
            </a:r>
            <a:r>
              <a:rPr lang="fr-FR" sz="2200" b="1" dirty="0"/>
              <a:t>migraines</a:t>
            </a:r>
            <a:r>
              <a:rPr lang="fr-FR" sz="2200" dirty="0"/>
              <a:t> mais l’infirmière vous apprend qu’il fait </a:t>
            </a:r>
            <a:r>
              <a:rPr lang="fr-FR" sz="2200" b="1" dirty="0"/>
              <a:t>37,9°C rectal</a:t>
            </a:r>
            <a:r>
              <a:rPr lang="fr-FR" sz="2200" dirty="0"/>
              <a:t>. </a:t>
            </a:r>
          </a:p>
          <a:p>
            <a:pPr marL="0" indent="0">
              <a:buNone/>
            </a:pPr>
            <a:r>
              <a:rPr lang="fr-FR" sz="2200" dirty="0"/>
              <a:t>À l’histoire, vous estimez à </a:t>
            </a:r>
            <a:r>
              <a:rPr lang="fr-FR" sz="2200" b="1" dirty="0"/>
              <a:t>5% (faible)</a:t>
            </a:r>
            <a:r>
              <a:rPr lang="fr-FR" sz="2200" dirty="0"/>
              <a:t>, la probabilité que le patient ait une méningite. Quel test vous aiderait le plus à éliminer une méningite?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63523" y="4566857"/>
            <a:ext cx="3284874" cy="1551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Raideur de la nuque</a:t>
            </a: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Brudzinski</a:t>
            </a: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Kernig</a:t>
            </a:r>
          </a:p>
        </p:txBody>
      </p:sp>
      <p:sp>
        <p:nvSpPr>
          <p:cNvPr id="5" name="Rectangle 4"/>
          <p:cNvSpPr/>
          <p:nvPr/>
        </p:nvSpPr>
        <p:spPr>
          <a:xfrm>
            <a:off x="8536676" y="5455003"/>
            <a:ext cx="3286032" cy="8458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Aucun = PL!</a:t>
            </a:r>
          </a:p>
        </p:txBody>
      </p:sp>
    </p:spTree>
    <p:extLst>
      <p:ext uri="{BB962C8B-B14F-4D97-AF65-F5344CB8AC3E}">
        <p14:creationId xmlns:p14="http://schemas.microsoft.com/office/powerpoint/2010/main" val="12458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664" y="365127"/>
            <a:ext cx="9553135" cy="1325563"/>
          </a:xfrm>
        </p:spPr>
        <p:txBody>
          <a:bodyPr/>
          <a:lstStyle/>
          <a:p>
            <a:r>
              <a:rPr lang="fr-FR" dirty="0"/>
              <a:t>10 </a:t>
            </a:r>
            <a:r>
              <a:rPr lang="mr-IN" dirty="0"/>
              <a:t>–</a:t>
            </a:r>
            <a:r>
              <a:rPr lang="fr-CA" dirty="0"/>
              <a:t> Cholécystite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795588"/>
          </a:xfrm>
        </p:spPr>
        <p:txBody>
          <a:bodyPr/>
          <a:lstStyle/>
          <a:p>
            <a:pPr marL="0" indent="0">
              <a:buNone/>
            </a:pPr>
            <a:r>
              <a:rPr lang="fr-FR" sz="2200" dirty="0"/>
              <a:t>Femme de 47 ans, douleur abdominal depuis 4 heures avec de la fièvre (38,1 buccale).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À l’histoire, vous estimez à 20% la probabilité que le patient ait une cholécystite. À quel point le test de Murphy vous aiderait dans le diagnostic</a:t>
            </a:r>
            <a:r>
              <a:rPr lang="fr-FR" dirty="0"/>
              <a:t>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23743" y="4734342"/>
            <a:ext cx="4148933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Oui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171089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1926" y="365127"/>
            <a:ext cx="9441873" cy="1325563"/>
          </a:xfrm>
        </p:spPr>
        <p:txBody>
          <a:bodyPr/>
          <a:lstStyle/>
          <a:p>
            <a:r>
              <a:rPr lang="fr-FR" dirty="0"/>
              <a:t>10 </a:t>
            </a:r>
            <a:r>
              <a:rPr lang="mr-IN" dirty="0"/>
              <a:t>–</a:t>
            </a:r>
            <a:r>
              <a:rPr lang="fr-CA" dirty="0"/>
              <a:t> Cholécystite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453387"/>
              </p:ext>
            </p:extLst>
          </p:nvPr>
        </p:nvGraphicFramePr>
        <p:xfrm>
          <a:off x="2990850" y="2171700"/>
          <a:ext cx="7389813" cy="208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Murphy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02198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Murphy à l’écho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fr-FR" sz="3700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A778E3A-398B-4BD0-8B89-0DBDB7DDA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3989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68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id="{C51A50C8-0C24-6449-AFAC-8F6721D2F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49">
            <a:extLst>
              <a:ext uri="{FF2B5EF4-FFF2-40B4-BE49-F238E27FC236}">
                <a16:creationId xmlns:a16="http://schemas.microsoft.com/office/drawing/2014/main" id="{D227D8FB-85E6-4F0E-9F9E-A85A9E7D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335576" y="-399378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5991BFE-2E28-42F0-ABB2-4AA49562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562" y="0"/>
            <a:ext cx="6097438" cy="5298683"/>
          </a:xfrm>
          <a:custGeom>
            <a:avLst/>
            <a:gdLst>
              <a:gd name="connsiteX0" fmla="*/ 744562 w 6097438"/>
              <a:gd name="connsiteY0" fmla="*/ 0 h 5298683"/>
              <a:gd name="connsiteX1" fmla="*/ 5209260 w 6097438"/>
              <a:gd name="connsiteY1" fmla="*/ 0 h 5298683"/>
              <a:gd name="connsiteX2" fmla="*/ 5384861 w 6097438"/>
              <a:gd name="connsiteY2" fmla="*/ 193210 h 5298683"/>
              <a:gd name="connsiteX3" fmla="*/ 6097438 w 6097438"/>
              <a:gd name="connsiteY3" fmla="*/ 2178155 h 5298683"/>
              <a:gd name="connsiteX4" fmla="*/ 2976911 w 6097438"/>
              <a:gd name="connsiteY4" fmla="*/ 5298683 h 5298683"/>
              <a:gd name="connsiteX5" fmla="*/ 101610 w 6097438"/>
              <a:gd name="connsiteY5" fmla="*/ 3392805 h 5298683"/>
              <a:gd name="connsiteX6" fmla="*/ 0 w 6097438"/>
              <a:gd name="connsiteY6" fmla="*/ 3115184 h 5298683"/>
              <a:gd name="connsiteX7" fmla="*/ 0 w 6097438"/>
              <a:gd name="connsiteY7" fmla="*/ 1241127 h 5298683"/>
              <a:gd name="connsiteX8" fmla="*/ 101610 w 6097438"/>
              <a:gd name="connsiteY8" fmla="*/ 963506 h 5298683"/>
              <a:gd name="connsiteX9" fmla="*/ 568961 w 6097438"/>
              <a:gd name="connsiteY9" fmla="*/ 193210 h 52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438" h="5298683">
                <a:moveTo>
                  <a:pt x="744562" y="0"/>
                </a:moveTo>
                <a:lnTo>
                  <a:pt x="5209260" y="0"/>
                </a:lnTo>
                <a:lnTo>
                  <a:pt x="5384861" y="193210"/>
                </a:lnTo>
                <a:cubicBezTo>
                  <a:pt x="5830023" y="732621"/>
                  <a:pt x="6097438" y="1424159"/>
                  <a:pt x="6097438" y="2178155"/>
                </a:cubicBezTo>
                <a:cubicBezTo>
                  <a:pt x="6097438" y="3901575"/>
                  <a:pt x="4700330" y="5298683"/>
                  <a:pt x="2976911" y="5298683"/>
                </a:cubicBezTo>
                <a:cubicBezTo>
                  <a:pt x="1684346" y="5298683"/>
                  <a:pt x="575332" y="4512810"/>
                  <a:pt x="101610" y="3392805"/>
                </a:cubicBezTo>
                <a:lnTo>
                  <a:pt x="0" y="3115184"/>
                </a:lnTo>
                <a:lnTo>
                  <a:pt x="0" y="1241127"/>
                </a:lnTo>
                <a:lnTo>
                  <a:pt x="101610" y="963506"/>
                </a:lnTo>
                <a:cubicBezTo>
                  <a:pt x="220041" y="683504"/>
                  <a:pt x="378177" y="424387"/>
                  <a:pt x="568961" y="19321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BE9B65-BCC4-E74F-8DEC-A87E4949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162" y="425148"/>
            <a:ext cx="4707837" cy="10434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Période de questions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016D66-F4FA-49E5-AC2B-5540BE54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163" y="1614309"/>
            <a:ext cx="4435712" cy="24613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Merci de </a:t>
            </a:r>
            <a:r>
              <a:rPr lang="en-US" sz="1800" dirty="0" err="1"/>
              <a:t>votre</a:t>
            </a:r>
            <a:r>
              <a:rPr lang="en-US" sz="1800" dirty="0"/>
              <a:t> invitation!</a:t>
            </a:r>
          </a:p>
        </p:txBody>
      </p:sp>
    </p:spTree>
    <p:extLst>
      <p:ext uri="{BB962C8B-B14F-4D97-AF65-F5344CB8AC3E}">
        <p14:creationId xmlns:p14="http://schemas.microsoft.com/office/powerpoint/2010/main" val="3082787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D59AE8-784B-4B35-9D7D-516118DE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Rapport de vraisemblance</a:t>
            </a:r>
            <a:endParaRPr lang="fr-CA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9519E15-4181-4348-B4D9-73787B500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1027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19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0544" y="365127"/>
            <a:ext cx="9303256" cy="1325563"/>
          </a:xfrm>
        </p:spPr>
        <p:txBody>
          <a:bodyPr/>
          <a:lstStyle/>
          <a:p>
            <a:r>
              <a:rPr lang="fr-FR" dirty="0"/>
              <a:t>Rapport de vraisemblance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271712" y="3128962"/>
            <a:ext cx="810101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 flipV="1">
            <a:off x="6024562" y="2116935"/>
            <a:ext cx="4768" cy="18121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872164" y="2255044"/>
            <a:ext cx="413628" cy="37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638925" y="2750342"/>
            <a:ext cx="0" cy="700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7491412" y="2764630"/>
            <a:ext cx="0" cy="700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8929688" y="2764630"/>
            <a:ext cx="0" cy="700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334959" y="2261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97469" y="2255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773235" y="22595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20157" y="4141003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dirty="0"/>
              <a:t>0%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02891" y="3699451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+</a:t>
            </a:r>
          </a:p>
          <a:p>
            <a:r>
              <a:rPr lang="fr-FR" dirty="0"/>
              <a:t>15%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81070" y="3699450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+</a:t>
            </a:r>
          </a:p>
          <a:p>
            <a:r>
              <a:rPr lang="fr-FR" dirty="0"/>
              <a:t>30%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660605" y="3699449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+</a:t>
            </a:r>
          </a:p>
          <a:p>
            <a:r>
              <a:rPr lang="fr-FR" dirty="0"/>
              <a:t>45%</a:t>
            </a: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5424474" y="2752723"/>
            <a:ext cx="0" cy="700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619599" y="2762244"/>
            <a:ext cx="0" cy="700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3371802" y="2786054"/>
            <a:ext cx="0" cy="700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235409" y="226194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0,5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438652" y="225504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0,2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171116" y="22645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0,1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118801" y="3697068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-</a:t>
            </a:r>
          </a:p>
          <a:p>
            <a:r>
              <a:rPr lang="fr-FR" dirty="0"/>
              <a:t>15%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320169" y="3688319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-</a:t>
            </a:r>
          </a:p>
          <a:p>
            <a:r>
              <a:rPr lang="fr-FR" dirty="0"/>
              <a:t>30%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064400" y="3692988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-</a:t>
            </a:r>
          </a:p>
          <a:p>
            <a:r>
              <a:rPr lang="fr-FR" dirty="0"/>
              <a:t>45%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65" y="5468290"/>
            <a:ext cx="8601456" cy="1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1" y="106583"/>
            <a:ext cx="4953000" cy="6706723"/>
          </a:xfrm>
        </p:spPr>
      </p:pic>
      <p:sp>
        <p:nvSpPr>
          <p:cNvPr id="8" name="ZoneTexte 7"/>
          <p:cNvSpPr txBox="1"/>
          <p:nvPr/>
        </p:nvSpPr>
        <p:spPr>
          <a:xfrm>
            <a:off x="3237950" y="2945371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/>
              <a:t>0</a:t>
            </a:r>
            <a:r>
              <a:rPr lang="fr-FR" dirty="0"/>
              <a:t>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43865" y="856826"/>
            <a:ext cx="255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Test x: RV </a:t>
            </a:r>
            <a:r>
              <a:rPr lang="fr-CA" b="1" dirty="0">
                <a:solidFill>
                  <a:srgbClr val="00B050"/>
                </a:solidFill>
              </a:rPr>
              <a:t>+</a:t>
            </a:r>
            <a:r>
              <a:rPr lang="fr-FR" b="1" dirty="0">
                <a:solidFill>
                  <a:srgbClr val="00B050"/>
                </a:solidFill>
              </a:rPr>
              <a:t> 10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29100" y="2945371"/>
            <a:ext cx="3890229" cy="36933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451290" y="2760705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85%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229100" y="3314703"/>
            <a:ext cx="3695700" cy="1719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672744" y="5838401"/>
            <a:ext cx="344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Test x:</a:t>
            </a:r>
          </a:p>
          <a:p>
            <a:r>
              <a:rPr lang="fr-FR" b="1" dirty="0">
                <a:solidFill>
                  <a:srgbClr val="FF0000"/>
                </a:solidFill>
              </a:rPr>
              <a:t>RV </a:t>
            </a:r>
            <a:r>
              <a:rPr lang="fr-CA" b="1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 0,1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373130" y="5033916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0320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662210"/>
            <a:ext cx="8911687" cy="1280890"/>
          </a:xfrm>
        </p:spPr>
        <p:txBody>
          <a:bodyPr/>
          <a:lstStyle/>
          <a:p>
            <a:r>
              <a:rPr lang="fr-FR" dirty="0"/>
              <a:t>1 - Péritonite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5499" y="1738312"/>
            <a:ext cx="8915400" cy="2643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200" dirty="0"/>
              <a:t>Homme de 43 ans qui se plaint d’une </a:t>
            </a:r>
            <a:r>
              <a:rPr lang="fr-FR" sz="2200" b="1" dirty="0"/>
              <a:t>douleur abdominale </a:t>
            </a:r>
            <a:r>
              <a:rPr lang="fr-FR" sz="2200" dirty="0"/>
              <a:t>depuis hier soir. Il fait de la </a:t>
            </a:r>
            <a:r>
              <a:rPr lang="fr-FR" sz="2200" b="1" dirty="0"/>
              <a:t>fièvre</a:t>
            </a:r>
            <a:r>
              <a:rPr lang="fr-FR" sz="2200" dirty="0"/>
              <a:t> et a eu une </a:t>
            </a:r>
            <a:r>
              <a:rPr lang="fr-FR" sz="2200" b="1" dirty="0"/>
              <a:t>coloscopie</a:t>
            </a:r>
            <a:r>
              <a:rPr lang="fr-FR" sz="2200" dirty="0"/>
              <a:t> récente. </a:t>
            </a:r>
          </a:p>
          <a:p>
            <a:pPr marL="0" lvl="0" indent="0">
              <a:buNone/>
            </a:pPr>
            <a:endParaRPr lang="fr-FR" sz="2200" dirty="0"/>
          </a:p>
          <a:p>
            <a:pPr marL="0" lvl="0" indent="0">
              <a:buNone/>
            </a:pPr>
            <a:r>
              <a:rPr lang="fr-FR" sz="2200" dirty="0"/>
              <a:t>À l’aide de l’histoire, vous suspectez à </a:t>
            </a:r>
            <a:r>
              <a:rPr lang="fr-FR" sz="2200" b="1" dirty="0"/>
              <a:t>30% (modéré) </a:t>
            </a:r>
            <a:r>
              <a:rPr lang="fr-FR" sz="2200" dirty="0"/>
              <a:t>le risque d’une péritonite. Quel signe clinique vous sera le plus utile dans le diagnostic d’une péritonite?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89212" y="4381500"/>
            <a:ext cx="33297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Défense volontaire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Défense involontaire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Rebond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fr-FR" sz="2200" dirty="0"/>
              <a:t>Rovsing</a:t>
            </a:r>
          </a:p>
        </p:txBody>
      </p:sp>
    </p:spTree>
    <p:extLst>
      <p:ext uri="{BB962C8B-B14F-4D97-AF65-F5344CB8AC3E}">
        <p14:creationId xmlns:p14="http://schemas.microsoft.com/office/powerpoint/2010/main" val="93581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287" y="293054"/>
            <a:ext cx="10515600" cy="1325563"/>
          </a:xfrm>
        </p:spPr>
        <p:txBody>
          <a:bodyPr/>
          <a:lstStyle/>
          <a:p>
            <a:r>
              <a:rPr lang="fr-FR" dirty="0"/>
              <a:t>1 - Péritonite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917150"/>
              </p:ext>
            </p:extLst>
          </p:nvPr>
        </p:nvGraphicFramePr>
        <p:xfrm>
          <a:off x="1919287" y="2143125"/>
          <a:ext cx="4433886" cy="312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Sensibilité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Spécificité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Défense</a:t>
                      </a:r>
                      <a:r>
                        <a:rPr lang="fr-FR" b="0" baseline="0" dirty="0"/>
                        <a:t> volontaire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13-90%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40-97%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Défense involontaire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6-66%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76-100%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18">
                <a:tc>
                  <a:txBody>
                    <a:bodyPr/>
                    <a:lstStyle/>
                    <a:p>
                      <a:r>
                        <a:rPr lang="fr-FR" b="0" dirty="0"/>
                        <a:t>Rebond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37-95%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13-91%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r>
                        <a:rPr lang="fr-FR" b="0" dirty="0"/>
                        <a:t>Rovsing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roix 2"/>
          <p:cNvSpPr/>
          <p:nvPr/>
        </p:nvSpPr>
        <p:spPr>
          <a:xfrm rot="2780393">
            <a:off x="3029607" y="1856095"/>
            <a:ext cx="3714036" cy="3703095"/>
          </a:xfrm>
          <a:prstGeom prst="plus">
            <a:avLst>
              <a:gd name="adj" fmla="val 461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945222"/>
              </p:ext>
            </p:extLst>
          </p:nvPr>
        </p:nvGraphicFramePr>
        <p:xfrm>
          <a:off x="6353173" y="2151318"/>
          <a:ext cx="4395190" cy="312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072"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Rapport de vraisemblance</a:t>
                      </a:r>
                      <a:r>
                        <a:rPr lang="fr-FR" baseline="0" dirty="0"/>
                        <a:t> 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0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4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0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4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ème FMED ble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̀me FMED bleu" id="{72EDED6A-7EEF-974F-82E5-BC2D16A0E43F}" vid="{0C4DD82A-5693-A642-93E9-AE8B6C73F58A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1902</Words>
  <Application>Microsoft Macintosh PowerPoint</Application>
  <PresentationFormat>Grand écran</PresentationFormat>
  <Paragraphs>436</Paragraphs>
  <Slides>46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46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Wingdings</vt:lpstr>
      <vt:lpstr>Wingdings 3</vt:lpstr>
      <vt:lpstr>Thème FMED bleu</vt:lpstr>
      <vt:lpstr>Conception personnalisée</vt:lpstr>
      <vt:lpstr>1_Conception personnalisée</vt:lpstr>
      <vt:lpstr>Présentation PowerPoint</vt:lpstr>
      <vt:lpstr>Plan</vt:lpstr>
      <vt:lpstr>Mise en garde</vt:lpstr>
      <vt:lpstr>Entrevue médicale</vt:lpstr>
      <vt:lpstr>Rapport de vraisemblance</vt:lpstr>
      <vt:lpstr>Rapport de vraisemblance</vt:lpstr>
      <vt:lpstr>Présentation PowerPoint</vt:lpstr>
      <vt:lpstr>1 - Péritonite </vt:lpstr>
      <vt:lpstr>1 - Péritonite</vt:lpstr>
      <vt:lpstr>1 - Péritonite</vt:lpstr>
      <vt:lpstr>Présentation PowerPoint</vt:lpstr>
      <vt:lpstr>1 - Péritonite </vt:lpstr>
      <vt:lpstr>Et alors le Rovsing?</vt:lpstr>
      <vt:lpstr>2 - Appendicite</vt:lpstr>
      <vt:lpstr>3 – Tunnel carpien</vt:lpstr>
      <vt:lpstr>« Closed fist »</vt:lpstr>
      <vt:lpstr>Probabilité dx Tunnel carpien </vt:lpstr>
      <vt:lpstr>Présentation PowerPoint</vt:lpstr>
      <vt:lpstr>3 – Tunnel carpien</vt:lpstr>
      <vt:lpstr>4 – Otite moyenne aigu</vt:lpstr>
      <vt:lpstr>4 – Otite moyenne aigu</vt:lpstr>
      <vt:lpstr>Présentation PowerPoint</vt:lpstr>
      <vt:lpstr>4 – Otite moyenne aigu</vt:lpstr>
      <vt:lpstr>4 – Otite moyenne aigu (et l’histoire?)  </vt:lpstr>
      <vt:lpstr>5 – Radiculopathie</vt:lpstr>
      <vt:lpstr>Probabilité dx radiculopathie</vt:lpstr>
      <vt:lpstr>Présentation PowerPoint</vt:lpstr>
      <vt:lpstr>5 – Radiculopathie</vt:lpstr>
      <vt:lpstr>6 – Tendinite de la coiffe des rotateurs</vt:lpstr>
      <vt:lpstr>6 – Tendinite de la coiffe des rotateurs</vt:lpstr>
      <vt:lpstr>6 – Tendinite de la coiffe des rotateurs</vt:lpstr>
      <vt:lpstr>7 – Mélanome</vt:lpstr>
      <vt:lpstr>7 – Mélanome</vt:lpstr>
      <vt:lpstr>8 – Affections neurologiques non organique</vt:lpstr>
      <vt:lpstr>Arm drift without pronation</vt:lpstr>
      <vt:lpstr>Hoover sign</vt:lpstr>
      <vt:lpstr>8 – Affections neurologiques non-organique</vt:lpstr>
      <vt:lpstr>8 – Affections neurologiques non organique</vt:lpstr>
      <vt:lpstr>9 – Irritation méningée</vt:lpstr>
      <vt:lpstr>9 – Irritation méningée</vt:lpstr>
      <vt:lpstr>Présentation PowerPoint</vt:lpstr>
      <vt:lpstr>9 – Irritation méningée</vt:lpstr>
      <vt:lpstr>10 – Cholécystite</vt:lpstr>
      <vt:lpstr>10 – Cholécystite</vt:lpstr>
      <vt:lpstr>Conclusion</vt:lpstr>
      <vt:lpstr>Période de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Samuel Boudreault-Larochelle</dc:creator>
  <cp:lastModifiedBy>Samuel Boudreault-Larochelle</cp:lastModifiedBy>
  <cp:revision>22</cp:revision>
  <dcterms:created xsi:type="dcterms:W3CDTF">2019-09-05T18:57:17Z</dcterms:created>
  <dcterms:modified xsi:type="dcterms:W3CDTF">2019-09-10T12:55:06Z</dcterms:modified>
</cp:coreProperties>
</file>