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73"/>
  </p:notesMasterIdLst>
  <p:handoutMasterIdLst>
    <p:handoutMasterId r:id="rId74"/>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0" autoAdjust="0"/>
    <p:restoredTop sz="94660"/>
  </p:normalViewPr>
  <p:slideViewPr>
    <p:cSldViewPr snapToGrid="0">
      <p:cViewPr varScale="1">
        <p:scale>
          <a:sx n="57" d="100"/>
          <a:sy n="57" d="100"/>
        </p:scale>
        <p:origin x="90"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A125082-56DC-4B4A-8443-E4D0DBD91617}"/>
              </a:ext>
            </a:extLst>
          </p:cNvPr>
          <p:cNvSpPr txBox="1">
            <a:spLocks noGrp="1"/>
          </p:cNvSpPr>
          <p:nvPr>
            <p:ph type="hdr" sz="quarter"/>
          </p:nvPr>
        </p:nvSpPr>
        <p:spPr>
          <a:xfrm>
            <a:off x="0" y="0"/>
            <a:ext cx="2976035" cy="456873"/>
          </a:xfrm>
          <a:prstGeom prst="rect">
            <a:avLst/>
          </a:prstGeom>
          <a:noFill/>
          <a:ln>
            <a:noFill/>
          </a:ln>
        </p:spPr>
        <p:txBody>
          <a:bodyPr vert="horz" wrap="none" lIns="80766" tIns="40383" rIns="80766" bIns="40383" anchorCtr="0" compatLnSpc="0">
            <a:noAutofit/>
          </a:bodyPr>
          <a:lstStyle/>
          <a:p>
            <a:pPr hangingPunct="0">
              <a:defRPr sz="1400"/>
            </a:pPr>
            <a:endParaRPr lang="en-CA" sz="1300">
              <a:latin typeface="Arial" pitchFamily="18"/>
              <a:ea typeface="Arial Unicode MS" pitchFamily="2"/>
              <a:cs typeface="Arial Unicode MS" pitchFamily="2"/>
            </a:endParaRPr>
          </a:p>
        </p:txBody>
      </p:sp>
      <p:sp>
        <p:nvSpPr>
          <p:cNvPr id="3" name="Espace réservé de la date 2">
            <a:extLst>
              <a:ext uri="{FF2B5EF4-FFF2-40B4-BE49-F238E27FC236}">
                <a16:creationId xmlns:a16="http://schemas.microsoft.com/office/drawing/2014/main" id="{91617695-DD29-4487-B6BC-27EDD1DD811E}"/>
              </a:ext>
            </a:extLst>
          </p:cNvPr>
          <p:cNvSpPr txBox="1">
            <a:spLocks noGrp="1"/>
          </p:cNvSpPr>
          <p:nvPr>
            <p:ph type="dt" sz="quarter" idx="1"/>
          </p:nvPr>
        </p:nvSpPr>
        <p:spPr>
          <a:xfrm>
            <a:off x="3881647" y="0"/>
            <a:ext cx="2976035" cy="456873"/>
          </a:xfrm>
          <a:prstGeom prst="rect">
            <a:avLst/>
          </a:prstGeom>
          <a:noFill/>
          <a:ln>
            <a:noFill/>
          </a:ln>
        </p:spPr>
        <p:txBody>
          <a:bodyPr vert="horz" wrap="none" lIns="80766" tIns="40383" rIns="80766" bIns="40383" anchorCtr="0" compatLnSpc="0">
            <a:noAutofit/>
          </a:bodyPr>
          <a:lstStyle/>
          <a:p>
            <a:pPr algn="r" hangingPunct="0">
              <a:defRPr sz="1400"/>
            </a:pPr>
            <a:endParaRPr lang="en-CA" sz="1300">
              <a:latin typeface="Arial" pitchFamily="18"/>
              <a:ea typeface="Arial Unicode MS" pitchFamily="2"/>
              <a:cs typeface="Arial Unicode MS" pitchFamily="2"/>
            </a:endParaRPr>
          </a:p>
        </p:txBody>
      </p:sp>
      <p:sp>
        <p:nvSpPr>
          <p:cNvPr id="4" name="Espace réservé du pied de page 3">
            <a:extLst>
              <a:ext uri="{FF2B5EF4-FFF2-40B4-BE49-F238E27FC236}">
                <a16:creationId xmlns:a16="http://schemas.microsoft.com/office/drawing/2014/main" id="{4FF7FB37-5662-41CA-885D-3D03C55033D1}"/>
              </a:ext>
            </a:extLst>
          </p:cNvPr>
          <p:cNvSpPr txBox="1">
            <a:spLocks noGrp="1"/>
          </p:cNvSpPr>
          <p:nvPr>
            <p:ph type="ftr" sz="quarter" idx="2"/>
          </p:nvPr>
        </p:nvSpPr>
        <p:spPr>
          <a:xfrm>
            <a:off x="0" y="8686800"/>
            <a:ext cx="2976035" cy="456873"/>
          </a:xfrm>
          <a:prstGeom prst="rect">
            <a:avLst/>
          </a:prstGeom>
          <a:noFill/>
          <a:ln>
            <a:noFill/>
          </a:ln>
        </p:spPr>
        <p:txBody>
          <a:bodyPr vert="horz" wrap="none" lIns="80766" tIns="40383" rIns="80766" bIns="40383" anchor="b" anchorCtr="0" compatLnSpc="0">
            <a:noAutofit/>
          </a:bodyPr>
          <a:lstStyle/>
          <a:p>
            <a:pPr hangingPunct="0">
              <a:defRPr sz="1400"/>
            </a:pPr>
            <a:endParaRPr lang="en-CA" sz="1300">
              <a:latin typeface="Arial" pitchFamily="18"/>
              <a:ea typeface="Arial Unicode MS" pitchFamily="2"/>
              <a:cs typeface="Arial Unicode MS" pitchFamily="2"/>
            </a:endParaRPr>
          </a:p>
        </p:txBody>
      </p:sp>
      <p:sp>
        <p:nvSpPr>
          <p:cNvPr id="5" name="Espace réservé du numéro de diapositive 4">
            <a:extLst>
              <a:ext uri="{FF2B5EF4-FFF2-40B4-BE49-F238E27FC236}">
                <a16:creationId xmlns:a16="http://schemas.microsoft.com/office/drawing/2014/main" id="{0E6ADF2F-C6C1-4D92-AEB1-160C3E5BBCAB}"/>
              </a:ext>
            </a:extLst>
          </p:cNvPr>
          <p:cNvSpPr txBox="1">
            <a:spLocks noGrp="1"/>
          </p:cNvSpPr>
          <p:nvPr>
            <p:ph type="sldNum" sz="quarter" idx="3"/>
          </p:nvPr>
        </p:nvSpPr>
        <p:spPr>
          <a:xfrm>
            <a:off x="3881647" y="8686800"/>
            <a:ext cx="2976035" cy="456873"/>
          </a:xfrm>
          <a:prstGeom prst="rect">
            <a:avLst/>
          </a:prstGeom>
          <a:noFill/>
          <a:ln>
            <a:noFill/>
          </a:ln>
        </p:spPr>
        <p:txBody>
          <a:bodyPr vert="horz" wrap="none" lIns="80766" tIns="40383" rIns="80766" bIns="40383" anchor="b" anchorCtr="0" compatLnSpc="0">
            <a:noAutofit/>
          </a:bodyPr>
          <a:lstStyle/>
          <a:p>
            <a:pPr algn="r" hangingPunct="0">
              <a:defRPr sz="1400"/>
            </a:pPr>
            <a:fld id="{E3176C12-CB8A-4572-B0C8-925952696F5D}" type="slidenum">
              <a:t>‹N°›</a:t>
            </a:fld>
            <a:endParaRPr lang="en-CA" sz="1300">
              <a:latin typeface="Arial" pitchFamily="18"/>
              <a:ea typeface="Arial Unicode MS" pitchFamily="2"/>
              <a:cs typeface="Arial Unicode MS" pitchFamily="2"/>
            </a:endParaRPr>
          </a:p>
        </p:txBody>
      </p:sp>
    </p:spTree>
    <p:extLst>
      <p:ext uri="{BB962C8B-B14F-4D97-AF65-F5344CB8AC3E}">
        <p14:creationId xmlns:p14="http://schemas.microsoft.com/office/powerpoint/2010/main" val="761420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306985F-7E40-4052-8A61-783D13F5A869}"/>
              </a:ext>
            </a:extLst>
          </p:cNvPr>
          <p:cNvSpPr>
            <a:spLocks noGrp="1" noRot="1" noChangeAspect="1"/>
          </p:cNvSpPr>
          <p:nvPr>
            <p:ph type="sldImg" idx="2"/>
          </p:nvPr>
        </p:nvSpPr>
        <p:spPr>
          <a:xfrm>
            <a:off x="1371599" y="764280"/>
            <a:ext cx="5028480" cy="3771360"/>
          </a:xfrm>
          <a:prstGeom prst="rect">
            <a:avLst/>
          </a:prstGeom>
          <a:noFill/>
          <a:ln>
            <a:noFill/>
            <a:prstDash val="solid"/>
          </a:ln>
        </p:spPr>
      </p:sp>
      <p:sp>
        <p:nvSpPr>
          <p:cNvPr id="3" name="Espace réservé des notes 2">
            <a:extLst>
              <a:ext uri="{FF2B5EF4-FFF2-40B4-BE49-F238E27FC236}">
                <a16:creationId xmlns:a16="http://schemas.microsoft.com/office/drawing/2014/main" id="{AD2E7821-EF4F-4E0B-AAE1-3178172BCBC3}"/>
              </a:ext>
            </a:extLst>
          </p:cNvPr>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CA"/>
          </a:p>
        </p:txBody>
      </p:sp>
      <p:sp>
        <p:nvSpPr>
          <p:cNvPr id="4" name="Espace réservé de l'en-tête 3">
            <a:extLst>
              <a:ext uri="{FF2B5EF4-FFF2-40B4-BE49-F238E27FC236}">
                <a16:creationId xmlns:a16="http://schemas.microsoft.com/office/drawing/2014/main" id="{BD100C3B-5029-43EE-813E-63B7741D299F}"/>
              </a:ext>
            </a:extLst>
          </p:cNvPr>
          <p:cNvSpPr txBox="1">
            <a:spLocks noGrp="1"/>
          </p:cNvSpPr>
          <p:nvPr>
            <p:ph type="hdr" sz="quarter"/>
          </p:nvPr>
        </p:nvSpPr>
        <p:spPr>
          <a:xfrm>
            <a:off x="0" y="0"/>
            <a:ext cx="3372840" cy="502560"/>
          </a:xfrm>
          <a:prstGeom prst="rect">
            <a:avLst/>
          </a:prstGeom>
          <a:noFill/>
          <a:ln>
            <a:noFill/>
          </a:ln>
        </p:spPr>
        <p:txBody>
          <a:bodyPr lIns="0" tIns="0" rIns="0" bIns="0" anchorCtr="0">
            <a:noAutofit/>
          </a:bodyPr>
          <a:lstStyle>
            <a:lvl1pPr lvl="0" rtl="0" hangingPunct="0">
              <a:buNone/>
              <a:tabLst/>
              <a:defRPr lang="en-CA" sz="1400" kern="1200">
                <a:latin typeface="Times New Roman" pitchFamily="18"/>
                <a:ea typeface="Arial Unicode MS" pitchFamily="2"/>
                <a:cs typeface="Tahoma" pitchFamily="2"/>
              </a:defRPr>
            </a:lvl1pPr>
          </a:lstStyle>
          <a:p>
            <a:pPr lvl="0"/>
            <a:endParaRPr lang="en-CA"/>
          </a:p>
        </p:txBody>
      </p:sp>
      <p:sp>
        <p:nvSpPr>
          <p:cNvPr id="5" name="Espace réservé de la date 4">
            <a:extLst>
              <a:ext uri="{FF2B5EF4-FFF2-40B4-BE49-F238E27FC236}">
                <a16:creationId xmlns:a16="http://schemas.microsoft.com/office/drawing/2014/main" id="{2451CE41-EB09-4CC9-BE02-4B8742C589C3}"/>
              </a:ext>
            </a:extLst>
          </p:cNvPr>
          <p:cNvSpPr txBox="1">
            <a:spLocks noGrp="1"/>
          </p:cNvSpPr>
          <p:nvPr>
            <p:ph type="dt" idx="1"/>
          </p:nvPr>
        </p:nvSpPr>
        <p:spPr>
          <a:xfrm>
            <a:off x="4399200" y="0"/>
            <a:ext cx="3372840" cy="502560"/>
          </a:xfrm>
          <a:prstGeom prst="rect">
            <a:avLst/>
          </a:prstGeom>
          <a:noFill/>
          <a:ln>
            <a:noFill/>
          </a:ln>
        </p:spPr>
        <p:txBody>
          <a:bodyPr lIns="0" tIns="0" rIns="0" bIns="0" anchorCtr="0">
            <a:noAutofit/>
          </a:bodyPr>
          <a:lstStyle>
            <a:lvl1pPr lvl="0" algn="r" rtl="0" hangingPunct="0">
              <a:buNone/>
              <a:tabLst/>
              <a:defRPr lang="en-CA" sz="1400" kern="1200">
                <a:latin typeface="Times New Roman" pitchFamily="18"/>
                <a:ea typeface="Arial Unicode MS" pitchFamily="2"/>
                <a:cs typeface="Tahoma" pitchFamily="2"/>
              </a:defRPr>
            </a:lvl1pPr>
          </a:lstStyle>
          <a:p>
            <a:pPr lvl="0"/>
            <a:endParaRPr lang="en-CA"/>
          </a:p>
        </p:txBody>
      </p:sp>
      <p:sp>
        <p:nvSpPr>
          <p:cNvPr id="6" name="Espace réservé du pied de page 5">
            <a:extLst>
              <a:ext uri="{FF2B5EF4-FFF2-40B4-BE49-F238E27FC236}">
                <a16:creationId xmlns:a16="http://schemas.microsoft.com/office/drawing/2014/main" id="{52DBEA97-1767-45CE-849F-2391E3137DB7}"/>
              </a:ext>
            </a:extLst>
          </p:cNvPr>
          <p:cNvSpPr txBox="1">
            <a:spLocks noGrp="1"/>
          </p:cNvSpPr>
          <p:nvPr>
            <p:ph type="ftr" sz="quarter" idx="4"/>
          </p:nvPr>
        </p:nvSpPr>
        <p:spPr>
          <a:xfrm>
            <a:off x="0" y="9555480"/>
            <a:ext cx="3372840" cy="502560"/>
          </a:xfrm>
          <a:prstGeom prst="rect">
            <a:avLst/>
          </a:prstGeom>
          <a:noFill/>
          <a:ln>
            <a:noFill/>
          </a:ln>
        </p:spPr>
        <p:txBody>
          <a:bodyPr lIns="0" tIns="0" rIns="0" bIns="0" anchor="b" anchorCtr="0">
            <a:noAutofit/>
          </a:bodyPr>
          <a:lstStyle>
            <a:lvl1pPr lvl="0" rtl="0" hangingPunct="0">
              <a:buNone/>
              <a:tabLst/>
              <a:defRPr lang="en-CA" sz="1400" kern="1200">
                <a:latin typeface="Times New Roman" pitchFamily="18"/>
                <a:ea typeface="Arial Unicode MS" pitchFamily="2"/>
                <a:cs typeface="Tahoma" pitchFamily="2"/>
              </a:defRPr>
            </a:lvl1pPr>
          </a:lstStyle>
          <a:p>
            <a:pPr lvl="0"/>
            <a:endParaRPr lang="en-CA"/>
          </a:p>
        </p:txBody>
      </p:sp>
      <p:sp>
        <p:nvSpPr>
          <p:cNvPr id="7" name="Espace réservé du numéro de diapositive 6">
            <a:extLst>
              <a:ext uri="{FF2B5EF4-FFF2-40B4-BE49-F238E27FC236}">
                <a16:creationId xmlns:a16="http://schemas.microsoft.com/office/drawing/2014/main" id="{AA1B2CCB-B90E-4477-8E50-D3FF97AD7070}"/>
              </a:ext>
            </a:extLst>
          </p:cNvPr>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noAutofit/>
          </a:bodyPr>
          <a:lstStyle>
            <a:lvl1pPr lvl="0" algn="r" rtl="0" hangingPunct="0">
              <a:buNone/>
              <a:tabLst/>
              <a:defRPr lang="en-CA" sz="1400" kern="1200">
                <a:latin typeface="Times New Roman" pitchFamily="18"/>
                <a:ea typeface="Arial Unicode MS" pitchFamily="2"/>
                <a:cs typeface="Tahoma" pitchFamily="2"/>
              </a:defRPr>
            </a:lvl1pPr>
          </a:lstStyle>
          <a:p>
            <a:pPr lvl="0"/>
            <a:fld id="{808A1BFE-2477-4BA0-9F75-DAD0F89574F8}" type="slidenum">
              <a:t>‹N°›</a:t>
            </a:fld>
            <a:endParaRPr lang="en-CA"/>
          </a:p>
        </p:txBody>
      </p:sp>
    </p:spTree>
    <p:extLst>
      <p:ext uri="{BB962C8B-B14F-4D97-AF65-F5344CB8AC3E}">
        <p14:creationId xmlns:p14="http://schemas.microsoft.com/office/powerpoint/2010/main" val="3205471199"/>
      </p:ext>
    </p:extLst>
  </p:cSld>
  <p:clrMap bg1="lt1" tx1="dk1" bg2="lt2" tx2="dk2" accent1="accent1" accent2="accent2" accent3="accent3" accent4="accent4" accent5="accent5" accent6="accent6" hlink="hlink" folHlink="folHlink"/>
  <p:notesStyle>
    <a:lvl1pPr marL="216000" marR="0" indent="-216000" rtl="0" hangingPunct="0">
      <a:tabLst/>
      <a:defRPr lang="en-CA" sz="2000" b="0" i="0" u="none" strike="noStrike" kern="1200">
        <a:ln>
          <a:noFill/>
        </a:ln>
        <a:latin typeface="Arial"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cbi.nlm.nih.gov/pubmed/24290431" TargetMode="External"/><Relationship Id="rId7" Type="http://schemas.openxmlformats.org/officeDocument/2006/relationships/hyperlink" Target="http://pediatrics.aappublications.org/content/pediatrics/134/6/e1735.full.pdf"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jacionline.org/article/S0091-6749(14)01159-2/pdf" TargetMode="External"/><Relationship Id="rId5" Type="http://schemas.openxmlformats.org/officeDocument/2006/relationships/hyperlink" Target="http://www.nejm.org/doi/full/10.1056/NEJMra074081" TargetMode="External"/><Relationship Id="rId4" Type="http://schemas.openxmlformats.org/officeDocument/2006/relationships/hyperlink" Target="https://eczemahelp.ca/wp-content/uploads/2017/04/PATIENT-PACK-PDF-ENGLISH.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pubmed/1681516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cbi.nlm.nih.gov/pubmed/27004560"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pediatrics.aappublications.org/content/pediatrics/134/6/e1735.full.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cbi.nlm.nih.gov/pubmed/27004560"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canadianhealthcarenetwork.ca/files/2009/10/ce_astella_en_jun06.pdf" TargetMode="External"/><Relationship Id="rId5" Type="http://schemas.openxmlformats.org/officeDocument/2006/relationships/hyperlink" Target="http://www.nejm.org/doi/full/10.1056/NEJMra074081" TargetMode="External"/><Relationship Id="rId4" Type="http://schemas.openxmlformats.org/officeDocument/2006/relationships/hyperlink" Target="http://www.jacionline.org/article/S0091-6749(14)01159-2/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cbi.nlm.nih.gov/pubmed/27004560" TargetMode="External"/><Relationship Id="rId7" Type="http://schemas.openxmlformats.org/officeDocument/2006/relationships/hyperlink" Target="https://eczemahelp.ca/wp-content/uploads/2016/11/ESC-Atopic-Dermatitis-Practical-HCP-Guide-2nd-Ed-2016.pdf"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jacionline.org/article/S0091-6749(14)01159-2/pdf" TargetMode="External"/><Relationship Id="rId5" Type="http://schemas.openxmlformats.org/officeDocument/2006/relationships/hyperlink" Target="http://allergypro.us/wp-content/uploads/2016/09/Allergic-March-Article.pdf" TargetMode="External"/><Relationship Id="rId4" Type="http://schemas.openxmlformats.org/officeDocument/2006/relationships/hyperlink" Target="http://www.ncbi.nlm.nih.gov/pubmed/24290431"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cbi.nlm.nih.gov/pubmed/27004560"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199.171.202.195/doi/10.1111/j.1525-1470.2011.01493.x/abstract"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cbi.nlm.nih.gov/pubmed/19830906" TargetMode="External"/><Relationship Id="rId7" Type="http://schemas.openxmlformats.org/officeDocument/2006/relationships/hyperlink" Target="http://www.medicaljournals.se/acta/content/?doi=10.2340/00015555-2157&amp;html=1"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canadianhealthcarenetwork.ca/files/2009/10/ce_astella_en_jun06.pdf" TargetMode="External"/><Relationship Id="rId5" Type="http://schemas.openxmlformats.org/officeDocument/2006/relationships/hyperlink" Target="http://www.skinpharmacies.ca/6_1_en.pdf" TargetMode="External"/><Relationship Id="rId4" Type="http://schemas.openxmlformats.org/officeDocument/2006/relationships/hyperlink" Target="http://www.ncbi.nlm.nih.gov/pubmed/24290431"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ncbi.nlm.nih.gov/pubmed/19830906"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ncbi.nlm.nih.gov/pubmed/24290431"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cbi.nlm.nih.gov/pubmed/27004560"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ncbi.nlm.nih.gov/pubmed/1983090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cbi.nlm.nih.gov/pubmed/19830906"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eczemahelp.ca/wp-content/uploads/2016/11/ESC-Atopic-Dermatitis-Practical-HCP-Guide-2nd-Ed-2016.pd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czemahelp.ca/wp-content/uploads/2016/11/ESC-Atopic-Dermatitis-Practical-HCP-Guide-2nd-Ed-2016.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czemahelp.ca/wp-content/uploads/2016/11/ESC-Atopic-Dermatitis-Practical-HCP-Guide-2nd-Ed-2016.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ncbi.nlm.nih.gov/pubmed/27004560"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eczemacanada.ca/en/Resources/Educational-Material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ncbi.nlm.nih.gov/pubmed/24813302"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eczemacanada.ca/en/Resources/Educational-Material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ncbi.nlm.nih.gov/pubmed/24813302"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ncbi.nlm.nih.gov/pubmed/24290431"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pharmacytimes.com/publications/issue/2014/may2014/topical-corticosteroids-10-must-know-fact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ncbi.nlm.nih.gov/pubmed/27004560"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www.ncbi.nlm.nih.gov/pubmed/24813302" TargetMode="External"/><Relationship Id="rId5" Type="http://schemas.openxmlformats.org/officeDocument/2006/relationships/hyperlink" Target="http://www.jacionline.org/article/S0091-6749(14)01159-2/pdf" TargetMode="External"/><Relationship Id="rId4" Type="http://schemas.openxmlformats.org/officeDocument/2006/relationships/hyperlink" Target="http://www.skinpharmacies.ca/6_1_en.pdf"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medicaljournals.se/acta/content/?doi=10.2340/00015555-2157&amp;html=1"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ncbi.nlm.nih.gov/pubmed/19830906"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canadianhealthcarenetwork.ca/files/2009/10/ce_astella_en_jun06.pdf"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ncbi.nlm.nih.gov/pubmed/24813302" TargetMode="External"/><Relationship Id="rId7" Type="http://schemas.openxmlformats.org/officeDocument/2006/relationships/hyperlink" Target="https://eczemahelp.ca/wp-content/uploads/2016/11/ESC-Atopic-Dermatitis-Practical-HCP-Guide-2nd-Ed-2016.pdf"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www.skinpharmacies.ca/6_1_en.pdf" TargetMode="External"/><Relationship Id="rId5" Type="http://schemas.openxmlformats.org/officeDocument/2006/relationships/hyperlink" Target="http://www.ncbi.nlm.nih.gov/pubmed/24290431" TargetMode="External"/><Relationship Id="rId4" Type="http://schemas.openxmlformats.org/officeDocument/2006/relationships/hyperlink" Target="https://pmc3809/pdfjcad_6_7_suppl.pdf"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ncbi.nlm.nih.gov/pubmed/16815160"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ncbi.nlm.nih.gov/pubmed/16815160"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jacionline.org/article/S0091-6749(14)01159-2/pdf"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pediatrics.aappublications.org/content/pediatrics/134/6/e1735.full.pdf"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eczemahelp.ca/wp-content/uploads/2016/11/ESC-Atopic-Dermatitis-Practical-HCP-Guide-2nd-Ed-2016.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canadianhealthcarenetwork.ca/files/2009/10/ce_astella_en_jun06.pdf"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199.171.202.195/doi/10.1111/j.1525-1470.2011.01493.x/abstract"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ncbi.nlm.nih.gov/pubmed/19830906"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199.171.202.195/doi/10.1111/j.1525-1470.2011.01493.x/abstract" TargetMode="External"/><Relationship Id="rId5" Type="http://schemas.openxmlformats.org/officeDocument/2006/relationships/hyperlink" Target="http://www.jacionline.org/article/S0091-6749(14)01159-2/pdf" TargetMode="External"/><Relationship Id="rId4" Type="http://schemas.openxmlformats.org/officeDocument/2006/relationships/hyperlink" Target="http://www.ncbi.nlm.nih.gov/pubmed/24290431"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ncbi.nlm.nih.gov/pubmed/24813302"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www.ncbi.nlm.nih.gov/pubmed/24290431" TargetMode="External"/><Relationship Id="rId4" Type="http://schemas.openxmlformats.org/officeDocument/2006/relationships/hyperlink" Target="https://pmc3809/pdfjcad_6_7_suppl.pdf"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pharmacytimes.com/publications/issue/2015/may2015/eczema-essentials-more-than-skin-deep"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www.skintherapyletter.ca/stl/treatment/eczema/topical_corticosteroids.html"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pmc3809/pdfjcad_6_7_suppl.pdf"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http://www.skintherapyletter.ca/stl/treatment/eczema/topical_corticosteroids.html" TargetMode="External"/><Relationship Id="rId4" Type="http://schemas.openxmlformats.org/officeDocument/2006/relationships/hyperlink" Target="http://www.canadianhealthcarenetwork.ca/files/2009/10/ce_astella_en_jun06.pdf"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skintherapyletter.ca/stl/treatment/eczema/topical_corticosteroids.html"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skintherapyletter.ca/stl/treatment/eczema/topical_corticosteroids.htm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benthamopen.com/ABSTRACT/TODJ-8-12"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www.ncbi.nlm.nih.gov/pubmed/24813302"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canadianhealthcarenetwork.ca/files/2009/10/ce_astella_en_jun06.pdf"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www.ncbi.nlm.nih.gov/pubmed/27004560"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medicaljournals.se/acta/content/?doi=10.2340/00015555-2157&amp;html=1"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www.ncbi.nlm.nih.gov/pubmed/2481330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pharmacytimes.com/publications/issue/2015/may2015/eczema-essentials-more-than-skin-deep"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www.ncbi.nlm.nih.gov/pubmed/24813302"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ncbi.nlm.nih.gov/pubmed/24813302"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pediatrics.aappublications.org/content/pediatrics/134/6/e1735.full.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eczemacanada.ca/"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ncbi.nlm.nih.gov/pubmed/24813302"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ncbi.nlm.nih.gov/pubmed/27004560" TargetMode="External"/><Relationship Id="rId2" Type="http://schemas.openxmlformats.org/officeDocument/2006/relationships/slide" Target="../slides/slide56.xml"/><Relationship Id="rId1" Type="http://schemas.openxmlformats.org/officeDocument/2006/relationships/notesMaster" Target="../notesMasters/notesMaster1.xml"/><Relationship Id="rId5" Type="http://schemas.openxmlformats.org/officeDocument/2006/relationships/hyperlink" Target="https://www.ncbi.nlm.nih.gov/pubmed/18592619" TargetMode="External"/><Relationship Id="rId4" Type="http://schemas.openxmlformats.org/officeDocument/2006/relationships/hyperlink" Target="https://www.ncbi.nlm.nih.gov/pubmed/18782319" TargetMode="External"/></Relationships>
</file>

<file path=ppt/notesSlides/_rels/notesSlide57.xml.rels><?xml version="1.0" encoding="UTF-8" standalone="yes"?>
<Relationships xmlns="http://schemas.openxmlformats.org/package/2006/relationships"><Relationship Id="rId8" Type="http://schemas.openxmlformats.org/officeDocument/2006/relationships/hyperlink" Target="http://www.dermatology.ca/wp-content/uploads/2012/01/TopicalCalcineurinInhibitorsEN.pdf" TargetMode="External"/><Relationship Id="rId3" Type="http://schemas.openxmlformats.org/officeDocument/2006/relationships/hyperlink" Target="http://www.ncbi.nlm.nih.gov/pubmed/27004560" TargetMode="External"/><Relationship Id="rId7" Type="http://schemas.openxmlformats.org/officeDocument/2006/relationships/hyperlink" Target="http://www.dermatology.ca/wp-content/uploads/2012/01/TIMs-factsheetEN.pdf"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www.healthycanadians.gc.ca/recall-alert-rappel-avis/hc-sc/2005/13684a-eng.php" TargetMode="External"/><Relationship Id="rId5" Type="http://schemas.openxmlformats.org/officeDocument/2006/relationships/hyperlink" Target="http://www.pharmacytimes.com/publications/issue/2014/may2014/topical-corticosteroids-10-must-know-facts" TargetMode="External"/><Relationship Id="rId10" Type="http://schemas.openxmlformats.org/officeDocument/2006/relationships/hyperlink" Target="https://eczemahelp.ca/wp-content/uploads/2016/11/ESC-Atopic-Dermatitis-Practical-HCP-Guide-2nd-Ed-2016.pdf" TargetMode="External"/><Relationship Id="rId4" Type="http://schemas.openxmlformats.org/officeDocument/2006/relationships/hyperlink" Target="http://www.ncbi.nlm.nih.gov/pubmed/24813302" TargetMode="External"/><Relationship Id="rId9" Type="http://schemas.openxmlformats.org/officeDocument/2006/relationships/hyperlink" Target="https://aacijournal.biomedcentral.com/articles/10.1186/1710-1492-9-24" TargetMode="Externa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pharmacytimes.com/publications/issue/2014/may2014/topical-corticosteroids-10-must-know-facts"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www.medicaljournals.se/acta/content/?doi=10.2340/00015555-2157&amp;html=1" TargetMode="External"/></Relationships>
</file>

<file path=ppt/notesSlides/_rels/notesSlide59.xml.rels><?xml version="1.0" encoding="UTF-8" standalone="yes"?>
<Relationships xmlns="http://schemas.openxmlformats.org/package/2006/relationships"><Relationship Id="rId8" Type="http://schemas.openxmlformats.org/officeDocument/2006/relationships/hyperlink" Target="http://www.eczemahelp.ca/triangle.html" TargetMode="External"/><Relationship Id="rId3" Type="http://schemas.openxmlformats.org/officeDocument/2006/relationships/hyperlink" Target="http://www.ncbi.nlm.nih.gov/pubmed/27004560" TargetMode="External"/><Relationship Id="rId7" Type="http://schemas.openxmlformats.org/officeDocument/2006/relationships/hyperlink" Target="http://elf.procampus.net/refs/CP6010EX_Lesson.pdf" TargetMode="External"/><Relationship Id="rId2" Type="http://schemas.openxmlformats.org/officeDocument/2006/relationships/slide" Target="../slides/slide59.xml"/><Relationship Id="rId1" Type="http://schemas.openxmlformats.org/officeDocument/2006/relationships/notesMaster" Target="../notesMasters/notesMaster1.xml"/><Relationship Id="rId6" Type="http://schemas.openxmlformats.org/officeDocument/2006/relationships/hyperlink" Target="http://www.pharmacytimes.com/publications/issue/2013/april2013/treatment-and-management-of-dermatitis" TargetMode="External"/><Relationship Id="rId5" Type="http://schemas.openxmlformats.org/officeDocument/2006/relationships/hyperlink" Target="http://www.ncbi.nlm.nih.gov/pubmed/19830906" TargetMode="External"/><Relationship Id="rId4" Type="http://schemas.openxmlformats.org/officeDocument/2006/relationships/hyperlink" Target="http://www.jacionline.org/article/S0091-6749(14)01159-2/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ncbi.nlm.nih.gov/pubmed/24813302"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www.skinpharmacies.ca/6_1_en.pdf"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elf.procampus.net/refs/CP6010EX_Lesson.pdf" TargetMode="External"/><Relationship Id="rId7" Type="http://schemas.openxmlformats.org/officeDocument/2006/relationships/hyperlink" Target="http://www.pharmacytimes.com/contributor/steve-leuck-pharmd/2015/02/patient-medication-counseling-tool-for-pharmacists"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www.ashp.org/DocLibrary/BestPractices/OrgGdlPtEduc.aspx" TargetMode="External"/><Relationship Id="rId5" Type="http://schemas.openxmlformats.org/officeDocument/2006/relationships/hyperlink" Target="https://eczemahelp.ca/wp-content/uploads/2016/11/ESC-Atopic-Dermatitis-Practical-HCP-Guide-2nd-Ed-2016.pdf" TargetMode="External"/><Relationship Id="rId4" Type="http://schemas.openxmlformats.org/officeDocument/2006/relationships/hyperlink" Target="http://www.ncbi.nlm.nih.gov/pubmed/19830906" TargetMode="Externa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pmc3809/pdfjcad_6_7_suppl.pdf" TargetMode="External"/><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http://www.ncbi.nlm.nih.gov/pubmed/24290431" TargetMode="External"/><Relationship Id="rId5" Type="http://schemas.openxmlformats.org/officeDocument/2006/relationships/hyperlink" Target="http://www.canadianhealthcarenetwork.ca/files/2009/10/ce_astella_en_jun06.pdf" TargetMode="External"/><Relationship Id="rId4" Type="http://schemas.openxmlformats.org/officeDocument/2006/relationships/hyperlink" Target="http://www.nejm.org/doi/full/10.1056/NEJMra074081" TargetMode="Externa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pmc3809/pdfjcad_6_7_suppl.pdf" TargetMode="External"/><Relationship Id="rId2" Type="http://schemas.openxmlformats.org/officeDocument/2006/relationships/slide" Target="../slides/slide64.xml"/><Relationship Id="rId1" Type="http://schemas.openxmlformats.org/officeDocument/2006/relationships/notesMaster" Target="../notesMasters/notesMaster1.xml"/><Relationship Id="rId6" Type="http://schemas.openxmlformats.org/officeDocument/2006/relationships/hyperlink" Target="https://www.ncbi.nlm.nih.gov/pubmed/18592619" TargetMode="External"/><Relationship Id="rId5" Type="http://schemas.openxmlformats.org/officeDocument/2006/relationships/hyperlink" Target="https://www.ncbi.nlm.nih.gov/pubmed/18782319" TargetMode="External"/><Relationship Id="rId4" Type="http://schemas.openxmlformats.org/officeDocument/2006/relationships/hyperlink" Target="https://eczemahelp.ca/wp-content/uploads/2016/11/ESC-Atopic-Dermatitis-Practical-HCP-Guide-2nd-Ed-2016.pdf"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mc3809/pdfjcad_6_7_suppl.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ncbi.nlm.nih.gov/pubmed/19830906" TargetMode="External"/><Relationship Id="rId5" Type="http://schemas.openxmlformats.org/officeDocument/2006/relationships/hyperlink" Target="http://www.canadianhealthcarenetwork.ca/files/2009/10/ce_astella_en_jun06.pdf" TargetMode="External"/><Relationship Id="rId4" Type="http://schemas.openxmlformats.org/officeDocument/2006/relationships/hyperlink" Target="http://www.nejm.org/doi/full/10.1056/NEJMra074081"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ejm.org/doi/full/10.1056/NEJMra074081" TargetMode="External"/><Relationship Id="rId7" Type="http://schemas.openxmlformats.org/officeDocument/2006/relationships/hyperlink" Target="http://www.ncbi.nlm.nih.gov/pubmed/24290431"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jacionline.org/article/S0091-6749(14)01159-2/pdf" TargetMode="External"/><Relationship Id="rId5" Type="http://schemas.openxmlformats.org/officeDocument/2006/relationships/hyperlink" Target="http://www.ncbi.nlm.nih.gov/pubmed/19830906" TargetMode="External"/><Relationship Id="rId4" Type="http://schemas.openxmlformats.org/officeDocument/2006/relationships/hyperlink" Target="http://www.canadianhealthcarenetwork.ca/files/2009/10/ce_astella_en_jun06.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cbi.nlm.nih.gov/pubmed/27004560" TargetMode="External"/><Relationship Id="rId7" Type="http://schemas.openxmlformats.org/officeDocument/2006/relationships/hyperlink" Target="http://www.skinpharmacies.ca/6_1_en.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canadianhealthcarenetwork.ca/files/2009/10/ce_astella_en_jun06.pdf" TargetMode="External"/><Relationship Id="rId5" Type="http://schemas.openxmlformats.org/officeDocument/2006/relationships/hyperlink" Target="http://www.ncbi.nlm.nih.gov/pubmed/24290431" TargetMode="External"/><Relationship Id="rId4" Type="http://schemas.openxmlformats.org/officeDocument/2006/relationships/hyperlink" Target="https://pmc3809/pdfjcad_6_7_suppl.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EAE4F6-0267-4D21-83C6-E2514882618C}"/>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6A9521FD-0113-4B48-B6D7-DD88ECD80B4C}" type="slidenum">
              <a:t>1</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9DE03A71-0C31-4AD5-8F45-FD8DCF6E4A38}"/>
              </a:ext>
            </a:extLst>
          </p:cNvPr>
          <p:cNvSpPr txBox="1">
            <a:spLocks noGrp="1"/>
          </p:cNvSpPr>
          <p:nvPr>
            <p:ph type="sldNum" sz="quarter" idx="5"/>
          </p:nvPr>
        </p:nvSpPr>
        <p:spPr>
          <a:ln/>
        </p:spPr>
        <p:txBody>
          <a:bodyPr lIns="0" tIns="0" rIns="0" bIns="0" anchor="b" anchorCtr="0">
            <a:noAutofit/>
          </a:bodyPr>
          <a:lstStyle/>
          <a:p>
            <a:pPr lvl="0"/>
            <a:fld id="{5B06F24C-36DB-4B20-957D-40C28A407839}" type="slidenum">
              <a:t>1</a:t>
            </a:fld>
            <a:endParaRPr lang="en-CA"/>
          </a:p>
        </p:txBody>
      </p:sp>
      <p:sp>
        <p:nvSpPr>
          <p:cNvPr id="2" name="Slide Image Placeholder 1">
            <a:extLst>
              <a:ext uri="{FF2B5EF4-FFF2-40B4-BE49-F238E27FC236}">
                <a16:creationId xmlns:a16="http://schemas.microsoft.com/office/drawing/2014/main" id="{DFC83239-56ED-477B-B823-A11D600E9309}"/>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AF3D46B4-268A-42E8-93C3-0843045B31A3}"/>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1F15BE-7234-4D70-A06C-290E02FA2DDE}"/>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6B5427F7-D65B-4DD6-8542-B96C487E2362}" type="slidenum">
              <a:t>10</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B413A3DD-0807-4024-B2AF-B91D714A9594}"/>
              </a:ext>
            </a:extLst>
          </p:cNvPr>
          <p:cNvSpPr txBox="1">
            <a:spLocks noGrp="1"/>
          </p:cNvSpPr>
          <p:nvPr>
            <p:ph type="sldNum" sz="quarter" idx="5"/>
          </p:nvPr>
        </p:nvSpPr>
        <p:spPr>
          <a:ln/>
        </p:spPr>
        <p:txBody>
          <a:bodyPr lIns="0" tIns="0" rIns="0" bIns="0" anchor="b" anchorCtr="0">
            <a:noAutofit/>
          </a:bodyPr>
          <a:lstStyle/>
          <a:p>
            <a:pPr lvl="0"/>
            <a:fld id="{6F97C65D-C122-4E1C-B0F1-E33573A025BB}" type="slidenum">
              <a:t>10</a:t>
            </a:fld>
            <a:endParaRPr lang="en-CA"/>
          </a:p>
        </p:txBody>
      </p:sp>
      <p:sp>
        <p:nvSpPr>
          <p:cNvPr id="2" name="Slide Image Placeholder 1">
            <a:extLst>
              <a:ext uri="{FF2B5EF4-FFF2-40B4-BE49-F238E27FC236}">
                <a16:creationId xmlns:a16="http://schemas.microsoft.com/office/drawing/2014/main" id="{19F13155-9E4B-4F3A-8237-D4821BBA5AFC}"/>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13C2BB5C-F912-4CAF-A097-837D8C93C8F2}"/>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La dermatite atopique entraîne un cycle démangeaison-grattage continu qui compromet le sommeil et nuit à la qualité de vie des patients et de leur famille2,6,7. Le prurit, ou démangeaisons, est la caractéristique principale de la maladie et la majeure partie du fardeau qui pèse sur les patients et leur famille lui est attribuable7. La perturbation du sommeil et l’apparence de la DA peuvent aussi entraver les activités quotidiennes au travail ou à l’école7. La DA est souvent associée à des allergies qui comprennent la rhinite allergique, l’asthme et l’anaphylaxie7.</a:t>
            </a:r>
          </a:p>
          <a:p>
            <a:pPr lvl="0"/>
            <a:r>
              <a:rPr lang="en-CA" sz="1200">
                <a:solidFill>
                  <a:srgbClr val="000000"/>
                </a:solidFill>
              </a:rPr>
              <a:t>Références :</a:t>
            </a:r>
          </a:p>
          <a:p>
            <a:pPr marL="0" lvl="0" indent="0" algn="l" hangingPunct="1"/>
            <a:r>
              <a:rPr lang="en-CA" sz="1200">
                <a:solidFill>
                  <a:srgbClr val="000000"/>
                </a:solidFill>
              </a:rPr>
              <a:t>Eichenfeld LF et al. Guidelines of care for the management of atopic dermatitis. Section 1. Diagnosis and assessment of atopic dermatitis. </a:t>
            </a:r>
            <a:r>
              <a:rPr lang="en-CA" sz="1200" i="1">
                <a:solidFill>
                  <a:srgbClr val="000000"/>
                </a:solidFill>
              </a:rPr>
              <a:t>J Am Acad Dermatol</a:t>
            </a:r>
            <a:r>
              <a:rPr lang="en-CA" sz="1200">
                <a:solidFill>
                  <a:srgbClr val="000000"/>
                </a:solidFill>
              </a:rPr>
              <a:t> 2014;70:338-351. </a:t>
            </a:r>
            <a:r>
              <a:rPr lang="en-CA" sz="1200" u="sng">
                <a:solidFill>
                  <a:srgbClr val="000000"/>
                </a:solidFill>
                <a:hlinkClick r:id="rId3"/>
              </a:rPr>
              <a:t>http://www.ncbi.nlm.nih.gov/pubmed/24290431</a:t>
            </a:r>
          </a:p>
          <a:p>
            <a:pPr marL="0" lvl="0" indent="0" algn="l" hangingPunct="1"/>
            <a:r>
              <a:rPr lang="en-CA" sz="1200">
                <a:solidFill>
                  <a:srgbClr val="000000"/>
                </a:solidFill>
              </a:rPr>
              <a:t>Eczema Skin Care Made Simple. Patient pack. Eczema Society of Canada. </a:t>
            </a:r>
            <a:r>
              <a:rPr lang="en-CA" sz="1200" u="sng">
                <a:solidFill>
                  <a:srgbClr val="000000"/>
                </a:solidFill>
                <a:hlinkClick r:id="rId4"/>
              </a:rPr>
              <a:t>https://eczemahelp.ca/wp-content/uploads/2017/04/PATIENT-PACK-PDF-ENGLISH.pdf</a:t>
            </a:r>
          </a:p>
          <a:p>
            <a:pPr marL="0" lvl="0" indent="0" algn="l" hangingPunct="1"/>
            <a:r>
              <a:rPr lang="en-CA" sz="1200">
                <a:solidFill>
                  <a:srgbClr val="000000"/>
                </a:solidFill>
              </a:rPr>
              <a:t>Bieber T. Atopic Dermatitis. </a:t>
            </a:r>
            <a:r>
              <a:rPr lang="en-CA" sz="1200" i="1">
                <a:solidFill>
                  <a:srgbClr val="000000"/>
                </a:solidFill>
              </a:rPr>
              <a:t>N Engl J Med</a:t>
            </a:r>
            <a:r>
              <a:rPr lang="en-CA" sz="1200">
                <a:solidFill>
                  <a:srgbClr val="000000"/>
                </a:solidFill>
              </a:rPr>
              <a:t>. 2008;358:1483-1494. </a:t>
            </a:r>
            <a:r>
              <a:rPr lang="en-CA" sz="1200" u="sng">
                <a:solidFill>
                  <a:srgbClr val="000000"/>
                </a:solidFill>
                <a:hlinkClick r:id="rId5"/>
              </a:rPr>
              <a:t>http://www.nejm.org/doi/full/10.1056/NEJMra074081</a:t>
            </a:r>
          </a:p>
          <a:p>
            <a:pPr marL="0" lvl="0" indent="0" algn="l" hangingPunct="1"/>
            <a:r>
              <a:rPr lang="en-CA" sz="1200">
                <a:solidFill>
                  <a:srgbClr val="000000"/>
                </a:solidFill>
              </a:rPr>
              <a:t>Leung DYM, Guttman-Yassky E. Deciphering the complexities of atopic dermatitis: Shifting paradigms in treatment approaches. </a:t>
            </a:r>
            <a:r>
              <a:rPr lang="en-CA" sz="1200" i="1">
                <a:solidFill>
                  <a:srgbClr val="000000"/>
                </a:solidFill>
              </a:rPr>
              <a:t>J Allergy Clin Immunol.</a:t>
            </a:r>
            <a:r>
              <a:rPr lang="en-CA" sz="1200">
                <a:solidFill>
                  <a:srgbClr val="000000"/>
                </a:solidFill>
              </a:rPr>
              <a:t> 2014;134:769-79. </a:t>
            </a:r>
            <a:r>
              <a:rPr lang="en-CA" sz="1200" u="sng">
                <a:solidFill>
                  <a:srgbClr val="000000"/>
                </a:solidFill>
                <a:hlinkClick r:id="rId6"/>
              </a:rPr>
              <a:t>http://www.jacionline.org/article/S0091-6749%2814%2901159-2/pdf</a:t>
            </a:r>
          </a:p>
          <a:p>
            <a:pPr marL="0" lvl="0" indent="0" algn="l" hangingPunct="1"/>
            <a:r>
              <a:rPr lang="en-CA" sz="1200">
                <a:solidFill>
                  <a:srgbClr val="000000"/>
                </a:solidFill>
              </a:rPr>
              <a:t>Tollefson MM, Bruckner AL. Atopic Dermatitis: Skin-directed management. </a:t>
            </a:r>
            <a:r>
              <a:rPr lang="en-CA" sz="1200" i="1">
                <a:solidFill>
                  <a:srgbClr val="000000"/>
                </a:solidFill>
              </a:rPr>
              <a:t>Am Acad of Pediatrics</a:t>
            </a:r>
            <a:r>
              <a:rPr lang="en-CA" sz="1200">
                <a:solidFill>
                  <a:srgbClr val="000000"/>
                </a:solidFill>
              </a:rPr>
              <a:t> 2014;134(6):e1735-1744. </a:t>
            </a:r>
            <a:r>
              <a:rPr lang="en-CA" sz="1200" u="sng">
                <a:solidFill>
                  <a:srgbClr val="000000"/>
                </a:solidFill>
                <a:hlinkClick r:id="rId7"/>
              </a:rPr>
              <a:t>http://pediatrics.aappublications.org/content/pediatrics/134/6/e1735.full.pdf</a:t>
            </a:r>
          </a:p>
          <a:p>
            <a:pPr marL="0" lvl="0" indent="0" algn="l" hangingPunct="1"/>
            <a:endParaRPr lang="en-CA" sz="1200">
              <a:solidFill>
                <a:srgbClr val="000000"/>
              </a:solidFill>
            </a:endParaRPr>
          </a:p>
          <a:p>
            <a:pPr marL="0" lvl="0" indent="0" algn="l" hangingPunct="1"/>
            <a:endParaRPr lang="en-CA"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894864-8EBE-4E87-9B7A-BCDDD6A74B92}"/>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8986CFCD-F58D-4274-A05E-402715B42806}" type="slidenum">
              <a:t>11</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0F9BEE2F-5860-4F18-B77E-7F9C972BD1C0}"/>
              </a:ext>
            </a:extLst>
          </p:cNvPr>
          <p:cNvSpPr txBox="1">
            <a:spLocks noGrp="1"/>
          </p:cNvSpPr>
          <p:nvPr>
            <p:ph type="sldNum" sz="quarter" idx="5"/>
          </p:nvPr>
        </p:nvSpPr>
        <p:spPr>
          <a:ln/>
        </p:spPr>
        <p:txBody>
          <a:bodyPr lIns="0" tIns="0" rIns="0" bIns="0" anchor="b" anchorCtr="0">
            <a:noAutofit/>
          </a:bodyPr>
          <a:lstStyle/>
          <a:p>
            <a:pPr lvl="0"/>
            <a:fld id="{685DA871-8778-4919-A09A-73A538C8FA09}" type="slidenum">
              <a:t>11</a:t>
            </a:fld>
            <a:endParaRPr lang="en-CA"/>
          </a:p>
        </p:txBody>
      </p:sp>
      <p:sp>
        <p:nvSpPr>
          <p:cNvPr id="2" name="Slide Image Placeholder 1">
            <a:extLst>
              <a:ext uri="{FF2B5EF4-FFF2-40B4-BE49-F238E27FC236}">
                <a16:creationId xmlns:a16="http://schemas.microsoft.com/office/drawing/2014/main" id="{1BB7632B-9E51-4481-AA53-7352B18C3C8A}"/>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1C5BF6B2-2C36-49D6-9971-BB084157B8C5}"/>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Les patients atteints de DA sont traités seulement la moitié des fois où ils ont une poussée. Il est urgent que les médecins s’assurent que les patients sachent qu’il leur faut appliquer leur médicament topique tel que prescrit pour prendre le contrôle sur la maladie.</a:t>
            </a:r>
          </a:p>
          <a:p>
            <a:pPr lvl="0"/>
            <a:r>
              <a:rPr lang="en-CA" sz="1200">
                <a:solidFill>
                  <a:srgbClr val="000000"/>
                </a:solidFill>
              </a:rPr>
              <a:t>Références :</a:t>
            </a:r>
          </a:p>
          <a:p>
            <a:pPr marL="0" lvl="0" indent="0" algn="l" hangingPunct="1"/>
            <a:r>
              <a:rPr lang="en-CA" sz="1200">
                <a:solidFill>
                  <a:srgbClr val="000000"/>
                </a:solidFill>
              </a:rPr>
              <a:t>Zuberbier T et al. Patient perspectives on the management of atopic dermatitis. </a:t>
            </a:r>
            <a:r>
              <a:rPr lang="en-CA" sz="1200" i="1">
                <a:solidFill>
                  <a:srgbClr val="000000"/>
                </a:solidFill>
              </a:rPr>
              <a:t>J Allergy Clin Immunol</a:t>
            </a:r>
            <a:r>
              <a:rPr lang="en-CA" sz="1200">
                <a:solidFill>
                  <a:srgbClr val="000000"/>
                </a:solidFill>
              </a:rPr>
              <a:t> 2006;118(1):226-232. </a:t>
            </a:r>
            <a:r>
              <a:rPr lang="en-CA" sz="1200" u="sng">
                <a:solidFill>
                  <a:srgbClr val="000000"/>
                </a:solidFill>
                <a:hlinkClick r:id="rId3"/>
              </a:rPr>
              <a:t>https://www.ncbi.nlm.nih.gov/pubmed/16815160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8AAC99-4156-494D-8225-B4AB3F33C0DF}"/>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A941DCFC-1A8D-4CEA-926E-03E08116481D}" type="slidenum">
              <a:t>12</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D4C9270D-9B60-441B-A6E4-04AF30F89523}"/>
              </a:ext>
            </a:extLst>
          </p:cNvPr>
          <p:cNvSpPr txBox="1">
            <a:spLocks noGrp="1"/>
          </p:cNvSpPr>
          <p:nvPr>
            <p:ph type="sldNum" sz="quarter" idx="5"/>
          </p:nvPr>
        </p:nvSpPr>
        <p:spPr>
          <a:ln/>
        </p:spPr>
        <p:txBody>
          <a:bodyPr lIns="0" tIns="0" rIns="0" bIns="0" anchor="b" anchorCtr="0">
            <a:noAutofit/>
          </a:bodyPr>
          <a:lstStyle/>
          <a:p>
            <a:pPr lvl="0"/>
            <a:fld id="{C7377DB5-A111-4C4A-A959-1D7297348A27}" type="slidenum">
              <a:t>12</a:t>
            </a:fld>
            <a:endParaRPr lang="en-CA"/>
          </a:p>
        </p:txBody>
      </p:sp>
      <p:sp>
        <p:nvSpPr>
          <p:cNvPr id="2" name="Slide Image Placeholder 1">
            <a:extLst>
              <a:ext uri="{FF2B5EF4-FFF2-40B4-BE49-F238E27FC236}">
                <a16:creationId xmlns:a16="http://schemas.microsoft.com/office/drawing/2014/main" id="{B8C5DFB6-6E1C-4DB9-819F-F098ADE62F0D}"/>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82859285-CD90-49B3-9EC9-EFF053B3A9E1}"/>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marL="0" lvl="0" indent="0" algn="l" hangingPunct="1"/>
            <a:r>
              <a:rPr lang="en-CA" sz="1200">
                <a:solidFill>
                  <a:srgbClr val="000000"/>
                </a:solidFill>
              </a:rPr>
              <a:t>La DA peut avoir des répercussions significatives sur la vie des patients, y compris celle des enfants atteints de DA et de leurs parents5,10. Les effets négatifs de la DA sur la qualité de vie (QV), qui comprennent la fatigue et le manque de sommeil associés aux démangeaisons et à la sévérité de la maladie, ne doivent pas être sous-estimés10. Près de 50 % des enfants touchés par la DA ont rapporté un effet négatif marqué sur leur qualité de vie, y compris des problèmes de réussite scolaire10. Les enfants atteints de DA sévère ont tendance à avoir moins d’amis et à participer à moins d’activités que les autres enfants et peuvent être exposés à un risque plus élevé d’anxiété et de dépression10.</a:t>
            </a:r>
          </a:p>
          <a:p>
            <a:pPr marL="0" lvl="0" indent="0" algn="l" hangingPunct="1"/>
            <a:r>
              <a:rPr lang="en-CA" sz="1200">
                <a:solidFill>
                  <a:srgbClr val="000000"/>
                </a:solidFill>
              </a:rPr>
              <a:t>Références :</a:t>
            </a:r>
          </a:p>
          <a:p>
            <a:pPr marL="0" lvl="0" indent="0" algn="l" hangingPunct="1"/>
            <a:r>
              <a:rPr lang="en-CA" sz="1200">
                <a:solidFill>
                  <a:srgbClr val="000000"/>
                </a:solidFill>
              </a:rPr>
              <a:t>Wollenberg A et al. ETFAD/EADV Eczema task force 2015 position paper on diagnosis and treatment of atopic dermatitis in adult and paediatric patients. 2016 European Academy of Dermatology and Venereology </a:t>
            </a:r>
            <a:r>
              <a:rPr lang="en-CA" sz="1200" i="1">
                <a:solidFill>
                  <a:srgbClr val="000000"/>
                </a:solidFill>
              </a:rPr>
              <a:t>J Eur Acad Dermatol Venereol</a:t>
            </a:r>
            <a:r>
              <a:rPr lang="en-CA" sz="1200">
                <a:solidFill>
                  <a:srgbClr val="000000"/>
                </a:solidFill>
              </a:rPr>
              <a:t>. 2016 May;30(5):729-47. DOI : 10.1111/jdv.13599 </a:t>
            </a:r>
            <a:r>
              <a:rPr lang="en-CA" sz="1200" u="sng">
                <a:solidFill>
                  <a:srgbClr val="000000"/>
                </a:solidFill>
                <a:hlinkClick r:id="rId3"/>
              </a:rPr>
              <a:t>http://www.ncbi.nlm.nih.gov/pubmed/27004560</a:t>
            </a:r>
            <a:r>
              <a:rPr lang="en-CA" sz="1200" u="sng">
                <a:solidFill>
                  <a:srgbClr val="000000"/>
                </a:solidFill>
              </a:rPr>
              <a:t> http://onlinelibrary.wiley.com/doi/10.1111/jdv.13599/epdf</a:t>
            </a:r>
          </a:p>
          <a:p>
            <a:pPr marL="0" lvl="0" indent="0" algn="l" hangingPunct="1"/>
            <a:r>
              <a:rPr lang="en-CA" sz="1200">
                <a:solidFill>
                  <a:srgbClr val="000000"/>
                </a:solidFill>
              </a:rPr>
              <a:t>Tollefson MM, Bruckner AL. Atopic Dermatitis: Skin-directed management. </a:t>
            </a:r>
            <a:r>
              <a:rPr lang="en-CA" sz="1200" i="1">
                <a:solidFill>
                  <a:srgbClr val="000000"/>
                </a:solidFill>
              </a:rPr>
              <a:t>Am Acad of Pediatrics</a:t>
            </a:r>
            <a:r>
              <a:rPr lang="en-CA" sz="1200">
                <a:solidFill>
                  <a:srgbClr val="000000"/>
                </a:solidFill>
              </a:rPr>
              <a:t> 2014;134(6):e1735-1744. </a:t>
            </a:r>
            <a:r>
              <a:rPr lang="en-CA" sz="1200" u="sng">
                <a:solidFill>
                  <a:srgbClr val="0563C1"/>
                </a:solidFill>
                <a:hlinkClick r:id="rId4"/>
              </a:rPr>
              <a:t>http://pediatrics.aappublications.org/content/pediatrics/134/6/e1735.full.pdf</a:t>
            </a:r>
          </a:p>
          <a:p>
            <a:pPr marL="0" lvl="0" indent="0" algn="l" hangingPunct="1"/>
            <a:endParaRPr lang="en-CA" sz="1200">
              <a:solidFill>
                <a:srgbClr val="000000"/>
              </a:solidFill>
              <a:latin typeface="+mn-lt" pitchFamily="18"/>
              <a:ea typeface="+mn-ea" pitchFamily="2"/>
              <a:cs typeface="+mn-cs" pitchFamily="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CF2A03-0E23-45F9-976F-19498BF7D147}"/>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DFD20A00-886E-4A58-A902-C151500CA663}" type="slidenum">
              <a:t>13</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E40548DB-8F55-448E-9FD1-917BE5F0BDE4}"/>
              </a:ext>
            </a:extLst>
          </p:cNvPr>
          <p:cNvSpPr txBox="1">
            <a:spLocks noGrp="1"/>
          </p:cNvSpPr>
          <p:nvPr>
            <p:ph type="sldNum" sz="quarter" idx="5"/>
          </p:nvPr>
        </p:nvSpPr>
        <p:spPr>
          <a:ln/>
        </p:spPr>
        <p:txBody>
          <a:bodyPr lIns="0" tIns="0" rIns="0" bIns="0" anchor="b" anchorCtr="0">
            <a:noAutofit/>
          </a:bodyPr>
          <a:lstStyle/>
          <a:p>
            <a:pPr lvl="0"/>
            <a:fld id="{033603A4-3B80-41D3-A4D2-32100899BBE1}" type="slidenum">
              <a:t>13</a:t>
            </a:fld>
            <a:endParaRPr lang="en-CA"/>
          </a:p>
        </p:txBody>
      </p:sp>
      <p:sp>
        <p:nvSpPr>
          <p:cNvPr id="2" name="Slide Image Placeholder 1">
            <a:extLst>
              <a:ext uri="{FF2B5EF4-FFF2-40B4-BE49-F238E27FC236}">
                <a16:creationId xmlns:a16="http://schemas.microsoft.com/office/drawing/2014/main" id="{76F72CDD-EC52-4070-999B-BB3AE1AB5A87}"/>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36CA2AC8-E9C9-46E3-91D6-428EC0455931}"/>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La DA est une maladie multifactorielle complexe associée à une prédisposition génétique ou à une hypersensibilité familiale et influencée ou altérée par des facteurs environnementaux (p. ex., allergènes, irritants, alimentation et stress)5,6 et une perturbation de la fonction de la barrière épidermique2,3. Les anomalies de la barrière de la peau sont le résultat d’une combinaison de facteurs génétiques, environnementaux et immunologiques6. Des études indiquent maintenant qu’une intervention précoce visant à protéger la barrière de la peau peut contribuer à prévenir la DA6. Les anomalies génétiques de la barrière de la peau sont à l’origine d’une perméabilité ou d’une rupture de la barrière épithéliale de la peau qui permettent aux allergènes et aux microbes de pénétrer dans la peau des patients atteints de DA6. L’eczéma est généralement une réponse à des facteurs environnementaux ou génétiques associés à des anomalies de la barrière de la peau, tandis que le psoriasis pourrait plutôt être en lien avec un patrimoine génétique associé à une peau plus épaisse12. Les enfants, par exemple, ont la peau plus fine que les adultes.</a:t>
            </a:r>
          </a:p>
          <a:p>
            <a:pPr marL="0" lvl="0" indent="0" algn="l" hangingPunct="1"/>
            <a:r>
              <a:rPr lang="en-CA" sz="1200">
                <a:solidFill>
                  <a:srgbClr val="000000"/>
                </a:solidFill>
              </a:rPr>
              <a:t>Références :</a:t>
            </a:r>
          </a:p>
          <a:p>
            <a:pPr marL="0" lvl="0" indent="0" algn="l" hangingPunct="1"/>
            <a:r>
              <a:rPr lang="en-CA" sz="1200">
                <a:solidFill>
                  <a:srgbClr val="000000"/>
                </a:solidFill>
              </a:rPr>
              <a:t>Wollenberg A et al. ETFAD/EADV Eczema task force 2015 position paper on diagnosis and treatment of atopic dermatitis in adult and paediatric patients. 2016 European Academy of Dermatology and Venereology </a:t>
            </a:r>
            <a:r>
              <a:rPr lang="en-CA" sz="1200" i="1">
                <a:solidFill>
                  <a:srgbClr val="000000"/>
                </a:solidFill>
              </a:rPr>
              <a:t>J Eur Acad Dermatol Venereol</a:t>
            </a:r>
            <a:r>
              <a:rPr lang="en-CA" sz="1200">
                <a:solidFill>
                  <a:srgbClr val="000000"/>
                </a:solidFill>
              </a:rPr>
              <a:t>. 2016 May;30(5):729-47. DOI : 10.1111/jdv.13599 </a:t>
            </a:r>
            <a:r>
              <a:rPr lang="en-CA" sz="1200" u="sng">
                <a:solidFill>
                  <a:srgbClr val="000000"/>
                </a:solidFill>
                <a:hlinkClick r:id="rId3"/>
              </a:rPr>
              <a:t>http://www.ncbi.nlm.nih.gov/pubmed/27004560</a:t>
            </a:r>
            <a:r>
              <a:rPr lang="en-CA" sz="1200" u="sng">
                <a:solidFill>
                  <a:srgbClr val="000000"/>
                </a:solidFill>
              </a:rPr>
              <a:t> http://onlinelibrary.wiley.com/doi/10.1111/jdv.13599/epdf</a:t>
            </a:r>
          </a:p>
          <a:p>
            <a:pPr marL="0" lvl="0" indent="0" algn="l" hangingPunct="1"/>
            <a:r>
              <a:rPr lang="en-CA" sz="1200">
                <a:solidFill>
                  <a:srgbClr val="000000"/>
                </a:solidFill>
              </a:rPr>
              <a:t>Leung DYM, Guttman-Yassky E. Deciphering the complexities of atopic dermatitis: Shifting paradigms in treatment approaches. </a:t>
            </a:r>
            <a:r>
              <a:rPr lang="en-CA" sz="1200" i="1">
                <a:solidFill>
                  <a:srgbClr val="000000"/>
                </a:solidFill>
              </a:rPr>
              <a:t>J Allergy Clin Immunol.</a:t>
            </a:r>
            <a:r>
              <a:rPr lang="en-CA" sz="1200">
                <a:solidFill>
                  <a:srgbClr val="000000"/>
                </a:solidFill>
              </a:rPr>
              <a:t> 2014;134:769-79. </a:t>
            </a:r>
            <a:r>
              <a:rPr lang="en-CA" sz="1200" u="sng">
                <a:solidFill>
                  <a:srgbClr val="000000"/>
                </a:solidFill>
                <a:hlinkClick r:id="rId4"/>
              </a:rPr>
              <a:t>http://www.jacionline.org/article/S0091-6749%2814%2901159-2/pdf</a:t>
            </a:r>
          </a:p>
          <a:p>
            <a:pPr marL="0" lvl="0" indent="0" algn="l" hangingPunct="1"/>
            <a:r>
              <a:rPr lang="en-CA" sz="1200">
                <a:solidFill>
                  <a:srgbClr val="000000"/>
                </a:solidFill>
              </a:rPr>
              <a:t>Leung DY et al. Disease management of atopic dermatitis: a practice parameter. Joint Task Force on Practice Parameters, representing the American Academy of Allergy, Asthma and Immunology, the American College of Allergy, Asthma and Immunology, and the Joint Council of Allergy, Asthma and Immunology. Work Group on Atopic Dermatitis. </a:t>
            </a:r>
            <a:r>
              <a:rPr lang="en-CA" sz="1200" i="1">
                <a:solidFill>
                  <a:srgbClr val="000000"/>
                </a:solidFill>
              </a:rPr>
              <a:t>Ann Allergy Asthma Immunol</a:t>
            </a:r>
            <a:r>
              <a:rPr lang="en-CA" sz="1200">
                <a:solidFill>
                  <a:srgbClr val="000000"/>
                </a:solidFill>
              </a:rPr>
              <a:t> 1997;79:197-211.</a:t>
            </a:r>
          </a:p>
          <a:p>
            <a:pPr marL="0" lvl="0" indent="0" algn="l" hangingPunct="1"/>
            <a:r>
              <a:rPr lang="en-CA" sz="1200">
                <a:solidFill>
                  <a:srgbClr val="000000"/>
                </a:solidFill>
              </a:rPr>
              <a:t>Bieber T. Atopic Dermatitis. </a:t>
            </a:r>
            <a:r>
              <a:rPr lang="en-CA" sz="1200" i="1">
                <a:solidFill>
                  <a:srgbClr val="000000"/>
                </a:solidFill>
              </a:rPr>
              <a:t>N Engl J Med</a:t>
            </a:r>
            <a:r>
              <a:rPr lang="en-CA" sz="1200">
                <a:solidFill>
                  <a:srgbClr val="000000"/>
                </a:solidFill>
              </a:rPr>
              <a:t>. 2008;358:1483-1494. </a:t>
            </a:r>
            <a:r>
              <a:rPr lang="en-CA" sz="1200" u="sng">
                <a:solidFill>
                  <a:srgbClr val="000000"/>
                </a:solidFill>
                <a:hlinkClick r:id="rId5"/>
              </a:rPr>
              <a:t>http://www.nejm.org/doi/full/10.1056/NEJMra074081</a:t>
            </a:r>
          </a:p>
          <a:p>
            <a:pPr marL="0" lvl="0" indent="0" algn="l" hangingPunct="1"/>
            <a:r>
              <a:rPr lang="en-CA" sz="1200">
                <a:solidFill>
                  <a:srgbClr val="000000"/>
                </a:solidFill>
              </a:rPr>
              <a:t>Smiley T. Topical anti-inflammatory treatment for management of atopic dermatitis: Demystifying the role of topical calcineurin inhibitor therapy. </a:t>
            </a:r>
            <a:r>
              <a:rPr lang="en-CA" sz="1200" i="1">
                <a:solidFill>
                  <a:srgbClr val="000000"/>
                </a:solidFill>
              </a:rPr>
              <a:t>Canadian Healthcare Network</a:t>
            </a:r>
            <a:r>
              <a:rPr lang="en-CA" sz="1200">
                <a:solidFill>
                  <a:srgbClr val="000000"/>
                </a:solidFill>
              </a:rPr>
              <a:t>. 2006. </a:t>
            </a:r>
            <a:r>
              <a:rPr lang="en-CA" sz="1200" u="sng">
                <a:solidFill>
                  <a:srgbClr val="000000"/>
                </a:solidFill>
                <a:hlinkClick r:id="rId6"/>
              </a:rPr>
              <a:t>http://www.canadianhealthcarenetwork.ca/files/2009/10/ce_astella_en_jun06.pdf</a:t>
            </a:r>
          </a:p>
          <a:p>
            <a:pPr marL="0" lvl="0" indent="0" algn="l" hangingPunct="1"/>
            <a:endParaRPr lang="en-CA"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52EAFB-DCDC-42F7-8318-7B09D3178826}"/>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9DBBE4BF-A14A-47D7-AAA4-4A8A6293AF73}" type="slidenum">
              <a:t>14</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90B7432A-37F6-4BC0-A0FB-65BAD379F25A}"/>
              </a:ext>
            </a:extLst>
          </p:cNvPr>
          <p:cNvSpPr txBox="1">
            <a:spLocks noGrp="1"/>
          </p:cNvSpPr>
          <p:nvPr>
            <p:ph type="sldNum" sz="quarter" idx="5"/>
          </p:nvPr>
        </p:nvSpPr>
        <p:spPr>
          <a:ln/>
        </p:spPr>
        <p:txBody>
          <a:bodyPr lIns="0" tIns="0" rIns="0" bIns="0" anchor="b" anchorCtr="0">
            <a:noAutofit/>
          </a:bodyPr>
          <a:lstStyle/>
          <a:p>
            <a:pPr lvl="0"/>
            <a:fld id="{7E289912-CBC0-4ED1-97BD-09542F1ED033}" type="slidenum">
              <a:t>14</a:t>
            </a:fld>
            <a:endParaRPr lang="en-CA"/>
          </a:p>
        </p:txBody>
      </p:sp>
      <p:sp>
        <p:nvSpPr>
          <p:cNvPr id="2" name="Slide Image Placeholder 1">
            <a:extLst>
              <a:ext uri="{FF2B5EF4-FFF2-40B4-BE49-F238E27FC236}">
                <a16:creationId xmlns:a16="http://schemas.microsoft.com/office/drawing/2014/main" id="{F29144E4-65E0-4CC7-B0FE-36FDE029CE43}"/>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D6E4B6F8-A89F-4DEA-AE4C-AAD8AED71638}"/>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La DA est souvent la première étape d’une « carrière de l’allergique » appelée la </a:t>
            </a:r>
            <a:r>
              <a:rPr lang="en-CA" sz="1200" i="1">
                <a:solidFill>
                  <a:srgbClr val="000000"/>
                </a:solidFill>
              </a:rPr>
              <a:t>« marche atopique »,</a:t>
            </a:r>
            <a:r>
              <a:rPr lang="en-CA" sz="1200">
                <a:solidFill>
                  <a:srgbClr val="000000"/>
                </a:solidFill>
              </a:rPr>
              <a:t> c’est-à-dire la progression de la maladie atopique. On croit qu’elle commence par la DA et qu’elle progresse vers d’autres affections (eczéma, allergies, asthme)5. Bien que la DA ne puisse être guérie, elle peut être maîtrisée grâce à un traitement précoce dès les premiers signes de symptômes associé à un traitement « d’entretien » préventif6,12,14.</a:t>
            </a:r>
          </a:p>
          <a:p>
            <a:pPr lvl="0"/>
            <a:r>
              <a:rPr lang="en-CA" sz="1200">
                <a:solidFill>
                  <a:srgbClr val="000000"/>
                </a:solidFill>
              </a:rPr>
              <a:t>Références :</a:t>
            </a:r>
          </a:p>
          <a:p>
            <a:pPr marL="0" lvl="0" indent="0" algn="l" hangingPunct="1"/>
            <a:r>
              <a:rPr lang="en-CA" sz="1200">
                <a:solidFill>
                  <a:srgbClr val="000000"/>
                </a:solidFill>
              </a:rPr>
              <a:t>Wollenberg A et al. ETFAD/EADV Eczema task force 2015 position paper on diagnosis and treatment of atopic dermatitis in adult and paediatric patients. 2016 European Academy of Dermatology and Venereology </a:t>
            </a:r>
            <a:r>
              <a:rPr lang="en-CA" sz="1200" i="1">
                <a:solidFill>
                  <a:srgbClr val="000000"/>
                </a:solidFill>
              </a:rPr>
              <a:t>J Eur Acad Dermatol Venereol</a:t>
            </a:r>
            <a:r>
              <a:rPr lang="en-CA" sz="1200">
                <a:solidFill>
                  <a:srgbClr val="000000"/>
                </a:solidFill>
              </a:rPr>
              <a:t>. 2016 May;30(5):729-47. DOI : 10.1111/jdv.13599 </a:t>
            </a:r>
            <a:r>
              <a:rPr lang="en-CA" sz="1200" u="sng">
                <a:solidFill>
                  <a:srgbClr val="000000"/>
                </a:solidFill>
                <a:hlinkClick r:id="rId3"/>
              </a:rPr>
              <a:t>http://www.ncbi.nlm.nih.gov/pubmed/27004560</a:t>
            </a:r>
            <a:r>
              <a:rPr lang="en-CA" sz="1200" u="sng">
                <a:solidFill>
                  <a:srgbClr val="000000"/>
                </a:solidFill>
              </a:rPr>
              <a:t> http://onlinelibrary.wiley.com/doi/10.1111/jdv.13599/epdf</a:t>
            </a:r>
          </a:p>
          <a:p>
            <a:pPr marL="0" lvl="0" indent="0" algn="l" hangingPunct="1"/>
            <a:r>
              <a:rPr lang="en-CA" sz="1200">
                <a:solidFill>
                  <a:srgbClr val="000000"/>
                </a:solidFill>
              </a:rPr>
              <a:t>Eichenfeld LF et al. Guidelines of care for the management of atopic dermatitis. Section 1. Diagnosis and assessment of atopic dermatitis. </a:t>
            </a:r>
            <a:r>
              <a:rPr lang="en-CA" sz="1200" i="1">
                <a:solidFill>
                  <a:srgbClr val="000000"/>
                </a:solidFill>
              </a:rPr>
              <a:t>J Am Acad Dermatol</a:t>
            </a:r>
            <a:r>
              <a:rPr lang="en-CA" sz="1200">
                <a:solidFill>
                  <a:srgbClr val="000000"/>
                </a:solidFill>
              </a:rPr>
              <a:t> 2014;70:338-351. </a:t>
            </a:r>
            <a:r>
              <a:rPr lang="en-CA" sz="1200" u="sng">
                <a:solidFill>
                  <a:srgbClr val="000000"/>
                </a:solidFill>
                <a:hlinkClick r:id="rId4"/>
              </a:rPr>
              <a:t>http://www.ncbi.nlm.nih.gov/pubmed/24290431</a:t>
            </a:r>
          </a:p>
          <a:p>
            <a:pPr marL="0" lvl="0" indent="0" algn="l" hangingPunct="1"/>
            <a:r>
              <a:rPr lang="en-CA" sz="1200">
                <a:solidFill>
                  <a:srgbClr val="000000"/>
                </a:solidFill>
              </a:rPr>
              <a:t>Liu AH. The Allergic March of Childhood. </a:t>
            </a:r>
            <a:r>
              <a:rPr lang="en-CA" sz="1200" i="1">
                <a:solidFill>
                  <a:srgbClr val="000000"/>
                </a:solidFill>
              </a:rPr>
              <a:t>Med Sci Update</a:t>
            </a:r>
            <a:r>
              <a:rPr lang="en-CA" sz="1200">
                <a:solidFill>
                  <a:srgbClr val="000000"/>
                </a:solidFill>
              </a:rPr>
              <a:t> 2006;23(1):1-7.</a:t>
            </a:r>
          </a:p>
          <a:p>
            <a:pPr marL="0" lvl="0" indent="0" algn="l" hangingPunct="1"/>
            <a:r>
              <a:rPr lang="en-CA" sz="1200" u="sng">
                <a:solidFill>
                  <a:srgbClr val="000000"/>
                </a:solidFill>
                <a:hlinkClick r:id="rId5"/>
              </a:rPr>
              <a:t>http://allergypro.us/wp-content/uploads/2016/09/Allergic-March-Article.pdf</a:t>
            </a:r>
          </a:p>
          <a:p>
            <a:pPr marL="0" lvl="0" indent="0" algn="l" hangingPunct="1"/>
            <a:r>
              <a:rPr lang="en-CA" sz="1200">
                <a:solidFill>
                  <a:srgbClr val="000000"/>
                </a:solidFill>
              </a:rPr>
              <a:t>Leung DYM, Guttman-Yassky E. Deciphering the complexities of atopic dermatitis: Shifting paradigms in treatment approaches. </a:t>
            </a:r>
            <a:r>
              <a:rPr lang="en-CA" sz="1200" i="1">
                <a:solidFill>
                  <a:srgbClr val="000000"/>
                </a:solidFill>
              </a:rPr>
              <a:t>J Allergy Clin Immunol.</a:t>
            </a:r>
            <a:r>
              <a:rPr lang="en-CA" sz="1200">
                <a:solidFill>
                  <a:srgbClr val="000000"/>
                </a:solidFill>
              </a:rPr>
              <a:t> 2014;134:769-79. </a:t>
            </a:r>
            <a:r>
              <a:rPr lang="en-CA" sz="1200" u="sng">
                <a:solidFill>
                  <a:srgbClr val="000000"/>
                </a:solidFill>
                <a:hlinkClick r:id="rId6"/>
              </a:rPr>
              <a:t>http://www.jacionline.org/article/S0091-6749%2814%2901159-2/pdf</a:t>
            </a:r>
          </a:p>
          <a:p>
            <a:pPr marL="0" lvl="0" indent="0" algn="l" hangingPunct="1"/>
            <a:r>
              <a:rPr lang="en-CA" sz="1200">
                <a:solidFill>
                  <a:srgbClr val="000000"/>
                </a:solidFill>
              </a:rPr>
              <a:t>Leung DY et al. Disease management of atopic dermatitis: a practice parameter. Joint Task Force on Practice Parameters, representing the American Academy of Allergy, Asthma and Immunology, the American College of Allergy, Asthma and Immunology, and the Joint Council of Allergy, Asthma and Immunology. Work Group on Atopic Dermatitis. </a:t>
            </a:r>
            <a:r>
              <a:rPr lang="en-CA" sz="1200" i="1">
                <a:solidFill>
                  <a:srgbClr val="000000"/>
                </a:solidFill>
              </a:rPr>
              <a:t>Ann Allergy Asthma Immunol</a:t>
            </a:r>
            <a:r>
              <a:rPr lang="en-CA" sz="1200">
                <a:solidFill>
                  <a:srgbClr val="000000"/>
                </a:solidFill>
              </a:rPr>
              <a:t> 1997;79:197-211.</a:t>
            </a:r>
          </a:p>
          <a:p>
            <a:pPr marL="0" lvl="0" indent="0" algn="l" hangingPunct="1"/>
            <a:r>
              <a:rPr lang="en-CA" sz="1200">
                <a:solidFill>
                  <a:srgbClr val="000000"/>
                </a:solidFill>
                <a:latin typeface="+mn-lt" pitchFamily="18"/>
                <a:ea typeface="+mn-ea" pitchFamily="2"/>
                <a:cs typeface="+mn-cs" pitchFamily="2"/>
              </a:rPr>
              <a:t>Weinstein M et al. Atopic Dermatitis: A Practical Guide to Management. Health Care Provider Resource. Eczema Society of Canada, July 2016. </a:t>
            </a:r>
            <a:r>
              <a:rPr lang="en-CA" sz="1200" u="sng">
                <a:solidFill>
                  <a:srgbClr val="000000"/>
                </a:solidFill>
                <a:latin typeface="+mn-lt" pitchFamily="18"/>
                <a:ea typeface="+mn-ea" pitchFamily="2"/>
                <a:cs typeface="+mn-cs" pitchFamily="2"/>
                <a:hlinkClick r:id="rId7"/>
              </a:rPr>
              <a:t>https://eczemahelp.ca/wp-content/uploads/2016/11/ESC-Atopic-Dermatitis-Practical-HCP-Guide-2nd-Ed-2016.pdf</a:t>
            </a:r>
          </a:p>
          <a:p>
            <a:pPr marL="0" lvl="0" indent="0" algn="l" hangingPunct="1"/>
            <a:endParaRPr lang="en-CA" sz="1200">
              <a:solidFill>
                <a:srgbClr val="000000"/>
              </a:solidFill>
              <a:latin typeface="+mn-lt" pitchFamily="18"/>
              <a:ea typeface="+mn-ea" pitchFamily="2"/>
              <a:cs typeface="+mn-cs" pitchFamily="2"/>
            </a:endParaRPr>
          </a:p>
          <a:p>
            <a:pPr marL="0" lvl="0" indent="0" algn="l" hangingPunct="1"/>
            <a:endParaRPr lang="en-CA" sz="1200">
              <a:solidFill>
                <a:srgbClr val="000000"/>
              </a:solidFill>
              <a:latin typeface="+mn-lt" pitchFamily="18"/>
              <a:ea typeface="+mn-ea" pitchFamily="2"/>
              <a:cs typeface="+mn-cs" pitchFamily="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F5287A-780D-4BB6-A2B5-C70187852916}"/>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3674C091-6591-4117-9960-0CD1406C5B59}" type="slidenum">
              <a:t>15</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4CB1A3F2-7E8A-4078-A5D7-F53E424CC8AC}"/>
              </a:ext>
            </a:extLst>
          </p:cNvPr>
          <p:cNvSpPr txBox="1">
            <a:spLocks noGrp="1"/>
          </p:cNvSpPr>
          <p:nvPr>
            <p:ph type="sldNum" sz="quarter" idx="5"/>
          </p:nvPr>
        </p:nvSpPr>
        <p:spPr>
          <a:ln/>
        </p:spPr>
        <p:txBody>
          <a:bodyPr lIns="0" tIns="0" rIns="0" bIns="0" anchor="b" anchorCtr="0">
            <a:noAutofit/>
          </a:bodyPr>
          <a:lstStyle/>
          <a:p>
            <a:pPr lvl="0"/>
            <a:fld id="{9FC06DA8-45B5-427F-9EC4-61B066E93247}" type="slidenum">
              <a:t>15</a:t>
            </a:fld>
            <a:endParaRPr lang="en-CA"/>
          </a:p>
        </p:txBody>
      </p:sp>
      <p:sp>
        <p:nvSpPr>
          <p:cNvPr id="2" name="Slide Image Placeholder 1">
            <a:extLst>
              <a:ext uri="{FF2B5EF4-FFF2-40B4-BE49-F238E27FC236}">
                <a16:creationId xmlns:a16="http://schemas.microsoft.com/office/drawing/2014/main" id="{75A9C311-3936-4F0E-83CA-FAE70CA75472}"/>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91A979DD-1B4D-4F69-BF9D-6D645DCDAE98}"/>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marL="0" lvl="0" indent="0" algn="l" hangingPunct="1"/>
            <a:r>
              <a:rPr lang="en-CA" sz="1200">
                <a:solidFill>
                  <a:srgbClr val="000000"/>
                </a:solidFill>
              </a:rPr>
              <a:t>La mauvaise observance du traitement prescrit est chose courante et entraîne un sous-traitement, un échec thérapeutique et de la frustration5. Les estimations révèlent que, au mieux, 50 % des patients atteints de maladies chroniques de la peau observent le plan de traitement recommandé15. Cela est particulièrement vrai de l’administration de traitements topiques, car celle-ci est souvent considérée comme fastidieuse et prenant trop de de temps. Dans une étude, les aidants d’enfants atteints de DA, bien qu’ils aient indiqué qu’ils savaient comment traiter la maladie, ont montré un manque de connaissances à propos de l’importance d’utiliser des émollients15. Les obstacles au traitement comprenaient le manque de commodité, les contraintes de temps, le coût, le manque de connaissances et la crainte d’effets secondaires</a:t>
            </a:r>
            <a:r>
              <a:rPr lang="en-CA" sz="1200">
                <a:solidFill>
                  <a:srgbClr val="FF0000"/>
                </a:solidFill>
              </a:rPr>
              <a:t>. </a:t>
            </a:r>
            <a:r>
              <a:rPr lang="en-CA" sz="1200">
                <a:solidFill>
                  <a:srgbClr val="C00000"/>
                </a:solidFill>
              </a:rPr>
              <a:t>Les attentes des patients peuvent aussi ne pas être réalistes car bon nombre d’entre eux ne sont pas sensibilisés à la nature chronique de la maladie et s’attendent à être guéris. </a:t>
            </a:r>
            <a:r>
              <a:rPr lang="en-CA" sz="1200">
                <a:solidFill>
                  <a:srgbClr val="000000"/>
                </a:solidFill>
              </a:rPr>
              <a:t>Dans l’ensemble, les préoccupations concernant les effets secondaires et le coût des médicaments étaient les éléments qui contribuaient le plus fréquemment à l’inobservance15. Il est important que les patients comprennent bien le rapport entre les risques et les bienfaits des médicaments ainsi que la valeur qu’ils peuvent avoir pour traiter leur affection; il faut aussi qu’ils soient au courant des possibilités de remboursement, le cas échéant.</a:t>
            </a:r>
          </a:p>
          <a:p>
            <a:pPr marL="0" lvl="0" indent="0" algn="l" hangingPunct="1"/>
            <a:r>
              <a:rPr lang="en-CA" sz="1200">
                <a:solidFill>
                  <a:srgbClr val="000000"/>
                </a:solidFill>
              </a:rPr>
              <a:t>Références :</a:t>
            </a:r>
          </a:p>
          <a:p>
            <a:pPr marL="0" lvl="0" indent="0" algn="l" hangingPunct="1"/>
            <a:r>
              <a:rPr lang="en-CA" sz="1200">
                <a:solidFill>
                  <a:srgbClr val="000000"/>
                </a:solidFill>
              </a:rPr>
              <a:t>Wollenberg A et al. ETFAD/EADV Eczema task force 2015 position paper on diagnosis and treatment of atopic dermatitis in adult and paediatric patients. 2016 European Academy of Dermatology and Venereology </a:t>
            </a:r>
            <a:r>
              <a:rPr lang="en-CA" sz="1200" i="1">
                <a:solidFill>
                  <a:srgbClr val="000000"/>
                </a:solidFill>
              </a:rPr>
              <a:t>J Eur Acad Dermatol Venereol</a:t>
            </a:r>
            <a:r>
              <a:rPr lang="en-CA" sz="1200">
                <a:solidFill>
                  <a:srgbClr val="000000"/>
                </a:solidFill>
              </a:rPr>
              <a:t>. 2016 May;30(5):729-47. DOI : 10.1111/jdv.13599 </a:t>
            </a:r>
            <a:r>
              <a:rPr lang="en-CA" sz="1200" u="sng">
                <a:solidFill>
                  <a:srgbClr val="000000"/>
                </a:solidFill>
                <a:hlinkClick r:id="rId3"/>
              </a:rPr>
              <a:t>http://www.ncbi.nlm.nih.gov/pubmed/27004560</a:t>
            </a:r>
            <a:r>
              <a:rPr lang="en-CA" sz="1200" u="sng">
                <a:solidFill>
                  <a:srgbClr val="000000"/>
                </a:solidFill>
              </a:rPr>
              <a:t> http://onlinelibrary.wiley.com/doi/10.1111/jdv.13599/epdf</a:t>
            </a:r>
          </a:p>
          <a:p>
            <a:pPr marL="0" lvl="0" indent="0" algn="l" hangingPunct="1"/>
            <a:r>
              <a:rPr lang="en-CA" sz="1200">
                <a:solidFill>
                  <a:srgbClr val="000000"/>
                </a:solidFill>
              </a:rPr>
              <a:t>Ellis RM et al. Potential barriers to adherence in pediatric dermatology. </a:t>
            </a:r>
            <a:r>
              <a:rPr lang="en-CA" sz="1200" i="1">
                <a:solidFill>
                  <a:srgbClr val="000000"/>
                </a:solidFill>
              </a:rPr>
              <a:t>Pediatric Dermatology.</a:t>
            </a:r>
            <a:r>
              <a:rPr lang="en-CA" sz="1200">
                <a:solidFill>
                  <a:srgbClr val="000000"/>
                </a:solidFill>
              </a:rPr>
              <a:t> 2011;28(3):242-244. </a:t>
            </a:r>
            <a:r>
              <a:rPr lang="en-CA" sz="1200" u="sng">
                <a:solidFill>
                  <a:srgbClr val="000000"/>
                </a:solidFill>
                <a:hlinkClick r:id="rId4"/>
              </a:rPr>
              <a:t>http://199.171.202.195/doi/10.1111/j.1525-1470.2011.01493.x/abstract</a:t>
            </a:r>
          </a:p>
          <a:p>
            <a:pPr marL="0" lvl="0" indent="0" algn="l" hangingPunct="1"/>
            <a:endParaRPr lang="en-CA" sz="1200">
              <a:solidFill>
                <a:srgbClr val="000000"/>
              </a:solidFill>
            </a:endParaRPr>
          </a:p>
          <a:p>
            <a:pPr marL="0" lvl="0" indent="0" algn="l" hangingPunct="1"/>
            <a:endParaRPr lang="en-CA"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8B80B0-424A-45F4-B855-C537ECE5AA0C}"/>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EE42FADD-7099-456A-B5A8-36E872DD0EC7}" type="slidenum">
              <a:t>16</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8722AC64-A3B0-4F8D-8AD9-1B10D04A0227}"/>
              </a:ext>
            </a:extLst>
          </p:cNvPr>
          <p:cNvSpPr txBox="1">
            <a:spLocks noGrp="1"/>
          </p:cNvSpPr>
          <p:nvPr>
            <p:ph type="sldNum" sz="quarter" idx="5"/>
          </p:nvPr>
        </p:nvSpPr>
        <p:spPr>
          <a:ln/>
        </p:spPr>
        <p:txBody>
          <a:bodyPr lIns="0" tIns="0" rIns="0" bIns="0" anchor="b" anchorCtr="0">
            <a:noAutofit/>
          </a:bodyPr>
          <a:lstStyle/>
          <a:p>
            <a:pPr lvl="0"/>
            <a:fld id="{99098057-A14A-4F71-93A4-E70173F2B190}" type="slidenum">
              <a:t>16</a:t>
            </a:fld>
            <a:endParaRPr lang="en-CA"/>
          </a:p>
        </p:txBody>
      </p:sp>
      <p:sp>
        <p:nvSpPr>
          <p:cNvPr id="2" name="Slide Image Placeholder 1">
            <a:extLst>
              <a:ext uri="{FF2B5EF4-FFF2-40B4-BE49-F238E27FC236}">
                <a16:creationId xmlns:a16="http://schemas.microsoft.com/office/drawing/2014/main" id="{1264A94F-7566-475D-8A58-651E20BBCB3E}"/>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610D1102-2615-45B3-9636-F2B131AF239B}"/>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marL="0" lvl="0" indent="0" algn="l" hangingPunct="1"/>
            <a:r>
              <a:rPr lang="en-CA" sz="1200">
                <a:solidFill>
                  <a:srgbClr val="000000"/>
                </a:solidFill>
              </a:rPr>
              <a:t>Dans le cadre de l’algorithme thérapeutique, un diagnostic clinique doit différencier la DA d’autres affections cutanées comme le psoriasis ou la dermatite séborrhéique3,4,7,8.</a:t>
            </a:r>
          </a:p>
          <a:p>
            <a:pPr marL="0" lvl="0" indent="0" algn="l" hangingPunct="1"/>
            <a:r>
              <a:rPr lang="en-CA" sz="1200">
                <a:solidFill>
                  <a:srgbClr val="000000"/>
                </a:solidFill>
              </a:rPr>
              <a:t>L’eczéma a habituellement l’apparence de plaques rouges et sèches, tandis que le psoriasis est caractérisé par des plaques rugueuses et rouges avec des squames argentées16. Faire la différence entre l’eczéma et le psoriasis au moment du diagnostic a une importance critique pour le traitement. L’eczéma est généralement une réponse à des facteurs environnementaux ou génétiques en présence d’anomalies de la barrière cutanée, alors que le psoriasis aurait plus à voir avec un lien génétique associé à une peau plus épaisse; l’eczéma est habituellement observé pendant l’enfance et affecte certains adultes, tandis que le psoriasis a tendance à être plus fréquent chez les adultes. L’apparence de l’eczéma comprend des plaques rouges et sèches ou des taches en relief rappelant souvent une éruption cutanée, tandis que le psoriasis est associé à des plaques rugueuses, rouges et en relief couvertes de squames argentées et aux contours bien définis16. Les patients atteints de DA sont prédisposés aux infections cutanées parce que l’intégrité de la barrière de leur peau est compromise17.</a:t>
            </a:r>
          </a:p>
          <a:p>
            <a:pPr marL="0" lvl="0" indent="0" algn="l" hangingPunct="1"/>
            <a:r>
              <a:rPr lang="en-CA" sz="1200">
                <a:solidFill>
                  <a:srgbClr val="000000"/>
                </a:solidFill>
              </a:rPr>
              <a:t>Références :</a:t>
            </a:r>
          </a:p>
          <a:p>
            <a:pPr marL="0" lvl="0" indent="0" algn="l" hangingPunct="1"/>
            <a:r>
              <a:rPr lang="en-CA" sz="1200">
                <a:solidFill>
                  <a:srgbClr val="000000"/>
                </a:solidFill>
              </a:rPr>
              <a:t>Lynde C et al. Canadian Practical Guide for the Treatment and Management of Atopic Dermatitis. </a:t>
            </a:r>
            <a:r>
              <a:rPr lang="en-CA" sz="1200" i="1">
                <a:solidFill>
                  <a:srgbClr val="000000"/>
                </a:solidFill>
              </a:rPr>
              <a:t>J Cutan Med Surg</a:t>
            </a:r>
            <a:r>
              <a:rPr lang="en-CA" sz="1200">
                <a:solidFill>
                  <a:srgbClr val="000000"/>
                </a:solidFill>
              </a:rPr>
              <a:t> 2005. </a:t>
            </a:r>
            <a:r>
              <a:rPr lang="en-CA" sz="1200" u="sng">
                <a:solidFill>
                  <a:srgbClr val="000000"/>
                </a:solidFill>
                <a:hlinkClick r:id="rId3"/>
              </a:rPr>
              <a:t>http://www.ncbi.nlm.nih.gov/pubmed/19830906</a:t>
            </a:r>
          </a:p>
          <a:p>
            <a:pPr marL="0" lvl="0" indent="0" algn="l" hangingPunct="1"/>
            <a:r>
              <a:rPr lang="en-CA" sz="1200">
                <a:solidFill>
                  <a:srgbClr val="000000"/>
                </a:solidFill>
              </a:rPr>
              <a:t>Eichenfeld LF et al. Guidelines of care for the management of atopic dermatitis. Section 1. Diagnosis and assessment of atopic dermatitis. </a:t>
            </a:r>
            <a:r>
              <a:rPr lang="en-CA" sz="1200" i="1">
                <a:solidFill>
                  <a:srgbClr val="000000"/>
                </a:solidFill>
              </a:rPr>
              <a:t>J Am Acad Dermatol</a:t>
            </a:r>
            <a:r>
              <a:rPr lang="en-CA" sz="1200">
                <a:solidFill>
                  <a:srgbClr val="000000"/>
                </a:solidFill>
              </a:rPr>
              <a:t> 2014;70:338-351. </a:t>
            </a:r>
            <a:r>
              <a:rPr lang="en-CA" sz="1200" u="sng">
                <a:solidFill>
                  <a:srgbClr val="000000"/>
                </a:solidFill>
                <a:hlinkClick r:id="rId4"/>
              </a:rPr>
              <a:t>http://www.ncbi.nlm.nih.gov/pubmed/24290431</a:t>
            </a:r>
          </a:p>
          <a:p>
            <a:pPr marL="0" lvl="0" indent="0" algn="l" hangingPunct="1"/>
            <a:r>
              <a:rPr lang="en-CA" sz="1200">
                <a:solidFill>
                  <a:srgbClr val="000000"/>
                </a:solidFill>
                <a:latin typeface="+mn-lt" pitchFamily="18"/>
                <a:ea typeface="+mn-ea" pitchFamily="2"/>
                <a:cs typeface="+mn-cs" pitchFamily="2"/>
              </a:rPr>
              <a:t>Bourcier M. A new paradigm shift in the management of atopic dermatitis. </a:t>
            </a:r>
            <a:r>
              <a:rPr lang="en-CA" sz="1200" i="1">
                <a:solidFill>
                  <a:srgbClr val="000000"/>
                </a:solidFill>
                <a:latin typeface="+mn-lt" pitchFamily="18"/>
                <a:ea typeface="+mn-ea" pitchFamily="2"/>
                <a:cs typeface="+mn-cs" pitchFamily="2"/>
              </a:rPr>
              <a:t>Skin therapy Letter</a:t>
            </a:r>
            <a:r>
              <a:rPr lang="en-CA" sz="1200">
                <a:solidFill>
                  <a:srgbClr val="000000"/>
                </a:solidFill>
                <a:latin typeface="+mn-lt" pitchFamily="18"/>
                <a:ea typeface="+mn-ea" pitchFamily="2"/>
                <a:cs typeface="+mn-cs" pitchFamily="2"/>
              </a:rPr>
              <a:t>. Pharmacist Edition. 2011:6(1). </a:t>
            </a:r>
            <a:r>
              <a:rPr lang="en-CA" sz="1200" u="sng">
                <a:solidFill>
                  <a:srgbClr val="000000"/>
                </a:solidFill>
                <a:latin typeface="+mn-lt" pitchFamily="18"/>
                <a:ea typeface="+mn-ea" pitchFamily="2"/>
                <a:cs typeface="+mn-cs" pitchFamily="2"/>
                <a:hlinkClick r:id="rId5"/>
              </a:rPr>
              <a:t>http://www.skinpharmacies.ca/6_1_en.pdf</a:t>
            </a:r>
          </a:p>
          <a:p>
            <a:pPr marL="0" lvl="0" indent="0" algn="l" hangingPunct="1"/>
            <a:r>
              <a:rPr lang="en-CA" sz="1200">
                <a:solidFill>
                  <a:srgbClr val="000000"/>
                </a:solidFill>
                <a:latin typeface="+mn-lt" pitchFamily="18"/>
                <a:ea typeface="+mn-ea" pitchFamily="2"/>
                <a:cs typeface="+mn-cs" pitchFamily="2"/>
              </a:rPr>
              <a:t>Smiley T. Topical anti-inflammatory treatment for management of atopic dermatitis: Demystifying the role of topical calcineurin inhibitor therapy. </a:t>
            </a:r>
            <a:r>
              <a:rPr lang="en-CA" sz="1200" i="1">
                <a:solidFill>
                  <a:srgbClr val="000000"/>
                </a:solidFill>
                <a:latin typeface="+mn-lt" pitchFamily="18"/>
                <a:ea typeface="+mn-ea" pitchFamily="2"/>
                <a:cs typeface="+mn-cs" pitchFamily="2"/>
              </a:rPr>
              <a:t>Canadian Healthcare Network</a:t>
            </a:r>
            <a:r>
              <a:rPr lang="en-CA" sz="1200">
                <a:solidFill>
                  <a:srgbClr val="000000"/>
                </a:solidFill>
                <a:latin typeface="+mn-lt" pitchFamily="18"/>
                <a:ea typeface="+mn-ea" pitchFamily="2"/>
                <a:cs typeface="+mn-cs" pitchFamily="2"/>
              </a:rPr>
              <a:t>. 2006. </a:t>
            </a:r>
            <a:r>
              <a:rPr lang="en-CA" sz="1200" u="sng">
                <a:solidFill>
                  <a:srgbClr val="000000"/>
                </a:solidFill>
                <a:latin typeface="+mn-lt" pitchFamily="18"/>
                <a:ea typeface="+mn-ea" pitchFamily="2"/>
                <a:cs typeface="+mn-cs" pitchFamily="2"/>
                <a:hlinkClick r:id="rId6"/>
              </a:rPr>
              <a:t>http://www.canadianhealthcarenetwork.ca/files/2009/10/ce_astella_en_jun06.pdf</a:t>
            </a:r>
          </a:p>
          <a:p>
            <a:pPr marL="0" lvl="0" indent="0" algn="l" hangingPunct="1"/>
            <a:r>
              <a:rPr lang="en-CA" sz="1200">
                <a:solidFill>
                  <a:srgbClr val="000000"/>
                </a:solidFill>
                <a:latin typeface="+mn-lt" pitchFamily="18"/>
                <a:ea typeface="+mn-ea" pitchFamily="2"/>
                <a:cs typeface="+mn-cs" pitchFamily="2"/>
              </a:rPr>
              <a:t>Raffin D et al. Corticosteroid phobia among pharmacists regarding atopic dermatitis in children: a national French survey. </a:t>
            </a:r>
            <a:r>
              <a:rPr lang="en-CA" sz="1200" i="1">
                <a:solidFill>
                  <a:srgbClr val="000000"/>
                </a:solidFill>
                <a:latin typeface="+mn-lt" pitchFamily="18"/>
                <a:ea typeface="+mn-ea" pitchFamily="2"/>
                <a:cs typeface="+mn-cs" pitchFamily="2"/>
              </a:rPr>
              <a:t>Acta Derm Venereol</a:t>
            </a:r>
            <a:r>
              <a:rPr lang="en-CA" sz="1200">
                <a:solidFill>
                  <a:srgbClr val="000000"/>
                </a:solidFill>
                <a:latin typeface="+mn-lt" pitchFamily="18"/>
                <a:ea typeface="+mn-ea" pitchFamily="2"/>
                <a:cs typeface="+mn-cs" pitchFamily="2"/>
              </a:rPr>
              <a:t> May 27,2015. </a:t>
            </a:r>
            <a:r>
              <a:rPr lang="en-CA" sz="1200" u="sng">
                <a:solidFill>
                  <a:srgbClr val="0563C1"/>
                </a:solidFill>
                <a:latin typeface="+mn-lt" pitchFamily="18"/>
                <a:ea typeface="+mn-ea" pitchFamily="2"/>
                <a:cs typeface="+mn-cs" pitchFamily="2"/>
                <a:hlinkClick r:id="rId7"/>
              </a:rPr>
              <a:t>http://www.medicaljournals.se/acta/content/?doi=10.2340/00015555-2157&amp;html=1</a:t>
            </a:r>
          </a:p>
          <a:p>
            <a:pPr marL="0" lvl="0" indent="0" algn="l" hangingPunct="1"/>
            <a:endParaRPr lang="en-CA" sz="1200">
              <a:solidFill>
                <a:srgbClr val="000000"/>
              </a:solidFill>
              <a:latin typeface="+mn-lt" pitchFamily="18"/>
              <a:ea typeface="+mn-ea" pitchFamily="2"/>
              <a:cs typeface="+mn-cs" pitchFamily="2"/>
            </a:endParaRPr>
          </a:p>
          <a:p>
            <a:pPr marL="0" lvl="0" indent="0" algn="l" hangingPunct="1"/>
            <a:endParaRPr lang="en-CA" sz="1200">
              <a:solidFill>
                <a:srgbClr val="000000"/>
              </a:solidFill>
              <a:latin typeface="+mn-lt" pitchFamily="18"/>
              <a:ea typeface="+mn-ea" pitchFamily="2"/>
              <a:cs typeface="+mn-cs" pitchFamily="2"/>
            </a:endParaRPr>
          </a:p>
          <a:p>
            <a:pPr marL="0" lvl="0" indent="0" algn="l" hangingPunct="1"/>
            <a:endParaRPr lang="en-CA" sz="1200">
              <a:solidFill>
                <a:srgbClr val="000000"/>
              </a:solidFill>
              <a:latin typeface="+mn-lt" pitchFamily="18"/>
              <a:ea typeface="+mn-ea" pitchFamily="2"/>
              <a:cs typeface="+mn-cs" pitchFamily="2"/>
            </a:endParaRPr>
          </a:p>
          <a:p>
            <a:pPr marL="0" lvl="0" indent="0" algn="l" hangingPunct="1"/>
            <a:endParaRPr lang="en-CA" sz="1200">
              <a:solidFill>
                <a:srgbClr val="000000"/>
              </a:solidFill>
              <a:latin typeface="+mn-lt" pitchFamily="18"/>
              <a:ea typeface="+mn-ea" pitchFamily="2"/>
              <a:cs typeface="+mn-cs" pitchFamily="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CD5FEE-8FEB-40A2-B237-3B8C7DEBB10C}"/>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DA03C29D-1CDF-4E95-929D-F8D6AFF01BEE}" type="slidenum">
              <a:t>17</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54FA92DE-3691-41CD-A254-5E0CF9F2B576}"/>
              </a:ext>
            </a:extLst>
          </p:cNvPr>
          <p:cNvSpPr txBox="1">
            <a:spLocks noGrp="1"/>
          </p:cNvSpPr>
          <p:nvPr>
            <p:ph type="sldNum" sz="quarter" idx="5"/>
          </p:nvPr>
        </p:nvSpPr>
        <p:spPr>
          <a:ln/>
        </p:spPr>
        <p:txBody>
          <a:bodyPr lIns="0" tIns="0" rIns="0" bIns="0" anchor="b" anchorCtr="0">
            <a:noAutofit/>
          </a:bodyPr>
          <a:lstStyle/>
          <a:p>
            <a:pPr lvl="0"/>
            <a:fld id="{385CD2A3-8E32-465A-9BB9-85CFF38299B1}" type="slidenum">
              <a:t>17</a:t>
            </a:fld>
            <a:endParaRPr lang="en-CA"/>
          </a:p>
        </p:txBody>
      </p:sp>
      <p:sp>
        <p:nvSpPr>
          <p:cNvPr id="2" name="Slide Image Placeholder 1">
            <a:extLst>
              <a:ext uri="{FF2B5EF4-FFF2-40B4-BE49-F238E27FC236}">
                <a16:creationId xmlns:a16="http://schemas.microsoft.com/office/drawing/2014/main" id="{34993616-D77F-4B8B-8994-54DF118B8951}"/>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0BDA58BB-28CC-43F5-A21F-FAC4DA3EB313}"/>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Arrivez-vous à identifier ces affections cutanées? Nous reviendrons à ces images plus tard.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1137E6-9D70-425A-9D1F-7C901F59167C}"/>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21005AB1-49EB-421A-80B2-BE8EB7B62A0F}" type="slidenum">
              <a:t>18</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0D1F64F5-0EA5-4209-BAAC-A297CDB7092D}"/>
              </a:ext>
            </a:extLst>
          </p:cNvPr>
          <p:cNvSpPr txBox="1">
            <a:spLocks noGrp="1"/>
          </p:cNvSpPr>
          <p:nvPr>
            <p:ph type="sldNum" sz="quarter" idx="5"/>
          </p:nvPr>
        </p:nvSpPr>
        <p:spPr>
          <a:ln/>
        </p:spPr>
        <p:txBody>
          <a:bodyPr lIns="0" tIns="0" rIns="0" bIns="0" anchor="b" anchorCtr="0">
            <a:noAutofit/>
          </a:bodyPr>
          <a:lstStyle/>
          <a:p>
            <a:pPr lvl="0"/>
            <a:fld id="{3A6B58B2-703D-4A2E-95DA-AED442F9CF1D}" type="slidenum">
              <a:t>18</a:t>
            </a:fld>
            <a:endParaRPr lang="en-CA"/>
          </a:p>
        </p:txBody>
      </p:sp>
      <p:sp>
        <p:nvSpPr>
          <p:cNvPr id="2" name="Slide Image Placeholder 1">
            <a:extLst>
              <a:ext uri="{FF2B5EF4-FFF2-40B4-BE49-F238E27FC236}">
                <a16:creationId xmlns:a16="http://schemas.microsoft.com/office/drawing/2014/main" id="{20BEED51-7645-4DD8-AA37-94550FEDA49D}"/>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F35585DF-46C3-41B7-9E6F-B3782D89CC3A}"/>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Références :</a:t>
            </a:r>
          </a:p>
          <a:p>
            <a:pPr marL="0" lvl="0" indent="0" algn="l" hangingPunct="1"/>
            <a:r>
              <a:rPr lang="en-CA" sz="1200">
                <a:solidFill>
                  <a:srgbClr val="000000"/>
                </a:solidFill>
              </a:rPr>
              <a:t>Lynde C et al. Canadian Practical Guide for the Treatment and Management of Atopic Dermatitis. </a:t>
            </a:r>
            <a:r>
              <a:rPr lang="en-CA" sz="1200" i="1">
                <a:solidFill>
                  <a:srgbClr val="000000"/>
                </a:solidFill>
              </a:rPr>
              <a:t>J Cutan Med Surg</a:t>
            </a:r>
            <a:r>
              <a:rPr lang="en-CA" sz="1200">
                <a:solidFill>
                  <a:srgbClr val="000000"/>
                </a:solidFill>
              </a:rPr>
              <a:t> 2005. </a:t>
            </a:r>
            <a:r>
              <a:rPr lang="en-CA" sz="1200" u="sng">
                <a:solidFill>
                  <a:srgbClr val="000000"/>
                </a:solidFill>
                <a:hlinkClick r:id="rId3"/>
              </a:rPr>
              <a:t>http://www.ncbi.nlm.nih.gov/pubmed/19830906</a:t>
            </a:r>
          </a:p>
          <a:p>
            <a:pPr marL="0" lvl="0" indent="0" algn="l" hangingPunct="1"/>
            <a:r>
              <a:rPr lang="en-CA" sz="1200">
                <a:solidFill>
                  <a:srgbClr val="000000"/>
                </a:solidFill>
              </a:rPr>
              <a:t>Eichenfeld LF et al. Guidelines of care for the management of atopic dermatitis. Section 1. Diagnosis and assessment of atopic dermatitis. </a:t>
            </a:r>
            <a:r>
              <a:rPr lang="en-CA" sz="1200" i="1">
                <a:solidFill>
                  <a:srgbClr val="000000"/>
                </a:solidFill>
              </a:rPr>
              <a:t>J Am Acad Dermatol</a:t>
            </a:r>
            <a:r>
              <a:rPr lang="en-CA" sz="1200">
                <a:solidFill>
                  <a:srgbClr val="000000"/>
                </a:solidFill>
              </a:rPr>
              <a:t> 2014;70:338-351. </a:t>
            </a:r>
            <a:r>
              <a:rPr lang="en-CA" sz="1200" u="sng">
                <a:solidFill>
                  <a:srgbClr val="000000"/>
                </a:solidFill>
                <a:hlinkClick r:id="rId4"/>
              </a:rPr>
              <a:t>http://www.ncbi.nlm.nih.gov/pubmed/24290431</a:t>
            </a:r>
          </a:p>
          <a:p>
            <a:pPr marL="0" lvl="0" indent="0" algn="l" hangingPunct="1"/>
            <a:endParaRPr lang="en-CA"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CA121D-57A4-4CED-92DB-AB0F483F2E96}"/>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FB1A5F89-8443-4FBD-9A0C-C9700BC7C0DC}" type="slidenum">
              <a:t>19</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71E370A0-981C-4467-9792-6DC6C0325B1C}"/>
              </a:ext>
            </a:extLst>
          </p:cNvPr>
          <p:cNvSpPr txBox="1">
            <a:spLocks noGrp="1"/>
          </p:cNvSpPr>
          <p:nvPr>
            <p:ph type="sldNum" sz="quarter" idx="5"/>
          </p:nvPr>
        </p:nvSpPr>
        <p:spPr>
          <a:ln/>
        </p:spPr>
        <p:txBody>
          <a:bodyPr lIns="0" tIns="0" rIns="0" bIns="0" anchor="b" anchorCtr="0">
            <a:noAutofit/>
          </a:bodyPr>
          <a:lstStyle/>
          <a:p>
            <a:pPr lvl="0"/>
            <a:fld id="{2529D7C0-38E6-4DE3-8922-DA77AF28D43C}" type="slidenum">
              <a:t>19</a:t>
            </a:fld>
            <a:endParaRPr lang="en-CA"/>
          </a:p>
        </p:txBody>
      </p:sp>
      <p:sp>
        <p:nvSpPr>
          <p:cNvPr id="2" name="Slide Image Placeholder 1">
            <a:extLst>
              <a:ext uri="{FF2B5EF4-FFF2-40B4-BE49-F238E27FC236}">
                <a16:creationId xmlns:a16="http://schemas.microsoft.com/office/drawing/2014/main" id="{F58EC542-624B-47C3-B15F-C1A107FF495F}"/>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807EB26A-FF25-4EEB-AABB-05D17BAA571A}"/>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Références :</a:t>
            </a:r>
          </a:p>
          <a:p>
            <a:pPr marL="0" lvl="0" indent="0" algn="l" hangingPunct="1"/>
            <a:r>
              <a:rPr lang="en-CA" sz="1200">
                <a:solidFill>
                  <a:srgbClr val="000000"/>
                </a:solidFill>
              </a:rPr>
              <a:t>Wollenberg A et al. ETFAD/EADV Eczema task force 2015 position paper on diagnosis and treatment of atopic dermatitis in adult and paediatric patients. 2016 European Academy of Dermatology and Venereology </a:t>
            </a:r>
            <a:r>
              <a:rPr lang="en-CA" sz="1200" i="1">
                <a:solidFill>
                  <a:srgbClr val="000000"/>
                </a:solidFill>
              </a:rPr>
              <a:t>J Eur Acad Dermatol Venereol</a:t>
            </a:r>
            <a:r>
              <a:rPr lang="en-CA" sz="1200">
                <a:solidFill>
                  <a:srgbClr val="000000"/>
                </a:solidFill>
              </a:rPr>
              <a:t>. 2018 May;30(5):729-47. DOI : 10.1111/jdv.13599 </a:t>
            </a:r>
            <a:r>
              <a:rPr lang="en-CA" sz="1200" u="sng">
                <a:solidFill>
                  <a:srgbClr val="000000"/>
                </a:solidFill>
                <a:hlinkClick r:id="rId3"/>
              </a:rPr>
              <a:t>http://www.ncbi.nlm.nih.gov/pubmed/27004560</a:t>
            </a:r>
            <a:r>
              <a:rPr lang="en-CA" sz="1200" u="sng">
                <a:solidFill>
                  <a:srgbClr val="000000"/>
                </a:solidFill>
              </a:rPr>
              <a:t> http://onlinelibrary.wiley.com/doi/10.1111/jdv.13599/epdf</a:t>
            </a:r>
          </a:p>
          <a:p>
            <a:pPr marL="0" lvl="0" indent="0" algn="l" hangingPunct="1"/>
            <a:r>
              <a:rPr lang="en-CA" sz="1200">
                <a:solidFill>
                  <a:srgbClr val="000000"/>
                </a:solidFill>
              </a:rPr>
              <a:t>Lynde C et al. Canadian Practical Guide for the Treatment and Management of Atopic Dermatitis. </a:t>
            </a:r>
            <a:r>
              <a:rPr lang="en-CA" sz="1200" i="1">
                <a:solidFill>
                  <a:srgbClr val="000000"/>
                </a:solidFill>
              </a:rPr>
              <a:t>J Cutan Med Surg</a:t>
            </a:r>
            <a:r>
              <a:rPr lang="en-CA" sz="1200">
                <a:solidFill>
                  <a:srgbClr val="000000"/>
                </a:solidFill>
              </a:rPr>
              <a:t> 2005. </a:t>
            </a:r>
            <a:r>
              <a:rPr lang="en-CA" sz="1200" u="sng">
                <a:solidFill>
                  <a:srgbClr val="000000"/>
                </a:solidFill>
                <a:hlinkClick r:id="rId4"/>
              </a:rPr>
              <a:t>http://www.ncbi.nlm.nih.gov/pubmed/19830906</a:t>
            </a:r>
          </a:p>
          <a:p>
            <a:pPr marL="0" lvl="0" indent="0" algn="l" hangingPunct="1"/>
            <a:endParaRPr lang="en-CA"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5917A625-E1ED-42BE-8458-A065ADB384D5}"/>
              </a:ext>
            </a:extLst>
          </p:cNvPr>
          <p:cNvSpPr txBox="1">
            <a:spLocks noGrp="1"/>
          </p:cNvSpPr>
          <p:nvPr>
            <p:ph type="sldNum" sz="quarter" idx="5"/>
          </p:nvPr>
        </p:nvSpPr>
        <p:spPr>
          <a:ln/>
        </p:spPr>
        <p:txBody>
          <a:bodyPr lIns="0" tIns="0" rIns="0" bIns="0" anchor="b" anchorCtr="0">
            <a:noAutofit/>
          </a:bodyPr>
          <a:lstStyle/>
          <a:p>
            <a:pPr lvl="0"/>
            <a:fld id="{E523316A-4FED-4512-B902-67766E628F1B}" type="slidenum">
              <a:t>2</a:t>
            </a:fld>
            <a:endParaRPr lang="en-CA"/>
          </a:p>
        </p:txBody>
      </p:sp>
      <p:sp>
        <p:nvSpPr>
          <p:cNvPr id="2" name="Espace réservé de l'image des diapositives 1">
            <a:extLst>
              <a:ext uri="{FF2B5EF4-FFF2-40B4-BE49-F238E27FC236}">
                <a16:creationId xmlns:a16="http://schemas.microsoft.com/office/drawing/2014/main" id="{6FB63E60-A7A9-4794-A0B8-30904E58079D}"/>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Espace réservé des notes 2">
            <a:extLst>
              <a:ext uri="{FF2B5EF4-FFF2-40B4-BE49-F238E27FC236}">
                <a16:creationId xmlns:a16="http://schemas.microsoft.com/office/drawing/2014/main" id="{DE62E92E-7D36-4EB9-B8E0-300E95B5F4DB}"/>
              </a:ext>
            </a:extLst>
          </p:cNvPr>
          <p:cNvSpPr txBox="1">
            <a:spLocks noGrp="1"/>
          </p:cNvSpPr>
          <p:nvPr>
            <p:ph type="body" sz="quarter" idx="1"/>
          </p:nvPr>
        </p:nvSpPr>
        <p:spPr/>
        <p:txBody>
          <a:bodyPr/>
          <a:lstStyle/>
          <a:p>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D8ED58-3DE9-4D8B-B4F9-948E15C4967B}"/>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502793E9-079E-4C3F-933F-BE2FAE0B9CA7}" type="slidenum">
              <a:t>20</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95B93270-51BB-4361-9956-581111753C02}"/>
              </a:ext>
            </a:extLst>
          </p:cNvPr>
          <p:cNvSpPr txBox="1">
            <a:spLocks noGrp="1"/>
          </p:cNvSpPr>
          <p:nvPr>
            <p:ph type="sldNum" sz="quarter" idx="5"/>
          </p:nvPr>
        </p:nvSpPr>
        <p:spPr>
          <a:ln/>
        </p:spPr>
        <p:txBody>
          <a:bodyPr lIns="0" tIns="0" rIns="0" bIns="0" anchor="b" anchorCtr="0">
            <a:noAutofit/>
          </a:bodyPr>
          <a:lstStyle/>
          <a:p>
            <a:pPr lvl="0"/>
            <a:fld id="{F6CD2B7C-4D2E-4E36-8D29-2ECD96C13331}" type="slidenum">
              <a:t>20</a:t>
            </a:fld>
            <a:endParaRPr lang="en-CA"/>
          </a:p>
        </p:txBody>
      </p:sp>
      <p:sp>
        <p:nvSpPr>
          <p:cNvPr id="2" name="Slide Image Placeholder 1">
            <a:extLst>
              <a:ext uri="{FF2B5EF4-FFF2-40B4-BE49-F238E27FC236}">
                <a16:creationId xmlns:a16="http://schemas.microsoft.com/office/drawing/2014/main" id="{D9EBA514-1755-41D4-80A0-63B99111E97E}"/>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2A2C65B2-AF2D-4D70-8908-3C45A78318DB}"/>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marL="0" lvl="0" indent="0" algn="l" hangingPunct="1"/>
            <a:r>
              <a:rPr lang="en-CA" sz="1200">
                <a:solidFill>
                  <a:srgbClr val="000000"/>
                </a:solidFill>
              </a:rPr>
              <a:t>Le diagnostic se fonde sur la morphologie et la distribution des lésions cutanées, sur les signes cliniques et sur les antécédents familiaux du patient4,14.</a:t>
            </a:r>
          </a:p>
          <a:p>
            <a:pPr marL="0" lvl="0" indent="0" algn="l" hangingPunct="1"/>
            <a:r>
              <a:rPr lang="en-CA" sz="1200">
                <a:solidFill>
                  <a:srgbClr val="000000"/>
                </a:solidFill>
              </a:rPr>
              <a:t>Références :</a:t>
            </a:r>
          </a:p>
          <a:p>
            <a:pPr marL="0" lvl="0" indent="0" algn="l" hangingPunct="1"/>
            <a:r>
              <a:rPr lang="en-CA" sz="1200">
                <a:solidFill>
                  <a:srgbClr val="000000"/>
                </a:solidFill>
              </a:rPr>
              <a:t>Lynde C et al. Canadian Practical Guide for the Treatment and Management of Atopic Dermatitis. </a:t>
            </a:r>
            <a:r>
              <a:rPr lang="en-CA" sz="1200" i="1">
                <a:solidFill>
                  <a:srgbClr val="000000"/>
                </a:solidFill>
              </a:rPr>
              <a:t>J Cutan Med Surg</a:t>
            </a:r>
            <a:r>
              <a:rPr lang="en-CA" sz="1200">
                <a:solidFill>
                  <a:srgbClr val="000000"/>
                </a:solidFill>
              </a:rPr>
              <a:t> 2005. </a:t>
            </a:r>
            <a:r>
              <a:rPr lang="en-CA" sz="1200" u="sng">
                <a:solidFill>
                  <a:srgbClr val="000000"/>
                </a:solidFill>
                <a:hlinkClick r:id="rId3"/>
              </a:rPr>
              <a:t>http://www.ncbi.nlm.nih.gov/pubmed/19830906</a:t>
            </a:r>
          </a:p>
          <a:p>
            <a:pPr marL="0" lvl="0" indent="0" algn="l" hangingPunct="1"/>
            <a:r>
              <a:rPr lang="en-CA" sz="1200">
                <a:solidFill>
                  <a:srgbClr val="000000"/>
                </a:solidFill>
                <a:latin typeface="+mn-lt" pitchFamily="18"/>
                <a:ea typeface="+mn-ea" pitchFamily="2"/>
                <a:cs typeface="+mn-cs" pitchFamily="2"/>
              </a:rPr>
              <a:t>Weinstein M et al. Atopic Dermatitis: A Practical Guide to Management. Health Care Provider Resource. Eczema Society of Canada July 2016. </a:t>
            </a:r>
            <a:r>
              <a:rPr lang="en-CA" sz="1200" u="sng">
                <a:solidFill>
                  <a:srgbClr val="000000"/>
                </a:solidFill>
                <a:latin typeface="+mn-lt" pitchFamily="18"/>
                <a:ea typeface="+mn-ea" pitchFamily="2"/>
                <a:cs typeface="+mn-cs" pitchFamily="2"/>
                <a:hlinkClick r:id="rId4"/>
              </a:rPr>
              <a:t>https://eczemahelp.ca/wp-content/uploads/2016/11/ESC-Atopic-Dermatitis-Practical-HCP-Guide-2nd-Ed-2016.pdf</a:t>
            </a:r>
          </a:p>
          <a:p>
            <a:pPr marL="0" lvl="0" indent="0" algn="l" hangingPunct="1"/>
            <a:endParaRPr lang="en-CA" sz="1200">
              <a:solidFill>
                <a:srgbClr val="000000"/>
              </a:solidFill>
              <a:latin typeface="+mn-lt" pitchFamily="18"/>
              <a:ea typeface="+mn-ea" pitchFamily="2"/>
              <a:cs typeface="+mn-cs" pitchFamily="2"/>
            </a:endParaRPr>
          </a:p>
          <a:p>
            <a:pPr marL="0" lvl="0" indent="0" algn="l" hangingPunct="1"/>
            <a:endParaRPr lang="en-CA" sz="1200">
              <a:solidFill>
                <a:srgbClr val="000000"/>
              </a:solidFill>
              <a:latin typeface="+mn-lt" pitchFamily="18"/>
              <a:ea typeface="+mn-ea" pitchFamily="2"/>
              <a:cs typeface="+mn-cs" pitchFamily="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2E1CE-3C15-4A2A-9FC6-734D76D54128}"/>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31A0A608-D681-4935-AD34-3B5D6C1EFE98}" type="slidenum">
              <a:t>21</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7C6FFC88-5406-4905-814B-90485DC1DF9C}"/>
              </a:ext>
            </a:extLst>
          </p:cNvPr>
          <p:cNvSpPr txBox="1">
            <a:spLocks noGrp="1"/>
          </p:cNvSpPr>
          <p:nvPr>
            <p:ph type="sldNum" sz="quarter" idx="5"/>
          </p:nvPr>
        </p:nvSpPr>
        <p:spPr>
          <a:ln/>
        </p:spPr>
        <p:txBody>
          <a:bodyPr lIns="0" tIns="0" rIns="0" bIns="0" anchor="b" anchorCtr="0">
            <a:noAutofit/>
          </a:bodyPr>
          <a:lstStyle/>
          <a:p>
            <a:pPr lvl="0"/>
            <a:fld id="{C3372361-1AFF-4EE2-BAB5-37DBF0A70966}" type="slidenum">
              <a:t>21</a:t>
            </a:fld>
            <a:endParaRPr lang="en-CA"/>
          </a:p>
        </p:txBody>
      </p:sp>
      <p:sp>
        <p:nvSpPr>
          <p:cNvPr id="2" name="Slide Image Placeholder 1">
            <a:extLst>
              <a:ext uri="{FF2B5EF4-FFF2-40B4-BE49-F238E27FC236}">
                <a16:creationId xmlns:a16="http://schemas.microsoft.com/office/drawing/2014/main" id="{FB61A083-D33C-4AAB-9C95-4FD41BF9BE7E}"/>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B3618BB9-A85D-460B-8299-751123D0DB70}"/>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marL="457200" lvl="0" indent="0" algn="l" hangingPunct="1"/>
            <a:r>
              <a:rPr lang="en-CA" sz="1200">
                <a:solidFill>
                  <a:srgbClr val="000000"/>
                </a:solidFill>
              </a:rPr>
              <a:t>Source : </a:t>
            </a:r>
            <a:r>
              <a:rPr lang="en-CA" sz="1200" u="sng">
                <a:solidFill>
                  <a:srgbClr val="0070C0"/>
                </a:solidFill>
              </a:rPr>
              <a:t>https://eczemahelp.ca/?lang=fr</a:t>
            </a:r>
          </a:p>
          <a:p>
            <a:pPr marL="457200" lvl="0" indent="0" algn="l" hangingPunct="1"/>
            <a:r>
              <a:rPr lang="en-CA" sz="1200">
                <a:solidFill>
                  <a:srgbClr val="000000"/>
                </a:solidFill>
              </a:rPr>
              <a:t>Références :</a:t>
            </a:r>
          </a:p>
          <a:p>
            <a:pPr marL="457200" lvl="0" indent="0" algn="l" hangingPunct="1"/>
            <a:r>
              <a:rPr lang="en-CA" sz="1200">
                <a:solidFill>
                  <a:srgbClr val="000000"/>
                </a:solidFill>
              </a:rPr>
              <a:t>Weinstein M et al. Atopic Dermatitis: A Practical Guide to Management. Health Care Provider Resource. Eczema Society of Canada July 2016. </a:t>
            </a:r>
            <a:r>
              <a:rPr lang="en-CA" sz="1200" u="sng">
                <a:solidFill>
                  <a:srgbClr val="000000"/>
                </a:solidFill>
                <a:hlinkClick r:id="rId3"/>
              </a:rPr>
              <a:t>https://eczemahelp.ca/wp-content/uploads/2016/11/ESC-Atopic-Dermatitis-Practical-HCP-Guide-2nd-Ed-2016.pdf</a:t>
            </a:r>
          </a:p>
          <a:p>
            <a:pPr marL="457200" lvl="0" indent="0" algn="l" hangingPunct="1"/>
            <a:endParaRPr lang="en-CA" sz="1200">
              <a:solidFill>
                <a:srgbClr val="000000"/>
              </a:solidFill>
              <a:latin typeface="+mn-lt" pitchFamily="18"/>
              <a:ea typeface="+mn-ea" pitchFamily="2"/>
              <a:cs typeface="+mn-cs" pitchFamily="2"/>
            </a:endParaRPr>
          </a:p>
          <a:p>
            <a:pPr marL="457200" lvl="0" indent="0" algn="l" hangingPunct="1"/>
            <a:endParaRPr lang="en-CA" sz="1200">
              <a:solidFill>
                <a:srgbClr val="000000"/>
              </a:solidFill>
              <a:latin typeface="+mn-lt" pitchFamily="18"/>
              <a:ea typeface="+mn-ea" pitchFamily="2"/>
              <a:cs typeface="+mn-cs" pitchFamily="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3C1A81-1C74-4929-AAA8-A87F5342C6B6}"/>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FD7BECDD-1463-4448-95E7-6AA9C3FFC4F8}" type="slidenum">
              <a:t>22</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E041B719-0201-42EA-928B-7BD4ABB375D7}"/>
              </a:ext>
            </a:extLst>
          </p:cNvPr>
          <p:cNvSpPr txBox="1">
            <a:spLocks noGrp="1"/>
          </p:cNvSpPr>
          <p:nvPr>
            <p:ph type="sldNum" sz="quarter" idx="5"/>
          </p:nvPr>
        </p:nvSpPr>
        <p:spPr>
          <a:ln/>
        </p:spPr>
        <p:txBody>
          <a:bodyPr lIns="0" tIns="0" rIns="0" bIns="0" anchor="b" anchorCtr="0">
            <a:noAutofit/>
          </a:bodyPr>
          <a:lstStyle/>
          <a:p>
            <a:pPr lvl="0"/>
            <a:fld id="{28DB2973-9AF9-4570-AAA0-417C6A5B681E}" type="slidenum">
              <a:t>22</a:t>
            </a:fld>
            <a:endParaRPr lang="en-CA"/>
          </a:p>
        </p:txBody>
      </p:sp>
      <p:sp>
        <p:nvSpPr>
          <p:cNvPr id="2" name="Slide Image Placeholder 1">
            <a:extLst>
              <a:ext uri="{FF2B5EF4-FFF2-40B4-BE49-F238E27FC236}">
                <a16:creationId xmlns:a16="http://schemas.microsoft.com/office/drawing/2014/main" id="{57B4DB51-07C7-4201-A88D-775AC64896EF}"/>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8DA4057-9334-48E7-B333-14E76287AACC}"/>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C36593-4D77-409F-B406-F26272B50070}"/>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90ED148B-F34D-4545-ADC9-084A9D511A5B}" type="slidenum">
              <a:t>23</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4C782555-4610-4153-99FD-2A01CB508118}"/>
              </a:ext>
            </a:extLst>
          </p:cNvPr>
          <p:cNvSpPr txBox="1">
            <a:spLocks noGrp="1"/>
          </p:cNvSpPr>
          <p:nvPr>
            <p:ph type="sldNum" sz="quarter" idx="5"/>
          </p:nvPr>
        </p:nvSpPr>
        <p:spPr>
          <a:ln/>
        </p:spPr>
        <p:txBody>
          <a:bodyPr lIns="0" tIns="0" rIns="0" bIns="0" anchor="b" anchorCtr="0">
            <a:noAutofit/>
          </a:bodyPr>
          <a:lstStyle/>
          <a:p>
            <a:pPr lvl="0"/>
            <a:fld id="{6BD1977F-5B6B-4F7D-A0C4-85953E8F37CA}" type="slidenum">
              <a:t>23</a:t>
            </a:fld>
            <a:endParaRPr lang="en-CA"/>
          </a:p>
        </p:txBody>
      </p:sp>
      <p:sp>
        <p:nvSpPr>
          <p:cNvPr id="2" name="Slide Image Placeholder 1">
            <a:extLst>
              <a:ext uri="{FF2B5EF4-FFF2-40B4-BE49-F238E27FC236}">
                <a16:creationId xmlns:a16="http://schemas.microsoft.com/office/drawing/2014/main" id="{24B81A2E-042B-4656-B448-A5EEF45F7DC2}"/>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F78F0B0A-C07F-41AB-B1F2-FDF96672DED8}"/>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marL="0" lvl="0"/>
            <a:r>
              <a:rPr lang="en-CA" sz="1200">
                <a:solidFill>
                  <a:srgbClr val="000000"/>
                </a:solidFill>
              </a:rPr>
              <a:t>La maladie peut varier en intensité de légère à sévère, selon la surface corporelle atteinte, l’ampleur des lésions eczémateuses et les répercussions globales sur la qualité de vie (QV) du patient14. L’eczéma est le diagnostic clinique typique; cependant, dans certains cas, des tests supplémentaires peuvent être nécessaires pour écarter d’autres affections possibles14. La dermatite atopique peut être évaluée à l’aide du score SCORAD, un score combinant les signes objectifs, les symptômes subjectifs et les répercussions globales de la DA sur le patient5.</a:t>
            </a:r>
          </a:p>
          <a:p>
            <a:pPr marL="0" lvl="0"/>
            <a:endParaRPr lang="en-CA" sz="1200">
              <a:solidFill>
                <a:srgbClr val="000000"/>
              </a:solidFill>
              <a:latin typeface="+mn-lt" pitchFamily="18"/>
              <a:ea typeface="+mn-ea" pitchFamily="2"/>
              <a:cs typeface="+mn-cs" pitchFamily="2"/>
            </a:endParaRPr>
          </a:p>
          <a:p>
            <a:pPr marL="0" lvl="0"/>
            <a:r>
              <a:rPr lang="en-CA" sz="2400">
                <a:solidFill>
                  <a:srgbClr val="000000"/>
                </a:solidFill>
                <a:latin typeface="+mn-lt" pitchFamily="18"/>
                <a:ea typeface="+mn-ea" pitchFamily="2"/>
                <a:cs typeface="+mn-cs" pitchFamily="2"/>
              </a:rPr>
              <a:t>Approche par étapes : Évaluer la sévérité de la maladie : Le score de sévérité SCORAD permet d’évaluer la maladie comme légère (&lt; 25); modérée (≥ 25) et sévère (≥ 50)5.</a:t>
            </a:r>
          </a:p>
          <a:p>
            <a:pPr marL="0" lvl="0"/>
            <a:r>
              <a:rPr lang="en-CA" sz="1200">
                <a:solidFill>
                  <a:srgbClr val="000000"/>
                </a:solidFill>
                <a:latin typeface="+mn-lt" pitchFamily="18"/>
                <a:ea typeface="+mn-ea" pitchFamily="2"/>
                <a:cs typeface="+mn-cs" pitchFamily="2"/>
              </a:rPr>
              <a:t>Des options thérapeutiques supplémentaires sont données pour chaque phase :</a:t>
            </a:r>
          </a:p>
          <a:p>
            <a:pPr marL="0" lvl="0"/>
            <a:r>
              <a:rPr lang="en-CA" sz="1200">
                <a:solidFill>
                  <a:srgbClr val="000000"/>
                </a:solidFill>
                <a:latin typeface="+mn-lt" pitchFamily="18"/>
                <a:ea typeface="+mn-ea" pitchFamily="2"/>
                <a:cs typeface="+mn-cs" pitchFamily="2"/>
              </a:rPr>
              <a:t>1) ajouter des antiseptiques/antibiotiques en cas de surinfection. 2) évaluer l’observance et réévaluer le diagnostic si le traitement n’a aucun effet 3) se reporter aux restrictions concernant certaines traitement (indiqué avec*)5.</a:t>
            </a:r>
          </a:p>
          <a:p>
            <a:pPr marL="0" lvl="0" indent="0" algn="l" hangingPunct="1"/>
            <a:r>
              <a:rPr lang="en-CA" sz="1200">
                <a:solidFill>
                  <a:srgbClr val="000000"/>
                </a:solidFill>
                <a:latin typeface="+mn-lt" pitchFamily="18"/>
                <a:ea typeface="+mn-ea" pitchFamily="2"/>
                <a:cs typeface="+mn-cs" pitchFamily="2"/>
              </a:rPr>
              <a:t>Références :</a:t>
            </a:r>
          </a:p>
          <a:p>
            <a:pPr marL="0" lvl="0" indent="0" algn="l" hangingPunct="1"/>
            <a:r>
              <a:rPr lang="en-CA" sz="1200">
                <a:solidFill>
                  <a:srgbClr val="000000"/>
                </a:solidFill>
                <a:latin typeface="+mn-lt" pitchFamily="18"/>
                <a:ea typeface="+mn-ea" pitchFamily="2"/>
                <a:cs typeface="+mn-cs" pitchFamily="2"/>
              </a:rPr>
              <a:t>Weinstein M et al. Atopic Dermatitis: A Practical Guide to Management. Health Care Provider Resource. Eczema Society of Canada July 2016. </a:t>
            </a:r>
            <a:r>
              <a:rPr lang="en-CA" sz="1200" u="sng">
                <a:solidFill>
                  <a:srgbClr val="000000"/>
                </a:solidFill>
                <a:latin typeface="+mn-lt" pitchFamily="18"/>
                <a:ea typeface="+mn-ea" pitchFamily="2"/>
                <a:cs typeface="+mn-cs" pitchFamily="2"/>
                <a:hlinkClick r:id="rId3"/>
              </a:rPr>
              <a:t>https://eczemahelp.ca/wp-content/uploads/2016/11/ESC-Atopic-Dermatitis-Practical-HCP-Guide-2nd-Ed-2016.pdf</a:t>
            </a:r>
          </a:p>
          <a:p>
            <a:pPr marL="0" lvl="0" indent="0" algn="l" hangingPunct="1"/>
            <a:r>
              <a:rPr lang="en-CA" sz="1200">
                <a:solidFill>
                  <a:srgbClr val="000000"/>
                </a:solidFill>
                <a:latin typeface="+mn-lt" pitchFamily="18"/>
                <a:ea typeface="+mn-ea" pitchFamily="2"/>
                <a:cs typeface="+mn-cs" pitchFamily="2"/>
              </a:rPr>
              <a:t>Wollenberg A et al. ETFAD/EADV Eczema task force 2015 position paper on diagnosis and treatment of atopic dermatitis in adult and paediatric patients. 2016 European Academy of Dermatology and Venereology </a:t>
            </a:r>
            <a:r>
              <a:rPr lang="en-CA" sz="1200" i="1">
                <a:solidFill>
                  <a:srgbClr val="000000"/>
                </a:solidFill>
                <a:latin typeface="+mn-lt" pitchFamily="18"/>
                <a:ea typeface="+mn-ea" pitchFamily="2"/>
                <a:cs typeface="+mn-cs" pitchFamily="2"/>
              </a:rPr>
              <a:t>J Eur Acad Dermatol Venereol</a:t>
            </a:r>
            <a:r>
              <a:rPr lang="en-CA" sz="1200">
                <a:solidFill>
                  <a:srgbClr val="000000"/>
                </a:solidFill>
                <a:latin typeface="+mn-lt" pitchFamily="18"/>
                <a:ea typeface="+mn-ea" pitchFamily="2"/>
                <a:cs typeface="+mn-cs" pitchFamily="2"/>
              </a:rPr>
              <a:t>. 2016 May;30(5):729-47. DOI : 10.1111/jdv.13599 </a:t>
            </a:r>
            <a:r>
              <a:rPr lang="en-CA" sz="1200" u="sng">
                <a:solidFill>
                  <a:srgbClr val="000000"/>
                </a:solidFill>
                <a:latin typeface="+mn-lt" pitchFamily="18"/>
                <a:ea typeface="+mn-ea" pitchFamily="2"/>
                <a:cs typeface="+mn-cs" pitchFamily="2"/>
                <a:hlinkClick r:id="rId4"/>
              </a:rPr>
              <a:t>http://www.ncbi.nlm.nih.gov/pubmed/27004560</a:t>
            </a:r>
            <a:r>
              <a:rPr lang="en-CA" sz="1200" u="sng">
                <a:solidFill>
                  <a:srgbClr val="000000"/>
                </a:solidFill>
                <a:latin typeface="+mn-lt" pitchFamily="18"/>
                <a:ea typeface="+mn-ea" pitchFamily="2"/>
                <a:cs typeface="+mn-cs" pitchFamily="2"/>
              </a:rPr>
              <a:t> http://onlinelibrary.wiley.com/doi/10.1111/jdv.13599/epdf</a:t>
            </a:r>
          </a:p>
          <a:p>
            <a:pPr marL="0" lvl="0" indent="0" algn="l" hangingPunct="1"/>
            <a:endParaRPr lang="en-CA" sz="1200">
              <a:solidFill>
                <a:srgbClr val="000000"/>
              </a:solidFill>
              <a:latin typeface="+mn-lt" pitchFamily="18"/>
              <a:ea typeface="+mn-ea" pitchFamily="2"/>
              <a:cs typeface="+mn-cs" pitchFamily="2"/>
            </a:endParaRPr>
          </a:p>
          <a:p>
            <a:pPr marL="0" lvl="0" indent="0" algn="l" hangingPunct="1"/>
            <a:endParaRPr lang="en-CA" sz="1200">
              <a:solidFill>
                <a:srgbClr val="000000"/>
              </a:solidFill>
              <a:latin typeface="+mn-lt" pitchFamily="18"/>
              <a:ea typeface="+mn-ea" pitchFamily="2"/>
              <a:cs typeface="+mn-cs" pitchFamily="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62EAE-6BB1-4C19-B0E3-49AF17CAA5BA}"/>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3CF85E12-6CBA-4E5D-B081-11432EFC0E30}" type="slidenum">
              <a:t>24</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33F779C1-7EC6-45CA-AF4D-FA31951AD5D5}"/>
              </a:ext>
            </a:extLst>
          </p:cNvPr>
          <p:cNvSpPr txBox="1">
            <a:spLocks noGrp="1"/>
          </p:cNvSpPr>
          <p:nvPr>
            <p:ph type="sldNum" sz="quarter" idx="5"/>
          </p:nvPr>
        </p:nvSpPr>
        <p:spPr>
          <a:ln/>
        </p:spPr>
        <p:txBody>
          <a:bodyPr lIns="0" tIns="0" rIns="0" bIns="0" anchor="b" anchorCtr="0">
            <a:noAutofit/>
          </a:bodyPr>
          <a:lstStyle/>
          <a:p>
            <a:pPr lvl="0"/>
            <a:fld id="{2F982D55-F312-4671-902E-DCCA85EC2C0D}" type="slidenum">
              <a:t>24</a:t>
            </a:fld>
            <a:endParaRPr lang="en-CA"/>
          </a:p>
        </p:txBody>
      </p:sp>
      <p:sp>
        <p:nvSpPr>
          <p:cNvPr id="2" name="Slide Image Placeholder 1">
            <a:extLst>
              <a:ext uri="{FF2B5EF4-FFF2-40B4-BE49-F238E27FC236}">
                <a16:creationId xmlns:a16="http://schemas.microsoft.com/office/drawing/2014/main" id="{D0688A51-FFFC-4154-8AC5-97C50BD4CA0B}"/>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51506A76-1DBC-40E4-80AE-AE44A4925DD5}"/>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Source :</a:t>
            </a:r>
          </a:p>
          <a:p>
            <a:pPr marL="0" lvl="0" indent="0" algn="l" hangingPunct="1"/>
            <a:r>
              <a:rPr lang="en-CA" sz="1200" i="1">
                <a:solidFill>
                  <a:srgbClr val="000000"/>
                </a:solidFill>
              </a:rPr>
              <a:t>Eczema. It's time to take control.</a:t>
            </a:r>
            <a:r>
              <a:rPr lang="en-CA" sz="1200">
                <a:solidFill>
                  <a:srgbClr val="000000"/>
                </a:solidFill>
              </a:rPr>
              <a:t> </a:t>
            </a:r>
            <a:r>
              <a:rPr lang="en-CA" sz="1200" u="sng">
                <a:solidFill>
                  <a:srgbClr val="000000"/>
                </a:solidFill>
                <a:hlinkClick r:id="rId3"/>
              </a:rPr>
              <a:t>http://www.eczemacanada.ca/en/Resources/Educational-Materials</a:t>
            </a:r>
          </a:p>
          <a:p>
            <a:pPr marL="0" lvl="0" indent="0" algn="l" hangingPunct="1"/>
            <a:r>
              <a:rPr lang="en-CA" sz="1200">
                <a:solidFill>
                  <a:srgbClr val="000000"/>
                </a:solidFill>
              </a:rPr>
              <a:t>Références :</a:t>
            </a:r>
          </a:p>
          <a:p>
            <a:pPr marL="0" lvl="0" indent="0" algn="l" hangingPunct="1"/>
            <a:r>
              <a:rPr lang="en-CA" sz="1200">
                <a:solidFill>
                  <a:srgbClr val="000000"/>
                </a:solidFill>
              </a:rPr>
              <a:t>Eichenfeld LF et al. Guidelines of care for the management of atopic dermatitis. Section 2. Management and treatment of atopic dermatitis with topical therapies. </a:t>
            </a:r>
            <a:r>
              <a:rPr lang="en-CA" sz="1200" i="1">
                <a:solidFill>
                  <a:srgbClr val="000000"/>
                </a:solidFill>
              </a:rPr>
              <a:t>J Am Acad Dermatol</a:t>
            </a:r>
            <a:r>
              <a:rPr lang="en-CA" sz="1200">
                <a:solidFill>
                  <a:srgbClr val="000000"/>
                </a:solidFill>
              </a:rPr>
              <a:t> 2014;71:116-132.</a:t>
            </a:r>
            <a:r>
              <a:rPr lang="en-CA" sz="1200" u="sng">
                <a:solidFill>
                  <a:srgbClr val="0563C1"/>
                </a:solidFill>
                <a:hlinkClick r:id="rId4"/>
              </a:rPr>
              <a:t>http://www.ncbi.nlm.nih.gov/pubmed/24813302</a:t>
            </a:r>
          </a:p>
          <a:p>
            <a:pPr marL="0" lvl="0" indent="0" algn="l" hangingPunct="1"/>
            <a:endParaRPr lang="en-CA" sz="1200">
              <a:solidFill>
                <a:srgbClr val="0563C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8F1401-5971-4C01-B9B9-B43CAC5524C3}"/>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E5D498FB-D952-44B1-946D-5C3BD1F93FD8}" type="slidenum">
              <a:t>25</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9A18C861-D762-49F4-9716-F01832393BDE}"/>
              </a:ext>
            </a:extLst>
          </p:cNvPr>
          <p:cNvSpPr txBox="1">
            <a:spLocks noGrp="1"/>
          </p:cNvSpPr>
          <p:nvPr>
            <p:ph type="sldNum" sz="quarter" idx="5"/>
          </p:nvPr>
        </p:nvSpPr>
        <p:spPr>
          <a:ln/>
        </p:spPr>
        <p:txBody>
          <a:bodyPr lIns="0" tIns="0" rIns="0" bIns="0" anchor="b" anchorCtr="0">
            <a:noAutofit/>
          </a:bodyPr>
          <a:lstStyle/>
          <a:p>
            <a:pPr lvl="0"/>
            <a:fld id="{4ED1F000-ECE9-4395-9311-A51AC3958BC9}" type="slidenum">
              <a:t>25</a:t>
            </a:fld>
            <a:endParaRPr lang="en-CA"/>
          </a:p>
        </p:txBody>
      </p:sp>
      <p:sp>
        <p:nvSpPr>
          <p:cNvPr id="2" name="Slide Image Placeholder 1">
            <a:extLst>
              <a:ext uri="{FF2B5EF4-FFF2-40B4-BE49-F238E27FC236}">
                <a16:creationId xmlns:a16="http://schemas.microsoft.com/office/drawing/2014/main" id="{27666B0D-0A58-44DB-AE11-34C2970CFA8E}"/>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7BAC1A92-81A8-4280-82DF-A0A66B07098B}"/>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Source :</a:t>
            </a:r>
          </a:p>
          <a:p>
            <a:pPr marL="0" lvl="0" indent="0" algn="l" hangingPunct="1"/>
            <a:r>
              <a:rPr lang="en-CA" sz="1200" i="1">
                <a:solidFill>
                  <a:srgbClr val="000000"/>
                </a:solidFill>
              </a:rPr>
              <a:t>Eczema. It's time to take control.</a:t>
            </a:r>
            <a:r>
              <a:rPr lang="en-CA" sz="1200">
                <a:solidFill>
                  <a:srgbClr val="000000"/>
                </a:solidFill>
              </a:rPr>
              <a:t> </a:t>
            </a:r>
            <a:r>
              <a:rPr lang="en-CA" sz="1200" u="sng">
                <a:solidFill>
                  <a:srgbClr val="000000"/>
                </a:solidFill>
                <a:hlinkClick r:id="rId3"/>
              </a:rPr>
              <a:t>http://www.eczemacanada.ca/en/Resources/Educational-Materials</a:t>
            </a:r>
          </a:p>
          <a:p>
            <a:pPr marL="0" lvl="0" indent="0" algn="l" hangingPunct="1"/>
            <a:r>
              <a:rPr lang="en-CA" sz="1200">
                <a:solidFill>
                  <a:srgbClr val="000000"/>
                </a:solidFill>
              </a:rPr>
              <a:t>Références :</a:t>
            </a:r>
          </a:p>
          <a:p>
            <a:pPr marL="0" lvl="0" indent="0" algn="l" hangingPunct="1"/>
            <a:r>
              <a:rPr lang="en-CA" sz="1200">
                <a:solidFill>
                  <a:srgbClr val="000000"/>
                </a:solidFill>
              </a:rPr>
              <a:t>Eichenfeld LF et al. Guidelines of care for the management of atopic dermatitis. Section 2. Management and treatment of atopic dermatitis with topical therapies. </a:t>
            </a:r>
            <a:r>
              <a:rPr lang="en-CA" sz="1200" i="1">
                <a:solidFill>
                  <a:srgbClr val="000000"/>
                </a:solidFill>
              </a:rPr>
              <a:t>J Am Acad Dermatol</a:t>
            </a:r>
            <a:r>
              <a:rPr lang="en-CA" sz="1200">
                <a:solidFill>
                  <a:srgbClr val="000000"/>
                </a:solidFill>
              </a:rPr>
              <a:t> 2014;71:116-132.</a:t>
            </a:r>
            <a:r>
              <a:rPr lang="en-CA" sz="1200" u="sng">
                <a:solidFill>
                  <a:srgbClr val="0563C1"/>
                </a:solidFill>
                <a:hlinkClick r:id="rId4"/>
              </a:rPr>
              <a:t>http://www.ncbi.nlm.nih.gov/pubmed/24813302</a:t>
            </a:r>
          </a:p>
          <a:p>
            <a:pPr marL="0" lvl="0" indent="0" algn="l" hangingPunct="1"/>
            <a:endParaRPr lang="en-CA" sz="1200">
              <a:solidFill>
                <a:srgbClr val="0563C1"/>
              </a:solidFill>
            </a:endParaRPr>
          </a:p>
          <a:p>
            <a:pPr marL="0" lvl="0" indent="0" algn="l" hangingPunct="1"/>
            <a:endParaRPr lang="en-CA" sz="1200">
              <a:solidFill>
                <a:srgbClr val="0563C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9BD8EB-B91B-4CBB-84FE-6D0E612C0477}"/>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DD1BAC91-09F6-4DAE-ACCE-B1747D0D678C}" type="slidenum">
              <a:t>26</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C996E47E-AD33-44D8-8353-775B73354E14}"/>
              </a:ext>
            </a:extLst>
          </p:cNvPr>
          <p:cNvSpPr txBox="1">
            <a:spLocks noGrp="1"/>
          </p:cNvSpPr>
          <p:nvPr>
            <p:ph type="sldNum" sz="quarter" idx="5"/>
          </p:nvPr>
        </p:nvSpPr>
        <p:spPr>
          <a:ln/>
        </p:spPr>
        <p:txBody>
          <a:bodyPr lIns="0" tIns="0" rIns="0" bIns="0" anchor="b" anchorCtr="0">
            <a:noAutofit/>
          </a:bodyPr>
          <a:lstStyle/>
          <a:p>
            <a:pPr lvl="0"/>
            <a:fld id="{DFD7752F-1A2C-4623-8841-E65642816CF0}" type="slidenum">
              <a:t>26</a:t>
            </a:fld>
            <a:endParaRPr lang="en-CA"/>
          </a:p>
        </p:txBody>
      </p:sp>
      <p:sp>
        <p:nvSpPr>
          <p:cNvPr id="2" name="Slide Image Placeholder 1">
            <a:extLst>
              <a:ext uri="{FF2B5EF4-FFF2-40B4-BE49-F238E27FC236}">
                <a16:creationId xmlns:a16="http://schemas.microsoft.com/office/drawing/2014/main" id="{FC26E7F7-8B63-483C-BCCD-E03CB86FCE56}"/>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52B59070-E2C7-42E5-85A5-734520321FDF}"/>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Si nous regardons de nouveau ces images, combien d’images avez-vous correctement identifiées?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3E6E13-A72A-4183-8D5D-22546A0BF9A0}"/>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3B37E122-A935-464F-9F15-81B8909F6DE2}" type="slidenum">
              <a:t>27</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54CE5499-4594-4C86-B829-0DE42B5BE4A6}"/>
              </a:ext>
            </a:extLst>
          </p:cNvPr>
          <p:cNvSpPr txBox="1">
            <a:spLocks noGrp="1"/>
          </p:cNvSpPr>
          <p:nvPr>
            <p:ph type="sldNum" sz="quarter" idx="5"/>
          </p:nvPr>
        </p:nvSpPr>
        <p:spPr>
          <a:ln/>
        </p:spPr>
        <p:txBody>
          <a:bodyPr lIns="0" tIns="0" rIns="0" bIns="0" anchor="b" anchorCtr="0">
            <a:noAutofit/>
          </a:bodyPr>
          <a:lstStyle/>
          <a:p>
            <a:pPr lvl="0"/>
            <a:fld id="{B8BFDAF7-AC0B-491F-9D2A-B043F9D06CE8}" type="slidenum">
              <a:t>27</a:t>
            </a:fld>
            <a:endParaRPr lang="en-CA"/>
          </a:p>
        </p:txBody>
      </p:sp>
      <p:sp>
        <p:nvSpPr>
          <p:cNvPr id="2" name="Slide Image Placeholder 1">
            <a:extLst>
              <a:ext uri="{FF2B5EF4-FFF2-40B4-BE49-F238E27FC236}">
                <a16:creationId xmlns:a16="http://schemas.microsoft.com/office/drawing/2014/main" id="{923B57F1-A091-4ADD-8464-AC7A56B7A214}"/>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F2B90CAF-733E-4982-89C3-E9B666DE82CE}"/>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marL="0" lvl="0" indent="0" algn="l" hangingPunct="1"/>
            <a:r>
              <a:rPr lang="en-CA" sz="1200">
                <a:solidFill>
                  <a:srgbClr val="000000"/>
                </a:solidFill>
              </a:rPr>
              <a:t>Rappelez-vous que la peau est différente – la DA commence avec une peau fine et </a:t>
            </a:r>
            <a:r>
              <a:rPr lang="en-CA" sz="1200" b="1">
                <a:solidFill>
                  <a:srgbClr val="000000"/>
                </a:solidFill>
              </a:rPr>
              <a:t>fragile/endommagée</a:t>
            </a:r>
            <a:r>
              <a:rPr lang="en-CA" sz="1200">
                <a:solidFill>
                  <a:srgbClr val="000000"/>
                </a:solidFill>
              </a:rPr>
              <a:t>, alors l’endommager davantage (p. ex., par l’utilisation chronique de corticostéroïdes) peut causer des problèmes.</a:t>
            </a:r>
          </a:p>
          <a:p>
            <a:pPr marL="0" lvl="0" indent="0" algn="l" hangingPunct="1"/>
            <a:endParaRPr lang="en-CA" sz="12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D01DEB-44F3-4D4E-B150-B59D3D3DAE01}"/>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FD8DDD5C-2DD6-45A6-9437-9504B03A7617}" type="slidenum">
              <a:t>28</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7D5EA099-FCA8-4DC3-8F65-DA55C7D90038}"/>
              </a:ext>
            </a:extLst>
          </p:cNvPr>
          <p:cNvSpPr txBox="1">
            <a:spLocks noGrp="1"/>
          </p:cNvSpPr>
          <p:nvPr>
            <p:ph type="sldNum" sz="quarter" idx="5"/>
          </p:nvPr>
        </p:nvSpPr>
        <p:spPr>
          <a:ln/>
        </p:spPr>
        <p:txBody>
          <a:bodyPr lIns="0" tIns="0" rIns="0" bIns="0" anchor="b" anchorCtr="0">
            <a:noAutofit/>
          </a:bodyPr>
          <a:lstStyle/>
          <a:p>
            <a:pPr lvl="0"/>
            <a:fld id="{7340B217-FB4C-473F-A1C1-4D0050416EB7}" type="slidenum">
              <a:t>28</a:t>
            </a:fld>
            <a:endParaRPr lang="en-CA"/>
          </a:p>
        </p:txBody>
      </p:sp>
      <p:sp>
        <p:nvSpPr>
          <p:cNvPr id="2" name="Slide Image Placeholder 1">
            <a:extLst>
              <a:ext uri="{FF2B5EF4-FFF2-40B4-BE49-F238E27FC236}">
                <a16:creationId xmlns:a16="http://schemas.microsoft.com/office/drawing/2014/main" id="{CE52B9C3-04F5-43D9-B5C1-44879E63C369}"/>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BCE7D8BC-ADFF-4FD6-87EC-6EE222A3C1A3}"/>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La DA est plus souvent observée sur des régions où la peau est plus fine – particulièrement chez les enfants, sur le visage et dans les plis cutanés.</a:t>
            </a:r>
          </a:p>
          <a:p>
            <a:pPr lvl="0"/>
            <a:r>
              <a:rPr lang="en-CA" sz="1200">
                <a:solidFill>
                  <a:srgbClr val="000000"/>
                </a:solidFill>
              </a:rPr>
              <a:t>Dans les régions où la peau est plus épaisse – il est plus difficile pour les allergènes externes de pénétrer et de déclencher une réponse.</a:t>
            </a:r>
          </a:p>
          <a:p>
            <a:pPr lvl="0"/>
            <a:r>
              <a:rPr lang="en-CA" sz="1200">
                <a:solidFill>
                  <a:srgbClr val="000000"/>
                </a:solidFill>
              </a:rPr>
              <a:t>Pourquoi est-ce important? Il y a des conséquences potentiellement négatives à l’utilisation continue de corticostéroïdes – même en l’absence de signes visibles d’atrophie cutanée, les corticostéroïdes sont associés à un amincissement de la peau.</a:t>
            </a:r>
          </a:p>
          <a:p>
            <a:pPr lvl="0"/>
            <a:r>
              <a:rPr lang="en-CA" sz="1200">
                <a:solidFill>
                  <a:srgbClr val="000000"/>
                </a:solidFill>
              </a:rPr>
              <a:t>En revanche, les ITC comme le tacrolimus n’endommagent pas le collagène et ne diminuent pas l’épaisseur de la peau.</a:t>
            </a:r>
          </a:p>
          <a:p>
            <a:pPr lvl="0"/>
            <a:endParaRPr lang="en-CA" sz="120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C0989A-E9FF-4405-A393-E8B5ACC704E3}"/>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A6E323E6-51EE-4D59-B542-CF0D847FF16D}" type="slidenum">
              <a:t>29</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38FA46E6-7A9E-4E32-A1D5-9FC50B34C419}"/>
              </a:ext>
            </a:extLst>
          </p:cNvPr>
          <p:cNvSpPr txBox="1">
            <a:spLocks noGrp="1"/>
          </p:cNvSpPr>
          <p:nvPr>
            <p:ph type="sldNum" sz="quarter" idx="5"/>
          </p:nvPr>
        </p:nvSpPr>
        <p:spPr>
          <a:ln/>
        </p:spPr>
        <p:txBody>
          <a:bodyPr lIns="0" tIns="0" rIns="0" bIns="0" anchor="b" anchorCtr="0">
            <a:noAutofit/>
          </a:bodyPr>
          <a:lstStyle/>
          <a:p>
            <a:pPr lvl="0"/>
            <a:fld id="{3E846AA0-98B9-429D-9A7C-9AC883BE60F7}" type="slidenum">
              <a:t>29</a:t>
            </a:fld>
            <a:endParaRPr lang="en-CA"/>
          </a:p>
        </p:txBody>
      </p:sp>
      <p:sp>
        <p:nvSpPr>
          <p:cNvPr id="2" name="Slide Image Placeholder 1">
            <a:extLst>
              <a:ext uri="{FF2B5EF4-FFF2-40B4-BE49-F238E27FC236}">
                <a16:creationId xmlns:a16="http://schemas.microsoft.com/office/drawing/2014/main" id="{9D624A14-804E-4969-BF18-640D3953ACBC}"/>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26215550-BC4F-407A-8691-CF6F053E7D49}"/>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Références :</a:t>
            </a:r>
          </a:p>
          <a:p>
            <a:pPr marL="0" lvl="0" indent="0" algn="l" hangingPunct="1"/>
            <a:r>
              <a:rPr lang="en-CA" sz="1200">
                <a:solidFill>
                  <a:srgbClr val="000000"/>
                </a:solidFill>
              </a:rPr>
              <a:t>Eichenfeld LF et al. Guidelines of care for the management of atopic dermatitis. Section 1. Diagnosis and assessment of atopic dermatitis. </a:t>
            </a:r>
            <a:r>
              <a:rPr lang="en-CA" sz="1200" i="1">
                <a:solidFill>
                  <a:srgbClr val="000000"/>
                </a:solidFill>
              </a:rPr>
              <a:t>J Am Acad Dermatol</a:t>
            </a:r>
            <a:r>
              <a:rPr lang="en-CA" sz="1200">
                <a:solidFill>
                  <a:srgbClr val="000000"/>
                </a:solidFill>
              </a:rPr>
              <a:t> 2014;70:338-351. </a:t>
            </a:r>
            <a:r>
              <a:rPr lang="en-CA" sz="1200" u="sng">
                <a:solidFill>
                  <a:srgbClr val="000000"/>
                </a:solidFill>
                <a:hlinkClick r:id="rId3"/>
              </a:rPr>
              <a:t>http://www.ncbi.nlm.nih.gov/pubmed/24290431</a:t>
            </a:r>
          </a:p>
          <a:p>
            <a:pPr marL="0" lvl="0" indent="0" algn="l" hangingPunct="1"/>
            <a:endParaRPr lang="en-CA"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7AC976-63C2-4A8D-A068-E6841BB2C31A}"/>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39EF9648-FA9D-424B-912D-1DA529789766}" type="slidenum">
              <a:t>3</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74DD8AC7-0982-4B7B-85C7-C3EDDBE7F50B}"/>
              </a:ext>
            </a:extLst>
          </p:cNvPr>
          <p:cNvSpPr txBox="1">
            <a:spLocks noGrp="1"/>
          </p:cNvSpPr>
          <p:nvPr>
            <p:ph type="sldNum" sz="quarter" idx="5"/>
          </p:nvPr>
        </p:nvSpPr>
        <p:spPr>
          <a:ln/>
        </p:spPr>
        <p:txBody>
          <a:bodyPr lIns="0" tIns="0" rIns="0" bIns="0" anchor="b" anchorCtr="0">
            <a:noAutofit/>
          </a:bodyPr>
          <a:lstStyle/>
          <a:p>
            <a:pPr lvl="0"/>
            <a:fld id="{BAB5F666-674B-4F16-BA98-22ADEC25429F}" type="slidenum">
              <a:t>3</a:t>
            </a:fld>
            <a:endParaRPr lang="en-CA"/>
          </a:p>
        </p:txBody>
      </p:sp>
      <p:sp>
        <p:nvSpPr>
          <p:cNvPr id="2" name="Slide Image Placeholder 1">
            <a:extLst>
              <a:ext uri="{FF2B5EF4-FFF2-40B4-BE49-F238E27FC236}">
                <a16:creationId xmlns:a16="http://schemas.microsoft.com/office/drawing/2014/main" id="{95908416-C47E-4382-815F-7E6500CFBECC}"/>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FE186208-3038-408D-8694-82B913BF605F}"/>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7D3CEC2D-B238-408C-896C-C57ADB2F422F}"/>
              </a:ext>
            </a:extLst>
          </p:cNvPr>
          <p:cNvSpPr txBox="1">
            <a:spLocks noGrp="1"/>
          </p:cNvSpPr>
          <p:nvPr>
            <p:ph type="sldNum" sz="quarter" idx="5"/>
          </p:nvPr>
        </p:nvSpPr>
        <p:spPr>
          <a:ln/>
        </p:spPr>
        <p:txBody>
          <a:bodyPr lIns="0" tIns="0" rIns="0" bIns="0" anchor="b" anchorCtr="0">
            <a:noAutofit/>
          </a:bodyPr>
          <a:lstStyle/>
          <a:p>
            <a:pPr lvl="0"/>
            <a:fld id="{E58D9DCD-B87C-4B8E-A86F-6F337FC60F27}" type="slidenum">
              <a:t>30</a:t>
            </a:fld>
            <a:endParaRPr lang="en-CA"/>
          </a:p>
        </p:txBody>
      </p:sp>
      <p:sp>
        <p:nvSpPr>
          <p:cNvPr id="2" name="Espace réservé de l'image des diapositives 1">
            <a:extLst>
              <a:ext uri="{FF2B5EF4-FFF2-40B4-BE49-F238E27FC236}">
                <a16:creationId xmlns:a16="http://schemas.microsoft.com/office/drawing/2014/main" id="{EA07B80F-792C-4C6B-9E54-E41248BD947A}"/>
              </a:ext>
            </a:extLst>
          </p:cNvPr>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Espace réservé des notes 2">
            <a:extLst>
              <a:ext uri="{FF2B5EF4-FFF2-40B4-BE49-F238E27FC236}">
                <a16:creationId xmlns:a16="http://schemas.microsoft.com/office/drawing/2014/main" id="{2B9D9A56-C610-409B-A64F-02AA7258A7B4}"/>
              </a:ext>
            </a:extLst>
          </p:cNvPr>
          <p:cNvSpPr txBox="1">
            <a:spLocks noGrp="1"/>
          </p:cNvSpPr>
          <p:nvPr>
            <p:ph type="body" sz="quarter" idx="1"/>
          </p:nvPr>
        </p:nvSpPr>
        <p:spPr>
          <a:xfrm>
            <a:off x="685799" y="4343400"/>
            <a:ext cx="5486040" cy="4114440"/>
          </a:xfrm>
        </p:spPr>
        <p:txBody>
          <a:bodyPr/>
          <a:lstStyle/>
          <a:p>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C89266-182F-4611-8035-C86B3BDC08E1}"/>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EEF3CA9D-376C-46D0-A289-AF32255EB411}" type="slidenum">
              <a:t>31</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A9360A42-9658-4745-8B75-713CF99841EB}"/>
              </a:ext>
            </a:extLst>
          </p:cNvPr>
          <p:cNvSpPr txBox="1">
            <a:spLocks noGrp="1"/>
          </p:cNvSpPr>
          <p:nvPr>
            <p:ph type="sldNum" sz="quarter" idx="5"/>
          </p:nvPr>
        </p:nvSpPr>
        <p:spPr>
          <a:ln/>
        </p:spPr>
        <p:txBody>
          <a:bodyPr lIns="0" tIns="0" rIns="0" bIns="0" anchor="b" anchorCtr="0">
            <a:noAutofit/>
          </a:bodyPr>
          <a:lstStyle/>
          <a:p>
            <a:pPr lvl="0"/>
            <a:fld id="{1A8188FC-D526-4ED4-8DA2-C5DD10E900C9}" type="slidenum">
              <a:t>31</a:t>
            </a:fld>
            <a:endParaRPr lang="en-CA"/>
          </a:p>
        </p:txBody>
      </p:sp>
      <p:sp>
        <p:nvSpPr>
          <p:cNvPr id="2" name="Slide Image Placeholder 1">
            <a:extLst>
              <a:ext uri="{FF2B5EF4-FFF2-40B4-BE49-F238E27FC236}">
                <a16:creationId xmlns:a16="http://schemas.microsoft.com/office/drawing/2014/main" id="{B524DE70-B0A5-446B-83B8-18B148F27E5C}"/>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9249644D-B4FD-4BEC-B20B-2B7D92B77029}"/>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Références :</a:t>
            </a:r>
          </a:p>
          <a:p>
            <a:pPr marL="0" lvl="0" indent="0" algn="l" hangingPunct="1"/>
            <a:r>
              <a:rPr lang="en-CA" sz="1200">
                <a:solidFill>
                  <a:srgbClr val="000000"/>
                </a:solidFill>
              </a:rPr>
              <a:t>Bartok V. Topical corticosteroids: 10 must-know facts. </a:t>
            </a:r>
            <a:r>
              <a:rPr lang="en-CA" sz="1200" i="1">
                <a:solidFill>
                  <a:srgbClr val="000000"/>
                </a:solidFill>
              </a:rPr>
              <a:t>Pharmacy Times </a:t>
            </a:r>
            <a:r>
              <a:rPr lang="en-CA" sz="1200">
                <a:solidFill>
                  <a:srgbClr val="000000"/>
                </a:solidFill>
              </a:rPr>
              <a:t>May</a:t>
            </a:r>
            <a:r>
              <a:rPr lang="en-CA" sz="1200" i="1">
                <a:solidFill>
                  <a:srgbClr val="000000"/>
                </a:solidFill>
              </a:rPr>
              <a:t> </a:t>
            </a:r>
            <a:r>
              <a:rPr lang="en-CA" sz="1200">
                <a:solidFill>
                  <a:srgbClr val="000000"/>
                </a:solidFill>
              </a:rPr>
              <a:t>13 2014. </a:t>
            </a:r>
            <a:r>
              <a:rPr lang="en-CA" sz="1200" u="sng">
                <a:solidFill>
                  <a:srgbClr val="000000"/>
                </a:solidFill>
                <a:hlinkClick r:id="rId3"/>
              </a:rPr>
              <a:t>http://www.pharmacytimes.com/publications/issue/2014/may2014/topical-corticosteroids-10-must-know-facts</a:t>
            </a:r>
          </a:p>
          <a:p>
            <a:pPr marL="0" lvl="0" indent="0" algn="l" hangingPunct="1"/>
            <a:endParaRPr lang="en-CA" sz="120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07B02F-E2DE-4DEF-91D1-F5493916171D}"/>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6AB064A7-FE63-4F9A-8912-03C292108636}" type="slidenum">
              <a:t>32</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B155A40E-EB22-4F67-8FE9-553C7B06207D}"/>
              </a:ext>
            </a:extLst>
          </p:cNvPr>
          <p:cNvSpPr txBox="1">
            <a:spLocks noGrp="1"/>
          </p:cNvSpPr>
          <p:nvPr>
            <p:ph type="sldNum" sz="quarter" idx="5"/>
          </p:nvPr>
        </p:nvSpPr>
        <p:spPr>
          <a:ln/>
        </p:spPr>
        <p:txBody>
          <a:bodyPr lIns="0" tIns="0" rIns="0" bIns="0" anchor="b" anchorCtr="0">
            <a:noAutofit/>
          </a:bodyPr>
          <a:lstStyle/>
          <a:p>
            <a:pPr lvl="0"/>
            <a:fld id="{7A77C9F1-12E4-412F-8922-91D96D7AEA29}" type="slidenum">
              <a:t>32</a:t>
            </a:fld>
            <a:endParaRPr lang="en-CA"/>
          </a:p>
        </p:txBody>
      </p:sp>
      <p:sp>
        <p:nvSpPr>
          <p:cNvPr id="2" name="Slide Image Placeholder 1">
            <a:extLst>
              <a:ext uri="{FF2B5EF4-FFF2-40B4-BE49-F238E27FC236}">
                <a16:creationId xmlns:a16="http://schemas.microsoft.com/office/drawing/2014/main" id="{8C0D31B4-9AEC-4B2D-9BBF-2A79E4A08F13}"/>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2B34D367-7115-4486-9616-8B2A7591CED2}"/>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marL="0" lvl="0" indent="0" algn="l" hangingPunct="1"/>
            <a:r>
              <a:rPr lang="en-CA" sz="1200">
                <a:solidFill>
                  <a:srgbClr val="000000"/>
                </a:solidFill>
              </a:rPr>
              <a:t>Réponse (d). Explication de la réponse : La prise en charge de la DA exige généralement d’utiliser une approche de traitement </a:t>
            </a:r>
            <a:r>
              <a:rPr lang="en-CA" sz="1200" i="1">
                <a:solidFill>
                  <a:srgbClr val="000000"/>
                </a:solidFill>
              </a:rPr>
              <a:t>« multimodale »</a:t>
            </a:r>
            <a:r>
              <a:rPr lang="en-CA" sz="1200">
                <a:solidFill>
                  <a:srgbClr val="000000"/>
                </a:solidFill>
              </a:rPr>
              <a:t> qui associe des approches </a:t>
            </a:r>
            <a:r>
              <a:rPr lang="en-CA" sz="1200" i="1">
                <a:solidFill>
                  <a:srgbClr val="000000"/>
                </a:solidFill>
              </a:rPr>
              <a:t>pharmacologiques</a:t>
            </a:r>
            <a:r>
              <a:rPr lang="en-CA" sz="1200">
                <a:solidFill>
                  <a:srgbClr val="000000"/>
                </a:solidFill>
              </a:rPr>
              <a:t> à des approches </a:t>
            </a:r>
            <a:r>
              <a:rPr lang="en-CA" sz="1200" i="1">
                <a:solidFill>
                  <a:srgbClr val="000000"/>
                </a:solidFill>
              </a:rPr>
              <a:t>non pharmacologiques</a:t>
            </a:r>
            <a:r>
              <a:rPr lang="en-CA" sz="1200">
                <a:solidFill>
                  <a:srgbClr val="000000"/>
                </a:solidFill>
              </a:rPr>
              <a:t>8,18. Une approche multidimensionnelle ou multimodale fait appel à l’entretien de la barrière cutanée, à la maîtrise de l’inflammation et à la prise en charge des éléments déclencheurs9.</a:t>
            </a:r>
          </a:p>
          <a:p>
            <a:pPr marL="0" lvl="0" indent="0" algn="l" hangingPunct="1"/>
            <a:r>
              <a:rPr lang="en-CA" sz="1200">
                <a:solidFill>
                  <a:srgbClr val="000000"/>
                </a:solidFill>
              </a:rPr>
              <a:t>Références :</a:t>
            </a:r>
          </a:p>
          <a:p>
            <a:pPr marL="0" lvl="0" indent="0" algn="l" hangingPunct="1"/>
            <a:r>
              <a:rPr lang="en-CA" sz="1200">
                <a:solidFill>
                  <a:srgbClr val="000000"/>
                </a:solidFill>
              </a:rPr>
              <a:t>Wollenberg A et al. ETFAD/EADV Eczema task force 2015 position paper on diagnosis and treatment of atopic dermatitis in adult and paediatric patients. 2016 European Academy of Dermatology and Venereology </a:t>
            </a:r>
            <a:r>
              <a:rPr lang="en-CA" sz="1200" i="1">
                <a:solidFill>
                  <a:srgbClr val="000000"/>
                </a:solidFill>
              </a:rPr>
              <a:t>J Eur Acad Dermatol Venereol</a:t>
            </a:r>
            <a:r>
              <a:rPr lang="en-CA" sz="1200">
                <a:solidFill>
                  <a:srgbClr val="000000"/>
                </a:solidFill>
              </a:rPr>
              <a:t>. 2016 May;30(5):729-47. DOI : 10.1111/jdv.13599 </a:t>
            </a:r>
            <a:r>
              <a:rPr lang="en-CA" sz="1200" u="sng">
                <a:solidFill>
                  <a:srgbClr val="000000"/>
                </a:solidFill>
                <a:hlinkClick r:id="rId3"/>
              </a:rPr>
              <a:t>http://www.ncbi.nlm.nih.gov/pubmed/27004560</a:t>
            </a:r>
            <a:r>
              <a:rPr lang="en-CA" sz="1200" u="sng">
                <a:solidFill>
                  <a:srgbClr val="000000"/>
                </a:solidFill>
              </a:rPr>
              <a:t> http://onlinelibrary.wiley.com/doi/10.1111/jdv.13599/epdf</a:t>
            </a:r>
          </a:p>
          <a:p>
            <a:pPr marL="0" lvl="0" indent="0" algn="l" hangingPunct="1"/>
            <a:r>
              <a:rPr lang="en-CA" sz="1200">
                <a:solidFill>
                  <a:srgbClr val="000000"/>
                </a:solidFill>
                <a:latin typeface="+mn-lt" pitchFamily="18"/>
                <a:ea typeface="+mn-ea" pitchFamily="2"/>
                <a:cs typeface="+mn-cs" pitchFamily="2"/>
              </a:rPr>
              <a:t>Bourcier M. A new paradigm shift in the management of atopic dermatitis. </a:t>
            </a:r>
            <a:r>
              <a:rPr lang="en-CA" sz="1200" i="1">
                <a:solidFill>
                  <a:srgbClr val="000000"/>
                </a:solidFill>
                <a:latin typeface="+mn-lt" pitchFamily="18"/>
                <a:ea typeface="+mn-ea" pitchFamily="2"/>
                <a:cs typeface="+mn-cs" pitchFamily="2"/>
              </a:rPr>
              <a:t>Skin therapy Letter</a:t>
            </a:r>
            <a:r>
              <a:rPr lang="en-CA" sz="1200">
                <a:solidFill>
                  <a:srgbClr val="000000"/>
                </a:solidFill>
                <a:latin typeface="+mn-lt" pitchFamily="18"/>
                <a:ea typeface="+mn-ea" pitchFamily="2"/>
                <a:cs typeface="+mn-cs" pitchFamily="2"/>
              </a:rPr>
              <a:t>. Pharmacist Edition. 2011:6(1). </a:t>
            </a:r>
            <a:r>
              <a:rPr lang="en-CA" sz="1200" u="sng">
                <a:solidFill>
                  <a:srgbClr val="000000"/>
                </a:solidFill>
                <a:latin typeface="+mn-lt" pitchFamily="18"/>
                <a:ea typeface="+mn-ea" pitchFamily="2"/>
                <a:cs typeface="+mn-cs" pitchFamily="2"/>
                <a:hlinkClick r:id="rId4"/>
              </a:rPr>
              <a:t>http://www.skinpharmacies.ca/6_1_en.pdf</a:t>
            </a:r>
          </a:p>
          <a:p>
            <a:pPr marL="0" lvl="0" indent="0" algn="l" hangingPunct="1"/>
            <a:r>
              <a:rPr lang="en-CA" sz="1200">
                <a:solidFill>
                  <a:srgbClr val="000000"/>
                </a:solidFill>
                <a:latin typeface="+mn-lt" pitchFamily="18"/>
                <a:ea typeface="+mn-ea" pitchFamily="2"/>
                <a:cs typeface="+mn-cs" pitchFamily="2"/>
              </a:rPr>
              <a:t>Leung DYM, Guttman-Yassky E. Deciphering the complexities of atopic dermatitis: Shifting paradigms in treatment approaches. </a:t>
            </a:r>
            <a:r>
              <a:rPr lang="en-CA" sz="1200" i="1">
                <a:solidFill>
                  <a:srgbClr val="000000"/>
                </a:solidFill>
                <a:latin typeface="+mn-lt" pitchFamily="18"/>
                <a:ea typeface="+mn-ea" pitchFamily="2"/>
                <a:cs typeface="+mn-cs" pitchFamily="2"/>
              </a:rPr>
              <a:t>J Allergy Clin Immunol.</a:t>
            </a:r>
            <a:r>
              <a:rPr lang="en-CA" sz="1200">
                <a:solidFill>
                  <a:srgbClr val="000000"/>
                </a:solidFill>
                <a:latin typeface="+mn-lt" pitchFamily="18"/>
                <a:ea typeface="+mn-ea" pitchFamily="2"/>
                <a:cs typeface="+mn-cs" pitchFamily="2"/>
              </a:rPr>
              <a:t> 2014;134:769-79. </a:t>
            </a:r>
            <a:r>
              <a:rPr lang="en-CA" sz="1200" u="sng">
                <a:solidFill>
                  <a:srgbClr val="000000"/>
                </a:solidFill>
                <a:latin typeface="+mn-lt" pitchFamily="18"/>
                <a:ea typeface="+mn-ea" pitchFamily="2"/>
                <a:cs typeface="+mn-cs" pitchFamily="2"/>
                <a:hlinkClick r:id="rId5"/>
              </a:rPr>
              <a:t>http://www.jacionline.org/article/S0091-6749%2814%2901159-2/pdf</a:t>
            </a:r>
          </a:p>
          <a:p>
            <a:pPr marL="0" lvl="0" indent="0" algn="l" hangingPunct="1"/>
            <a:r>
              <a:rPr lang="en-CA" sz="1200">
                <a:solidFill>
                  <a:srgbClr val="000000"/>
                </a:solidFill>
                <a:latin typeface="+mn-lt" pitchFamily="18"/>
                <a:ea typeface="+mn-ea" pitchFamily="2"/>
                <a:cs typeface="+mn-cs" pitchFamily="2"/>
              </a:rPr>
              <a:t>Eichenfeld LF et al. Guidelines of care for the management of atopic dermatitis. Section 2. Management and treatment of atopic dermatitis with topical therapies. </a:t>
            </a:r>
            <a:r>
              <a:rPr lang="en-CA" sz="1200" i="1">
                <a:solidFill>
                  <a:srgbClr val="000000"/>
                </a:solidFill>
                <a:latin typeface="+mn-lt" pitchFamily="18"/>
                <a:ea typeface="+mn-ea" pitchFamily="2"/>
                <a:cs typeface="+mn-cs" pitchFamily="2"/>
              </a:rPr>
              <a:t>J Am Acad Dermatol</a:t>
            </a:r>
            <a:r>
              <a:rPr lang="en-CA" sz="1200">
                <a:solidFill>
                  <a:srgbClr val="000000"/>
                </a:solidFill>
                <a:latin typeface="+mn-lt" pitchFamily="18"/>
                <a:ea typeface="+mn-ea" pitchFamily="2"/>
                <a:cs typeface="+mn-cs" pitchFamily="2"/>
              </a:rPr>
              <a:t> 2014;71:116-132.</a:t>
            </a:r>
            <a:r>
              <a:rPr lang="en-CA" sz="1200" u="sng">
                <a:solidFill>
                  <a:srgbClr val="000000"/>
                </a:solidFill>
                <a:latin typeface="+mn-lt" pitchFamily="18"/>
                <a:ea typeface="+mn-ea" pitchFamily="2"/>
                <a:cs typeface="+mn-cs" pitchFamily="2"/>
                <a:hlinkClick r:id="rId6"/>
              </a:rPr>
              <a:t>http://www.ncbi.nlm.nih.gov/pubmed/24813302</a:t>
            </a:r>
          </a:p>
          <a:p>
            <a:pPr marL="0" lvl="0" indent="0" algn="l" hangingPunct="1"/>
            <a:endParaRPr lang="en-CA" sz="1200">
              <a:solidFill>
                <a:srgbClr val="000000"/>
              </a:solidFill>
              <a:latin typeface="+mn-lt" pitchFamily="18"/>
              <a:ea typeface="+mn-ea" pitchFamily="2"/>
              <a:cs typeface="+mn-cs" pitchFamily="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34F809-1B63-41D9-A135-C6D5ECCF7BBD}"/>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0575885B-2A22-4B9F-8492-3C113244EBA9}" type="slidenum">
              <a:t>33</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2013AD02-8F34-4028-9E7B-2AEF207E0C8F}"/>
              </a:ext>
            </a:extLst>
          </p:cNvPr>
          <p:cNvSpPr txBox="1">
            <a:spLocks noGrp="1"/>
          </p:cNvSpPr>
          <p:nvPr>
            <p:ph type="sldNum" sz="quarter" idx="5"/>
          </p:nvPr>
        </p:nvSpPr>
        <p:spPr>
          <a:ln/>
        </p:spPr>
        <p:txBody>
          <a:bodyPr lIns="0" tIns="0" rIns="0" bIns="0" anchor="b" anchorCtr="0">
            <a:noAutofit/>
          </a:bodyPr>
          <a:lstStyle/>
          <a:p>
            <a:pPr lvl="0"/>
            <a:fld id="{ED18225D-BFD0-44EF-96CA-E7CFA5DAED4B}" type="slidenum">
              <a:t>33</a:t>
            </a:fld>
            <a:endParaRPr lang="en-CA"/>
          </a:p>
        </p:txBody>
      </p:sp>
      <p:sp>
        <p:nvSpPr>
          <p:cNvPr id="2" name="Slide Image Placeholder 1">
            <a:extLst>
              <a:ext uri="{FF2B5EF4-FFF2-40B4-BE49-F238E27FC236}">
                <a16:creationId xmlns:a16="http://schemas.microsoft.com/office/drawing/2014/main" id="{FD6CFE07-3ED3-4136-94E5-4A3EBA17BC7E}"/>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5E05419B-B18A-47B6-B922-554B72D4D9D9}"/>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Il faut informer les parents qu’il est important de continuer à observer l’application. Les parents doivent aussi être avisés qu’un picotement ou une sensation de brûlure légers temporaires ou durant environ 10 minutes peuvent se produire après l’application sur une peau endommagée, et que si cela se produit, cet effet disparaîtra en quelques jours au fur et à mesure que la peau commence à guérir17,20. (Lorsqu’il est utilisé chez des patients présentant des poussées très fréquentes, l’onguent à base de tacrolimus s’applique deux fois par semaine.)</a:t>
            </a:r>
          </a:p>
          <a:p>
            <a:pPr lvl="0"/>
            <a:r>
              <a:rPr lang="en-CA" sz="1200">
                <a:solidFill>
                  <a:srgbClr val="000000"/>
                </a:solidFill>
              </a:rPr>
              <a:t>Références :</a:t>
            </a:r>
          </a:p>
          <a:p>
            <a:pPr lvl="0"/>
            <a:r>
              <a:rPr lang="en-CA" sz="1200">
                <a:solidFill>
                  <a:srgbClr val="000000"/>
                </a:solidFill>
                <a:latin typeface="+mn-lt" pitchFamily="18"/>
                <a:ea typeface="+mn-ea" pitchFamily="2"/>
                <a:cs typeface="+mn-cs" pitchFamily="2"/>
              </a:rPr>
              <a:t>Monographie d’Elidel (pimécrolimus) crème à 1 %. Inhibiteur topique de la calcineurine. Valeant Canada, 4 septembre 2014.</a:t>
            </a:r>
          </a:p>
          <a:p>
            <a:pPr lvl="0"/>
            <a:r>
              <a:rPr lang="en-CA" sz="1200">
                <a:solidFill>
                  <a:srgbClr val="000000"/>
                </a:solidFill>
                <a:latin typeface="+mn-lt" pitchFamily="18"/>
                <a:ea typeface="+mn-ea" pitchFamily="2"/>
                <a:cs typeface="+mn-cs" pitchFamily="2"/>
              </a:rPr>
              <a:t>Monographie de Protopic (tacrolimus) onguent à 0,03 % et à 0,1 %. Inhibiteur topique de la calcineurine. Astellas Pharma Canada Inc., 11 octobre 2011.</a:t>
            </a:r>
          </a:p>
          <a:p>
            <a:pPr marL="0" lvl="0" indent="0" algn="l" hangingPunct="1"/>
            <a:r>
              <a:rPr lang="en-CA" sz="1200">
                <a:solidFill>
                  <a:srgbClr val="000000"/>
                </a:solidFill>
                <a:latin typeface="+mn-lt" pitchFamily="18"/>
                <a:ea typeface="+mn-ea" pitchFamily="2"/>
                <a:cs typeface="+mn-cs" pitchFamily="2"/>
              </a:rPr>
              <a:t>Raffin D et al. Corticosteroid phobia among pharmacists regarding atopic dermatitis in children: a national French survey. </a:t>
            </a:r>
            <a:r>
              <a:rPr lang="en-CA" sz="1200" i="1">
                <a:solidFill>
                  <a:srgbClr val="000000"/>
                </a:solidFill>
                <a:latin typeface="+mn-lt" pitchFamily="18"/>
                <a:ea typeface="+mn-ea" pitchFamily="2"/>
                <a:cs typeface="+mn-cs" pitchFamily="2"/>
              </a:rPr>
              <a:t>Acta Derm Venereol</a:t>
            </a:r>
            <a:r>
              <a:rPr lang="en-CA" sz="1200">
                <a:solidFill>
                  <a:srgbClr val="000000"/>
                </a:solidFill>
                <a:latin typeface="+mn-lt" pitchFamily="18"/>
                <a:ea typeface="+mn-ea" pitchFamily="2"/>
                <a:cs typeface="+mn-cs" pitchFamily="2"/>
              </a:rPr>
              <a:t> May 27, 2015. </a:t>
            </a:r>
            <a:r>
              <a:rPr lang="en-CA" sz="1200" u="sng">
                <a:solidFill>
                  <a:srgbClr val="000000"/>
                </a:solidFill>
                <a:latin typeface="+mn-lt" pitchFamily="18"/>
                <a:ea typeface="+mn-ea" pitchFamily="2"/>
                <a:cs typeface="+mn-cs" pitchFamily="2"/>
                <a:hlinkClick r:id="rId3"/>
              </a:rPr>
              <a:t>http://www.medicaljournals.se/acta/content/?doi=10.2340/00015555-2157&amp;html=1</a:t>
            </a:r>
          </a:p>
          <a:p>
            <a:pPr marL="0" lvl="0" indent="0" algn="l" hangingPunct="1"/>
            <a:endParaRPr lang="en-CA" sz="1200">
              <a:solidFill>
                <a:srgbClr val="000000"/>
              </a:solidFill>
              <a:latin typeface="+mn-lt" pitchFamily="18"/>
              <a:ea typeface="+mn-ea" pitchFamily="2"/>
              <a:cs typeface="+mn-cs" pitchFamily="2"/>
            </a:endParaRPr>
          </a:p>
          <a:p>
            <a:pPr marL="0" lvl="0" indent="0" algn="l" hangingPunct="1"/>
            <a:endParaRPr lang="en-CA" sz="1200">
              <a:solidFill>
                <a:srgbClr val="000000"/>
              </a:solidFill>
              <a:latin typeface="+mn-lt" pitchFamily="18"/>
              <a:ea typeface="+mn-ea" pitchFamily="2"/>
              <a:cs typeface="+mn-cs" pitchFamily="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CC9703-7EEA-4344-8A57-21E40D3732FD}"/>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9A237537-6B50-4048-9345-FF44ED51FF94}" type="slidenum">
              <a:t>34</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5FC14DED-254D-4D6A-9A77-D8C7D3F7210A}"/>
              </a:ext>
            </a:extLst>
          </p:cNvPr>
          <p:cNvSpPr txBox="1">
            <a:spLocks noGrp="1"/>
          </p:cNvSpPr>
          <p:nvPr>
            <p:ph type="sldNum" sz="quarter" idx="5"/>
          </p:nvPr>
        </p:nvSpPr>
        <p:spPr>
          <a:ln/>
        </p:spPr>
        <p:txBody>
          <a:bodyPr lIns="0" tIns="0" rIns="0" bIns="0" anchor="b" anchorCtr="0">
            <a:noAutofit/>
          </a:bodyPr>
          <a:lstStyle/>
          <a:p>
            <a:pPr lvl="0"/>
            <a:fld id="{7C65C5A6-4F2A-4C1F-921E-0086993A16F7}" type="slidenum">
              <a:t>34</a:t>
            </a:fld>
            <a:endParaRPr lang="en-CA"/>
          </a:p>
        </p:txBody>
      </p:sp>
      <p:sp>
        <p:nvSpPr>
          <p:cNvPr id="2" name="Slide Image Placeholder 1">
            <a:extLst>
              <a:ext uri="{FF2B5EF4-FFF2-40B4-BE49-F238E27FC236}">
                <a16:creationId xmlns:a16="http://schemas.microsoft.com/office/drawing/2014/main" id="{B6D2EDB7-95D7-4D2A-A904-D9162F638678}"/>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B10873E5-F544-46F4-BB14-35DC3BB4FAE6}"/>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Dans le cadre de l’algorithme thérapeutique, un diagnostic clinique doit différencier la DA d’autres affections cutanées comme le psoriasis ou la dermatite séborrhéique. Après le diagnostic de la DA, cet algorithme de traitement fournit une stratégie de prise en charge3,4.</a:t>
            </a:r>
          </a:p>
          <a:p>
            <a:pPr lvl="0"/>
            <a:endParaRPr lang="en-CA" sz="1200">
              <a:solidFill>
                <a:srgbClr val="000000"/>
              </a:solidFill>
              <a:latin typeface="+mn-lt" pitchFamily="18"/>
              <a:ea typeface="+mn-ea" pitchFamily="2"/>
              <a:cs typeface="+mn-cs" pitchFamily="2"/>
            </a:endParaRPr>
          </a:p>
          <a:p>
            <a:pPr lvl="0"/>
            <a:r>
              <a:rPr lang="en-CA" sz="1200">
                <a:solidFill>
                  <a:srgbClr val="000000"/>
                </a:solidFill>
                <a:latin typeface="+mn-lt" pitchFamily="18"/>
                <a:ea typeface="+mn-ea" pitchFamily="2"/>
                <a:cs typeface="+mn-cs" pitchFamily="2"/>
              </a:rPr>
              <a:t>Références :</a:t>
            </a:r>
          </a:p>
          <a:p>
            <a:pPr marL="0" lvl="0" indent="0" algn="l" hangingPunct="1"/>
            <a:r>
              <a:rPr lang="en-CA" sz="1200">
                <a:solidFill>
                  <a:srgbClr val="000000"/>
                </a:solidFill>
                <a:latin typeface="+mn-lt" pitchFamily="18"/>
                <a:ea typeface="+mn-ea" pitchFamily="2"/>
                <a:cs typeface="+mn-cs" pitchFamily="2"/>
              </a:rPr>
              <a:t>Lynde C et al. Canadian Practical Guide for the Treatment and Management of Atopic Dermatitis. </a:t>
            </a:r>
            <a:r>
              <a:rPr lang="en-CA" sz="1200" i="1">
                <a:solidFill>
                  <a:srgbClr val="000000"/>
                </a:solidFill>
                <a:latin typeface="+mn-lt" pitchFamily="18"/>
                <a:ea typeface="+mn-ea" pitchFamily="2"/>
                <a:cs typeface="+mn-cs" pitchFamily="2"/>
              </a:rPr>
              <a:t>J Cutan Med Surg</a:t>
            </a:r>
            <a:r>
              <a:rPr lang="en-CA" sz="1200">
                <a:solidFill>
                  <a:srgbClr val="000000"/>
                </a:solidFill>
                <a:latin typeface="+mn-lt" pitchFamily="18"/>
                <a:ea typeface="+mn-ea" pitchFamily="2"/>
                <a:cs typeface="+mn-cs" pitchFamily="2"/>
              </a:rPr>
              <a:t> 2005. </a:t>
            </a:r>
            <a:r>
              <a:rPr lang="en-CA" sz="1200" u="sng">
                <a:solidFill>
                  <a:srgbClr val="000000"/>
                </a:solidFill>
                <a:latin typeface="+mn-lt" pitchFamily="18"/>
                <a:ea typeface="+mn-ea" pitchFamily="2"/>
                <a:cs typeface="+mn-cs" pitchFamily="2"/>
                <a:hlinkClick r:id="rId3"/>
              </a:rPr>
              <a:t>http://www.ncbi.nlm.nih.gov/pubmed/19830906</a:t>
            </a:r>
          </a:p>
          <a:p>
            <a:pPr marL="0" lvl="0" indent="0" algn="l" hangingPunct="1"/>
            <a:r>
              <a:rPr lang="en-CA" sz="1200">
                <a:solidFill>
                  <a:srgbClr val="000000"/>
                </a:solidFill>
                <a:latin typeface="+mn-lt" pitchFamily="18"/>
                <a:ea typeface="+mn-ea" pitchFamily="2"/>
                <a:cs typeface="+mn-cs" pitchFamily="2"/>
              </a:rPr>
              <a:t>Smiley T. Topical anti-inflammatory treatment for management of atopic dermatitis: Demystifying the role of topical calcineurin inhibitor therapy. </a:t>
            </a:r>
            <a:r>
              <a:rPr lang="en-CA" sz="1200" i="1">
                <a:solidFill>
                  <a:srgbClr val="000000"/>
                </a:solidFill>
                <a:latin typeface="+mn-lt" pitchFamily="18"/>
                <a:ea typeface="+mn-ea" pitchFamily="2"/>
                <a:cs typeface="+mn-cs" pitchFamily="2"/>
              </a:rPr>
              <a:t>Canadian Healthcare Network</a:t>
            </a:r>
            <a:r>
              <a:rPr lang="en-CA" sz="1200">
                <a:solidFill>
                  <a:srgbClr val="000000"/>
                </a:solidFill>
                <a:latin typeface="+mn-lt" pitchFamily="18"/>
                <a:ea typeface="+mn-ea" pitchFamily="2"/>
                <a:cs typeface="+mn-cs" pitchFamily="2"/>
              </a:rPr>
              <a:t>. 2006. </a:t>
            </a:r>
            <a:r>
              <a:rPr lang="en-CA" sz="1200" u="sng">
                <a:solidFill>
                  <a:srgbClr val="000000"/>
                </a:solidFill>
                <a:latin typeface="+mn-lt" pitchFamily="18"/>
                <a:ea typeface="+mn-ea" pitchFamily="2"/>
                <a:cs typeface="+mn-cs" pitchFamily="2"/>
                <a:hlinkClick r:id="rId4"/>
              </a:rPr>
              <a:t>http://www.canadianhealthcarenetwork.ca/files/2009/10/ce_astella_en_jun06.pdf</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329DE9-4115-4107-8812-6354ED2EB3F6}"/>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67C74BB5-FF58-4DA7-8DA9-FA731F85F88D}" type="slidenum">
              <a:t>35</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F8B3CCE1-8E98-4AE7-A881-41B413745952}"/>
              </a:ext>
            </a:extLst>
          </p:cNvPr>
          <p:cNvSpPr txBox="1">
            <a:spLocks noGrp="1"/>
          </p:cNvSpPr>
          <p:nvPr>
            <p:ph type="sldNum" sz="quarter" idx="5"/>
          </p:nvPr>
        </p:nvSpPr>
        <p:spPr>
          <a:ln/>
        </p:spPr>
        <p:txBody>
          <a:bodyPr lIns="0" tIns="0" rIns="0" bIns="0" anchor="b" anchorCtr="0">
            <a:noAutofit/>
          </a:bodyPr>
          <a:lstStyle/>
          <a:p>
            <a:pPr lvl="0"/>
            <a:fld id="{D8E7D453-BED8-45A5-B016-41564D2B087E}" type="slidenum">
              <a:t>35</a:t>
            </a:fld>
            <a:endParaRPr lang="en-CA"/>
          </a:p>
        </p:txBody>
      </p:sp>
      <p:sp>
        <p:nvSpPr>
          <p:cNvPr id="2" name="Slide Image Placeholder 1">
            <a:extLst>
              <a:ext uri="{FF2B5EF4-FFF2-40B4-BE49-F238E27FC236}">
                <a16:creationId xmlns:a16="http://schemas.microsoft.com/office/drawing/2014/main" id="{91741085-381E-4EF8-9E38-B6E50DF44CE4}"/>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E47F6266-7900-42FE-B506-102D9AF5348B}"/>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Références :</a:t>
            </a:r>
          </a:p>
          <a:p>
            <a:pPr marL="0" lvl="0" indent="0" algn="l" hangingPunct="1"/>
            <a:r>
              <a:rPr lang="en-CA" sz="1200">
                <a:solidFill>
                  <a:srgbClr val="000000"/>
                </a:solidFill>
              </a:rPr>
              <a:t>Eichenfeld LF et al. Guidelines of care for the management of atopic dermatitis. Section 2. Management and treatment of atopic dermatitis with topical therapies. </a:t>
            </a:r>
            <a:r>
              <a:rPr lang="en-CA" sz="1200" i="1">
                <a:solidFill>
                  <a:srgbClr val="000000"/>
                </a:solidFill>
              </a:rPr>
              <a:t>J Am Acad Dermatol</a:t>
            </a:r>
            <a:r>
              <a:rPr lang="en-CA" sz="1200">
                <a:solidFill>
                  <a:srgbClr val="000000"/>
                </a:solidFill>
              </a:rPr>
              <a:t> 2014;71:116-132.</a:t>
            </a:r>
            <a:r>
              <a:rPr lang="en-CA" sz="1200" u="sng">
                <a:solidFill>
                  <a:srgbClr val="0563C1"/>
                </a:solidFill>
                <a:hlinkClick r:id="rId3"/>
              </a:rPr>
              <a:t>http://www.ncbi.nlm.nih.gov/pubmed/24813302</a:t>
            </a:r>
          </a:p>
          <a:p>
            <a:pPr marL="0" lvl="0" indent="0" algn="l" hangingPunct="1"/>
            <a:r>
              <a:rPr lang="en-CA" sz="1200">
                <a:solidFill>
                  <a:srgbClr val="000000"/>
                </a:solidFill>
              </a:rPr>
              <a:t>Lebwohl MG et al. Pathways to managing atopic dermatitis. Supplement. </a:t>
            </a:r>
            <a:r>
              <a:rPr lang="en-CA" sz="1200" i="1">
                <a:solidFill>
                  <a:srgbClr val="000000"/>
                </a:solidFill>
              </a:rPr>
              <a:t>J Clin Aesthet Derm</a:t>
            </a:r>
            <a:r>
              <a:rPr lang="en-CA" sz="1200">
                <a:solidFill>
                  <a:srgbClr val="000000"/>
                </a:solidFill>
              </a:rPr>
              <a:t> 2013:6(7);S3-S18. </a:t>
            </a:r>
            <a:r>
              <a:rPr lang="en-CA" sz="1200" u="sng">
                <a:solidFill>
                  <a:srgbClr val="000000"/>
                </a:solidFill>
                <a:hlinkClick r:id="rId4"/>
              </a:rPr>
              <a:t>https://PMC3809/pdfjcad_6_7_suppl.pdf</a:t>
            </a:r>
          </a:p>
          <a:p>
            <a:pPr marL="0" lvl="0" indent="0" algn="l" hangingPunct="1"/>
            <a:r>
              <a:rPr lang="en-CA" sz="1200">
                <a:solidFill>
                  <a:srgbClr val="000000"/>
                </a:solidFill>
              </a:rPr>
              <a:t>Eichenfeld LF et al. Guidelines of care for the management of atopic dermatitis. Section 1. Diagnosis and assessment of atopic dermatitis. </a:t>
            </a:r>
            <a:r>
              <a:rPr lang="en-CA" sz="1200" i="1">
                <a:solidFill>
                  <a:srgbClr val="000000"/>
                </a:solidFill>
              </a:rPr>
              <a:t>J Am Acad Dermatol</a:t>
            </a:r>
            <a:r>
              <a:rPr lang="en-CA" sz="1200">
                <a:solidFill>
                  <a:srgbClr val="000000"/>
                </a:solidFill>
              </a:rPr>
              <a:t> 2014;70:338-351. </a:t>
            </a:r>
            <a:r>
              <a:rPr lang="en-CA" sz="1200" u="sng">
                <a:solidFill>
                  <a:srgbClr val="000000"/>
                </a:solidFill>
                <a:hlinkClick r:id="rId5"/>
              </a:rPr>
              <a:t>http://www.ncbi.nlm.nih.gov/pubmed/24290431</a:t>
            </a:r>
          </a:p>
          <a:p>
            <a:pPr marL="0" lvl="0" indent="0" algn="l" hangingPunct="1"/>
            <a:r>
              <a:rPr lang="en-CA" sz="1200">
                <a:solidFill>
                  <a:srgbClr val="000000"/>
                </a:solidFill>
              </a:rPr>
              <a:t>Bourcier M. A new paradigm shift in the management of atopic dermatitis. </a:t>
            </a:r>
            <a:r>
              <a:rPr lang="en-CA" sz="1200" i="1">
                <a:solidFill>
                  <a:srgbClr val="000000"/>
                </a:solidFill>
              </a:rPr>
              <a:t>Skin therapy Letter</a:t>
            </a:r>
            <a:r>
              <a:rPr lang="en-CA" sz="1200">
                <a:solidFill>
                  <a:srgbClr val="000000"/>
                </a:solidFill>
              </a:rPr>
              <a:t>. Pharmacist Edition. 2011:6(1). </a:t>
            </a:r>
            <a:r>
              <a:rPr lang="en-CA" sz="1200" u="sng">
                <a:solidFill>
                  <a:srgbClr val="000000"/>
                </a:solidFill>
                <a:hlinkClick r:id="rId6"/>
              </a:rPr>
              <a:t>http://www.skinpharmacies.ca/6_1_en.pdf</a:t>
            </a:r>
          </a:p>
          <a:p>
            <a:pPr marL="0" lvl="0" indent="0" algn="l" hangingPunct="1"/>
            <a:r>
              <a:rPr lang="en-CA" sz="1200">
                <a:solidFill>
                  <a:srgbClr val="000000"/>
                </a:solidFill>
              </a:rPr>
              <a:t>Weinstein M et al. Atopic Dermatitis: A Practical Guide to Management. Health Care Provider Resource. Eczema Society of Canada July 2016. </a:t>
            </a:r>
            <a:r>
              <a:rPr lang="en-CA" sz="1200" u="sng">
                <a:solidFill>
                  <a:srgbClr val="000000"/>
                </a:solidFill>
                <a:hlinkClick r:id="rId7"/>
              </a:rPr>
              <a:t>https://eczemahelp.ca/wp-content/uploads/2016/11/ESC-Atopic-Dermatitis-Practical-HCP-Guide-2nd-Ed-2016.pdf</a:t>
            </a:r>
          </a:p>
          <a:p>
            <a:pPr marL="0" lvl="0" indent="0" algn="l" hangingPunct="1"/>
            <a:endParaRPr lang="en-CA" sz="120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8A5776-5E8D-4A4E-AFDD-A692365C0D17}"/>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EDFD60A5-6108-4CA0-8201-1EB80F415C51}" type="slidenum">
              <a:t>36</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2DCDE46B-E7DE-41F9-914E-34064007D8A6}"/>
              </a:ext>
            </a:extLst>
          </p:cNvPr>
          <p:cNvSpPr txBox="1">
            <a:spLocks noGrp="1"/>
          </p:cNvSpPr>
          <p:nvPr>
            <p:ph type="sldNum" sz="quarter" idx="5"/>
          </p:nvPr>
        </p:nvSpPr>
        <p:spPr>
          <a:ln/>
        </p:spPr>
        <p:txBody>
          <a:bodyPr lIns="0" tIns="0" rIns="0" bIns="0" anchor="b" anchorCtr="0">
            <a:noAutofit/>
          </a:bodyPr>
          <a:lstStyle/>
          <a:p>
            <a:pPr lvl="0"/>
            <a:fld id="{68D40DFE-2E99-4CBE-9606-F5597B9AFF17}" type="slidenum">
              <a:t>36</a:t>
            </a:fld>
            <a:endParaRPr lang="en-CA"/>
          </a:p>
        </p:txBody>
      </p:sp>
      <p:sp>
        <p:nvSpPr>
          <p:cNvPr id="2" name="Slide Image Placeholder 1">
            <a:extLst>
              <a:ext uri="{FF2B5EF4-FFF2-40B4-BE49-F238E27FC236}">
                <a16:creationId xmlns:a16="http://schemas.microsoft.com/office/drawing/2014/main" id="{11616B8B-2021-4801-8FBF-31A23DEB693F}"/>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519E4F2B-F224-4D1F-9AA2-14DAE6B11229}"/>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L’étude ISOLATE montre le besoin d’améliorer la maîtrise de la DA par les patients pour réduire l’effet significatif de cette maladie à la fois sur les patients et sur la société en général11. Chaque année, les patients perdent 1 à 3 jours en moyenne en poussée.</a:t>
            </a:r>
          </a:p>
          <a:p>
            <a:pPr lvl="0"/>
            <a:r>
              <a:rPr lang="en-CA" sz="1200">
                <a:solidFill>
                  <a:srgbClr val="000000"/>
                </a:solidFill>
              </a:rPr>
              <a:t>Références :</a:t>
            </a:r>
          </a:p>
          <a:p>
            <a:pPr marL="0" lvl="0" indent="0" algn="l" hangingPunct="1"/>
            <a:r>
              <a:rPr lang="en-CA" sz="1200">
                <a:solidFill>
                  <a:srgbClr val="000000"/>
                </a:solidFill>
              </a:rPr>
              <a:t>Zuberbier T et al. Patient perspectives on the management of atopic dermatitis. </a:t>
            </a:r>
            <a:r>
              <a:rPr lang="en-CA" sz="1200" i="1">
                <a:solidFill>
                  <a:srgbClr val="000000"/>
                </a:solidFill>
              </a:rPr>
              <a:t>J Allergy Clin Immunol</a:t>
            </a:r>
            <a:r>
              <a:rPr lang="en-CA" sz="1200">
                <a:solidFill>
                  <a:srgbClr val="000000"/>
                </a:solidFill>
              </a:rPr>
              <a:t> 2006;118(1):226-232. </a:t>
            </a:r>
            <a:r>
              <a:rPr lang="en-CA" sz="1200" u="sng">
                <a:solidFill>
                  <a:srgbClr val="000000"/>
                </a:solidFill>
                <a:hlinkClick r:id="rId3"/>
              </a:rPr>
              <a:t>https://www.ncbi.nlm.nih.gov/pubmed/16815160</a:t>
            </a:r>
          </a:p>
          <a:p>
            <a:pPr marL="0" lvl="0" indent="0" algn="l" hangingPunct="1"/>
            <a:endParaRPr lang="en-CA" sz="120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8C94EA-CE11-4F5C-812D-BDD7BF2E519B}"/>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352BB22D-00E1-466F-BB03-2DAE6B420DF2}" type="slidenum">
              <a:t>37</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444073B9-2C0E-4F15-9B0E-5EFA0AA8E7F3}"/>
              </a:ext>
            </a:extLst>
          </p:cNvPr>
          <p:cNvSpPr txBox="1">
            <a:spLocks noGrp="1"/>
          </p:cNvSpPr>
          <p:nvPr>
            <p:ph type="sldNum" sz="quarter" idx="5"/>
          </p:nvPr>
        </p:nvSpPr>
        <p:spPr>
          <a:ln/>
        </p:spPr>
        <p:txBody>
          <a:bodyPr lIns="0" tIns="0" rIns="0" bIns="0" anchor="b" anchorCtr="0">
            <a:noAutofit/>
          </a:bodyPr>
          <a:lstStyle/>
          <a:p>
            <a:pPr lvl="0"/>
            <a:fld id="{A59D7B5F-8149-4900-A8D1-CB8C634EF3B1}" type="slidenum">
              <a:t>37</a:t>
            </a:fld>
            <a:endParaRPr lang="en-CA"/>
          </a:p>
        </p:txBody>
      </p:sp>
      <p:sp>
        <p:nvSpPr>
          <p:cNvPr id="2" name="Slide Image Placeholder 1">
            <a:extLst>
              <a:ext uri="{FF2B5EF4-FFF2-40B4-BE49-F238E27FC236}">
                <a16:creationId xmlns:a16="http://schemas.microsoft.com/office/drawing/2014/main" id="{E27C9B45-9569-4FB6-835B-CE24FE31EAAA}"/>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4B2FC8F-85F6-411E-BD25-D5A11EDD970B}"/>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La DA a un effet physique et émotionnel significatif sur les patients et leurs aidants, malgré l’existence de stratégies de traitement efficaces. Ces résultats démontrent le besoin d’éduquer les patients sur leur affection et son traitement11.</a:t>
            </a:r>
          </a:p>
          <a:p>
            <a:pPr lvl="0"/>
            <a:r>
              <a:rPr lang="en-CA" sz="1200">
                <a:solidFill>
                  <a:srgbClr val="000000"/>
                </a:solidFill>
              </a:rPr>
              <a:t>Références :</a:t>
            </a:r>
          </a:p>
          <a:p>
            <a:pPr marL="0" lvl="0" indent="0" algn="l" hangingPunct="1"/>
            <a:r>
              <a:rPr lang="en-CA" sz="1200">
                <a:solidFill>
                  <a:srgbClr val="000000"/>
                </a:solidFill>
              </a:rPr>
              <a:t>Zuberbier T et al. Patient perspectives on the management of atopic dermatitis. </a:t>
            </a:r>
            <a:r>
              <a:rPr lang="en-CA" sz="1200" i="1">
                <a:solidFill>
                  <a:srgbClr val="000000"/>
                </a:solidFill>
              </a:rPr>
              <a:t>J Allergy Clin Immunol</a:t>
            </a:r>
            <a:r>
              <a:rPr lang="en-CA" sz="1200">
                <a:solidFill>
                  <a:srgbClr val="000000"/>
                </a:solidFill>
              </a:rPr>
              <a:t> 2006;118(1):226-232. </a:t>
            </a:r>
            <a:r>
              <a:rPr lang="en-CA" sz="1200" u="sng">
                <a:solidFill>
                  <a:srgbClr val="000000"/>
                </a:solidFill>
                <a:hlinkClick r:id="rId3"/>
              </a:rPr>
              <a:t>https://www.ncbi.nlm.nih.gov/pubmed/16815160</a:t>
            </a:r>
          </a:p>
          <a:p>
            <a:pPr marL="0" lvl="0" indent="0" algn="l" hangingPunct="1"/>
            <a:endParaRPr lang="en-CA" sz="120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9F69A5-DD62-40B0-9831-515702D20A7E}"/>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21D8FF90-E913-44F4-8D1E-46BE0A0A08F2}" type="slidenum">
              <a:t>38</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43ED02D5-DD91-4DC9-8642-859C12A2BE69}"/>
              </a:ext>
            </a:extLst>
          </p:cNvPr>
          <p:cNvSpPr txBox="1">
            <a:spLocks noGrp="1"/>
          </p:cNvSpPr>
          <p:nvPr>
            <p:ph type="sldNum" sz="quarter" idx="5"/>
          </p:nvPr>
        </p:nvSpPr>
        <p:spPr>
          <a:ln/>
        </p:spPr>
        <p:txBody>
          <a:bodyPr lIns="0" tIns="0" rIns="0" bIns="0" anchor="b" anchorCtr="0">
            <a:noAutofit/>
          </a:bodyPr>
          <a:lstStyle/>
          <a:p>
            <a:pPr lvl="0"/>
            <a:fld id="{1A3382C6-DA5D-4C05-9A4C-27F0EE8649FC}" type="slidenum">
              <a:t>38</a:t>
            </a:fld>
            <a:endParaRPr lang="en-CA"/>
          </a:p>
        </p:txBody>
      </p:sp>
      <p:sp>
        <p:nvSpPr>
          <p:cNvPr id="2" name="Slide Image Placeholder 1">
            <a:extLst>
              <a:ext uri="{FF2B5EF4-FFF2-40B4-BE49-F238E27FC236}">
                <a16:creationId xmlns:a16="http://schemas.microsoft.com/office/drawing/2014/main" id="{7DE39B75-EAEA-4E93-A815-8B217AABC84C}"/>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531C5CBD-AE99-4325-8DB3-F8F087EA1297}"/>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Références :</a:t>
            </a:r>
          </a:p>
          <a:p>
            <a:pPr marL="0" lvl="0" indent="0" algn="l" hangingPunct="1"/>
            <a:r>
              <a:rPr lang="en-CA" sz="1200">
                <a:solidFill>
                  <a:srgbClr val="000000"/>
                </a:solidFill>
              </a:rPr>
              <a:t>Leung DYM, Guttman-Yassky E. Deciphering the complexities of atopic dermatitis: Shifting paradigms in treatment approaches. </a:t>
            </a:r>
            <a:r>
              <a:rPr lang="en-CA" sz="1200" i="1">
                <a:solidFill>
                  <a:srgbClr val="000000"/>
                </a:solidFill>
              </a:rPr>
              <a:t>J Allergy Clin Immunol.</a:t>
            </a:r>
            <a:r>
              <a:rPr lang="en-CA" sz="1200">
                <a:solidFill>
                  <a:srgbClr val="000000"/>
                </a:solidFill>
              </a:rPr>
              <a:t> 2014;134:769-79. </a:t>
            </a:r>
            <a:r>
              <a:rPr lang="en-CA" sz="1200" u="sng">
                <a:solidFill>
                  <a:srgbClr val="000000"/>
                </a:solidFill>
                <a:hlinkClick r:id="rId3"/>
              </a:rPr>
              <a:t>http://www.jacionline.org/article/S0091-6749%2814%2901159-2/pdf</a:t>
            </a:r>
          </a:p>
          <a:p>
            <a:pPr marL="0" lvl="0" indent="0" algn="l" hangingPunct="1"/>
            <a:r>
              <a:rPr lang="en-CA" sz="1200">
                <a:solidFill>
                  <a:srgbClr val="000000"/>
                </a:solidFill>
              </a:rPr>
              <a:t>Tollefson MM, Bruckner AL. Atopic Dermatitis: Skin-directed management. </a:t>
            </a:r>
            <a:r>
              <a:rPr lang="en-CA" sz="1200" i="1">
                <a:solidFill>
                  <a:srgbClr val="000000"/>
                </a:solidFill>
              </a:rPr>
              <a:t>Am Acad of Pediatrics</a:t>
            </a:r>
            <a:r>
              <a:rPr lang="en-CA" sz="1200">
                <a:solidFill>
                  <a:srgbClr val="000000"/>
                </a:solidFill>
              </a:rPr>
              <a:t> 2014;134(6):e1735-1744. </a:t>
            </a:r>
            <a:r>
              <a:rPr lang="en-CA" sz="1200" u="sng">
                <a:solidFill>
                  <a:srgbClr val="000000"/>
                </a:solidFill>
                <a:hlinkClick r:id="rId4"/>
              </a:rPr>
              <a:t>http://pediatrics.aappublications.org/content/pediatrics/134/6/e1735.full.pdf</a:t>
            </a:r>
          </a:p>
          <a:p>
            <a:pPr marL="0" lvl="0" indent="0" algn="l" hangingPunct="1"/>
            <a:endParaRPr lang="en-CA" sz="120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E52A9C-D88E-4A08-9678-0AE694460553}"/>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34C39B2A-723C-4506-B9C6-734B29A43BF0}" type="slidenum">
              <a:t>39</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064677A6-9C0C-44BB-9F00-F549BB870759}"/>
              </a:ext>
            </a:extLst>
          </p:cNvPr>
          <p:cNvSpPr txBox="1">
            <a:spLocks noGrp="1"/>
          </p:cNvSpPr>
          <p:nvPr>
            <p:ph type="sldNum" sz="quarter" idx="5"/>
          </p:nvPr>
        </p:nvSpPr>
        <p:spPr>
          <a:ln/>
        </p:spPr>
        <p:txBody>
          <a:bodyPr lIns="0" tIns="0" rIns="0" bIns="0" anchor="b" anchorCtr="0">
            <a:noAutofit/>
          </a:bodyPr>
          <a:lstStyle/>
          <a:p>
            <a:pPr lvl="0"/>
            <a:fld id="{BBAFC58F-27A1-43D9-8146-9B6B29BB86F1}" type="slidenum">
              <a:t>39</a:t>
            </a:fld>
            <a:endParaRPr lang="en-CA"/>
          </a:p>
        </p:txBody>
      </p:sp>
      <p:sp>
        <p:nvSpPr>
          <p:cNvPr id="2" name="Slide Image Placeholder 1">
            <a:extLst>
              <a:ext uri="{FF2B5EF4-FFF2-40B4-BE49-F238E27FC236}">
                <a16:creationId xmlns:a16="http://schemas.microsoft.com/office/drawing/2014/main" id="{5336F74F-A415-4A42-9FE4-FA415003EB44}"/>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1DE5AB97-6F2F-4B51-B309-8B8DDCC328CE}"/>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marL="0" lvl="0" indent="0" algn="l" hangingPunct="1"/>
            <a:r>
              <a:rPr lang="en-CA" sz="1200">
                <a:solidFill>
                  <a:srgbClr val="000000"/>
                </a:solidFill>
              </a:rPr>
              <a:t>Source : </a:t>
            </a:r>
            <a:r>
              <a:rPr lang="en-CA" sz="1200" u="sng">
                <a:solidFill>
                  <a:srgbClr val="000000"/>
                </a:solidFill>
              </a:rPr>
              <a:t>https://eczemahelp.ca/?lang=fr</a:t>
            </a:r>
          </a:p>
          <a:p>
            <a:pPr marL="0" lvl="0" indent="0" algn="l" hangingPunct="1"/>
            <a:r>
              <a:rPr lang="en-CA" sz="1200">
                <a:solidFill>
                  <a:srgbClr val="000000"/>
                </a:solidFill>
              </a:rPr>
              <a:t>Références :</a:t>
            </a:r>
          </a:p>
          <a:p>
            <a:pPr marL="0" lvl="0" indent="0" algn="l" hangingPunct="1"/>
            <a:r>
              <a:rPr lang="en-CA" sz="1200">
                <a:solidFill>
                  <a:srgbClr val="000000"/>
                </a:solidFill>
              </a:rPr>
              <a:t>Weinstein M et al. Atopic Dermatitis: A Practical Guide to Management. Ressource pour les professionnels de la santé. Société canadienne de l’eczéma, July 2016. </a:t>
            </a:r>
            <a:r>
              <a:rPr lang="en-CA" sz="1200" u="sng">
                <a:solidFill>
                  <a:srgbClr val="000000"/>
                </a:solidFill>
                <a:hlinkClick r:id="rId3"/>
              </a:rPr>
              <a:t>https://eczemahelp.ca/wp-content/uploads/2016/11/ESC-Atopic-Dermatitis-Practical-HCP-Guide-2nd-Ed-2016.pdf</a:t>
            </a:r>
          </a:p>
          <a:p>
            <a:pPr marL="0" lvl="0" indent="0" algn="l" hangingPunct="1"/>
            <a:endParaRPr lang="en-CA"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F9DF4C-FF72-4180-8095-68FABF7ED4F7}"/>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570E5C11-8F09-431E-B34D-3E503AA6F01B}" type="slidenum">
              <a:t>4</a:t>
            </a:fld>
            <a:endParaRPr lang="en-CA" sz="1800">
              <a:solidFill>
                <a:srgbClr val="000000"/>
              </a:solidFill>
              <a:latin typeface="Calibri" pitchFamily="34"/>
              <a:ea typeface="+mn-ea" pitchFamily="2"/>
              <a:cs typeface="Arial" pitchFamily="34"/>
            </a:endParaRPr>
          </a:p>
        </p:txBody>
      </p:sp>
      <p:sp>
        <p:nvSpPr>
          <p:cNvPr id="8" name="Espace réservé du numéro de diapositive 6">
            <a:extLst>
              <a:ext uri="{FF2B5EF4-FFF2-40B4-BE49-F238E27FC236}">
                <a16:creationId xmlns:a16="http://schemas.microsoft.com/office/drawing/2014/main" id="{84F58194-1275-4FAC-8C3D-33D33D3C8C69}"/>
              </a:ext>
            </a:extLst>
          </p:cNvPr>
          <p:cNvSpPr txBox="1">
            <a:spLocks noGrp="1"/>
          </p:cNvSpPr>
          <p:nvPr>
            <p:ph type="sldNum" sz="quarter" idx="5"/>
          </p:nvPr>
        </p:nvSpPr>
        <p:spPr>
          <a:ln/>
        </p:spPr>
        <p:txBody>
          <a:bodyPr lIns="0" tIns="0" rIns="0" bIns="0" anchor="b" anchorCtr="0">
            <a:noAutofit/>
          </a:bodyPr>
          <a:lstStyle/>
          <a:p>
            <a:pPr lvl="0"/>
            <a:fld id="{53B65899-AB83-476C-A16F-6FDA90ED2576}" type="slidenum">
              <a:t>4</a:t>
            </a:fld>
            <a:endParaRPr lang="en-CA"/>
          </a:p>
        </p:txBody>
      </p:sp>
      <p:sp>
        <p:nvSpPr>
          <p:cNvPr id="2" name="Slide Image Placeholder 1">
            <a:extLst>
              <a:ext uri="{FF2B5EF4-FFF2-40B4-BE49-F238E27FC236}">
                <a16:creationId xmlns:a16="http://schemas.microsoft.com/office/drawing/2014/main" id="{FE37116E-9C33-4DFB-B80D-926B18384C2A}"/>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6B94A183-2A29-4D87-A668-6D56E71F9827}"/>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E3ED96-43D2-45D3-9EA2-49FB9D4B7C9F}"/>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185AECAA-6535-4780-A7A8-E90EE15F4227}" type="slidenum">
              <a:t>40</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753C5E42-0726-47F1-9F43-61DC732D3B98}"/>
              </a:ext>
            </a:extLst>
          </p:cNvPr>
          <p:cNvSpPr txBox="1">
            <a:spLocks noGrp="1"/>
          </p:cNvSpPr>
          <p:nvPr>
            <p:ph type="sldNum" sz="quarter" idx="5"/>
          </p:nvPr>
        </p:nvSpPr>
        <p:spPr>
          <a:ln/>
        </p:spPr>
        <p:txBody>
          <a:bodyPr lIns="0" tIns="0" rIns="0" bIns="0" anchor="b" anchorCtr="0">
            <a:noAutofit/>
          </a:bodyPr>
          <a:lstStyle/>
          <a:p>
            <a:pPr lvl="0"/>
            <a:fld id="{5738D640-FD8C-49BD-BDFD-3021DC377DB8}" type="slidenum">
              <a:t>40</a:t>
            </a:fld>
            <a:endParaRPr lang="en-CA"/>
          </a:p>
        </p:txBody>
      </p:sp>
      <p:sp>
        <p:nvSpPr>
          <p:cNvPr id="2" name="Slide Image Placeholder 1">
            <a:extLst>
              <a:ext uri="{FF2B5EF4-FFF2-40B4-BE49-F238E27FC236}">
                <a16:creationId xmlns:a16="http://schemas.microsoft.com/office/drawing/2014/main" id="{5FA9FB78-936A-4C05-A12E-D3129A77636D}"/>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047D801D-7DC0-4E53-AA11-EC2924263FCB}"/>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marL="0" lvl="0" indent="0" algn="l" hangingPunct="1"/>
            <a:r>
              <a:rPr lang="en-CA" sz="1200">
                <a:solidFill>
                  <a:srgbClr val="000000"/>
                </a:solidFill>
              </a:rPr>
              <a:t>Les objectifs thérapeutiques doivent intégrer une perspective de rapport bénéfice-risque équilibré3,15.</a:t>
            </a:r>
          </a:p>
          <a:p>
            <a:pPr marL="0" lvl="0" indent="0" algn="l" hangingPunct="1"/>
            <a:r>
              <a:rPr lang="en-CA" sz="1200">
                <a:solidFill>
                  <a:srgbClr val="000000"/>
                </a:solidFill>
              </a:rPr>
              <a:t>Références :</a:t>
            </a:r>
          </a:p>
          <a:p>
            <a:pPr marL="0" lvl="0" indent="0" algn="l" hangingPunct="1"/>
            <a:r>
              <a:rPr lang="en-CA" sz="1200">
                <a:solidFill>
                  <a:srgbClr val="000000"/>
                </a:solidFill>
              </a:rPr>
              <a:t>Smiley T. Topical anti-inflammatory treatment for management of atopic dermatitis: Demystifying the role of topical calcineurin inhibitor therapy. </a:t>
            </a:r>
            <a:r>
              <a:rPr lang="en-CA" sz="1200" i="1">
                <a:solidFill>
                  <a:srgbClr val="000000"/>
                </a:solidFill>
              </a:rPr>
              <a:t>Canadian Healthcare Network</a:t>
            </a:r>
            <a:r>
              <a:rPr lang="en-CA" sz="1200">
                <a:solidFill>
                  <a:srgbClr val="000000"/>
                </a:solidFill>
              </a:rPr>
              <a:t>. 2006. </a:t>
            </a:r>
            <a:r>
              <a:rPr lang="en-CA" sz="1200" u="sng">
                <a:solidFill>
                  <a:srgbClr val="000000"/>
                </a:solidFill>
                <a:hlinkClick r:id="rId3"/>
              </a:rPr>
              <a:t>http://www.canadianhealthcarenetwork.ca/files/2009/10/ce_astella_en_jun06.pdf</a:t>
            </a:r>
          </a:p>
          <a:p>
            <a:pPr marL="0" lvl="0" indent="0" algn="l" hangingPunct="1"/>
            <a:r>
              <a:rPr lang="en-CA" sz="1200">
                <a:solidFill>
                  <a:srgbClr val="000000"/>
                </a:solidFill>
              </a:rPr>
              <a:t>Ellis RM et al. Potential barriers to adherence in pediatric dermatology. </a:t>
            </a:r>
            <a:r>
              <a:rPr lang="en-CA" sz="1200" i="1">
                <a:solidFill>
                  <a:srgbClr val="000000"/>
                </a:solidFill>
              </a:rPr>
              <a:t>Pediatric Dermatology.</a:t>
            </a:r>
            <a:r>
              <a:rPr lang="en-CA" sz="1200">
                <a:solidFill>
                  <a:srgbClr val="000000"/>
                </a:solidFill>
              </a:rPr>
              <a:t> 2011;28(3):242-244. </a:t>
            </a:r>
            <a:r>
              <a:rPr lang="en-CA" sz="1200" u="sng">
                <a:solidFill>
                  <a:srgbClr val="000000"/>
                </a:solidFill>
                <a:hlinkClick r:id="rId4"/>
              </a:rPr>
              <a:t>http://199.171.202.195/doi/10.1111/j.1525-1470.2011.01493.x/abstract</a:t>
            </a:r>
          </a:p>
          <a:p>
            <a:pPr marL="0" lvl="0" indent="0" algn="l" hangingPunct="1"/>
            <a:endParaRPr lang="en-CA" sz="1200">
              <a:solidFill>
                <a:srgbClr val="000000"/>
              </a:solidFill>
            </a:endParaRPr>
          </a:p>
          <a:p>
            <a:pPr marL="0" lvl="0" indent="0" algn="l" hangingPunct="1"/>
            <a:endParaRPr lang="en-CA" sz="120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EE7B8-9C9B-4A17-A790-516E028B12FB}"/>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B2D7E307-35A2-443C-B26D-CE27DC2AF573}" type="slidenum">
              <a:t>41</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74590A71-4D72-42ED-8618-7D8FDECDCB82}"/>
              </a:ext>
            </a:extLst>
          </p:cNvPr>
          <p:cNvSpPr txBox="1">
            <a:spLocks noGrp="1"/>
          </p:cNvSpPr>
          <p:nvPr>
            <p:ph type="sldNum" sz="quarter" idx="5"/>
          </p:nvPr>
        </p:nvSpPr>
        <p:spPr>
          <a:ln/>
        </p:spPr>
        <p:txBody>
          <a:bodyPr lIns="0" tIns="0" rIns="0" bIns="0" anchor="b" anchorCtr="0">
            <a:noAutofit/>
          </a:bodyPr>
          <a:lstStyle/>
          <a:p>
            <a:pPr lvl="0"/>
            <a:fld id="{1FF73B47-C29E-4B51-B528-2FFC1FC16E8F}" type="slidenum">
              <a:t>41</a:t>
            </a:fld>
            <a:endParaRPr lang="en-CA"/>
          </a:p>
        </p:txBody>
      </p:sp>
      <p:sp>
        <p:nvSpPr>
          <p:cNvPr id="2" name="Slide Image Placeholder 1">
            <a:extLst>
              <a:ext uri="{FF2B5EF4-FFF2-40B4-BE49-F238E27FC236}">
                <a16:creationId xmlns:a16="http://schemas.microsoft.com/office/drawing/2014/main" id="{59DA6ADF-15C7-4E4A-B5E3-A3B4E6E6706A}"/>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DDEE6734-D4D9-401C-AA68-1677FDF69945}"/>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Références :</a:t>
            </a:r>
          </a:p>
          <a:p>
            <a:pPr marL="0" lvl="0" indent="0" algn="l" hangingPunct="1"/>
            <a:r>
              <a:rPr lang="en-CA" sz="1200">
                <a:solidFill>
                  <a:srgbClr val="000000"/>
                </a:solidFill>
              </a:rPr>
              <a:t>Lynde C et al. Canadian Practical Guide for the Treatment and Management of Atopic Dermatitis. </a:t>
            </a:r>
            <a:r>
              <a:rPr lang="en-CA" sz="1200" i="1">
                <a:solidFill>
                  <a:srgbClr val="000000"/>
                </a:solidFill>
              </a:rPr>
              <a:t>J Cutan Med Surg</a:t>
            </a:r>
            <a:r>
              <a:rPr lang="en-CA" sz="1200">
                <a:solidFill>
                  <a:srgbClr val="000000"/>
                </a:solidFill>
              </a:rPr>
              <a:t> 2005. </a:t>
            </a:r>
            <a:r>
              <a:rPr lang="en-CA" sz="1200" u="sng">
                <a:solidFill>
                  <a:srgbClr val="000000"/>
                </a:solidFill>
                <a:hlinkClick r:id="rId3"/>
              </a:rPr>
              <a:t>http://www.ncbi.nlm.nih.gov/pubmed/19830906</a:t>
            </a:r>
          </a:p>
          <a:p>
            <a:pPr marL="0" lvl="0" indent="0" algn="l" hangingPunct="1"/>
            <a:r>
              <a:rPr lang="en-CA" sz="1200">
                <a:solidFill>
                  <a:srgbClr val="000000"/>
                </a:solidFill>
              </a:rPr>
              <a:t>Eichenfeld LF et al. Guidelines of care for the management of atopic dermatitis. Section 1. Diagnosis and assessment of atopic dermatitis. </a:t>
            </a:r>
            <a:r>
              <a:rPr lang="en-CA" sz="1200" i="1">
                <a:solidFill>
                  <a:srgbClr val="000000"/>
                </a:solidFill>
              </a:rPr>
              <a:t>J Am Acad Dermatol</a:t>
            </a:r>
            <a:r>
              <a:rPr lang="en-CA" sz="1200">
                <a:solidFill>
                  <a:srgbClr val="000000"/>
                </a:solidFill>
              </a:rPr>
              <a:t> 2014;70:338-351. </a:t>
            </a:r>
            <a:r>
              <a:rPr lang="en-CA" sz="1200" u="sng">
                <a:solidFill>
                  <a:srgbClr val="000000"/>
                </a:solidFill>
                <a:hlinkClick r:id="rId4"/>
              </a:rPr>
              <a:t>http://www.ncbi.nlm.nih.gov/pubmed/24290431</a:t>
            </a:r>
          </a:p>
          <a:p>
            <a:pPr marL="0" lvl="0" indent="0" algn="l" hangingPunct="1"/>
            <a:r>
              <a:rPr lang="en-CA" sz="1200">
                <a:solidFill>
                  <a:srgbClr val="000000"/>
                </a:solidFill>
              </a:rPr>
              <a:t>Leung DYM, Guttman-Yassky E. Deciphering the complexities of atopic dermatitis: Shifting paradigms in treatment approaches. </a:t>
            </a:r>
            <a:r>
              <a:rPr lang="en-CA" sz="1200" i="1">
                <a:solidFill>
                  <a:srgbClr val="000000"/>
                </a:solidFill>
              </a:rPr>
              <a:t>J Allergy Clin Immunol.</a:t>
            </a:r>
            <a:r>
              <a:rPr lang="en-CA" sz="1200">
                <a:solidFill>
                  <a:srgbClr val="000000"/>
                </a:solidFill>
              </a:rPr>
              <a:t> 2014;134:769-79. </a:t>
            </a:r>
            <a:r>
              <a:rPr lang="en-CA" sz="1200" u="sng">
                <a:solidFill>
                  <a:srgbClr val="000000"/>
                </a:solidFill>
                <a:hlinkClick r:id="rId5"/>
              </a:rPr>
              <a:t>http://www.jacionline.org/article/S0091-6749%2814%2901159-2/pdf</a:t>
            </a:r>
          </a:p>
          <a:p>
            <a:pPr marL="0" lvl="0" indent="0" algn="l" hangingPunct="1"/>
            <a:r>
              <a:rPr lang="en-CA" sz="1200">
                <a:solidFill>
                  <a:srgbClr val="000000"/>
                </a:solidFill>
              </a:rPr>
              <a:t>Leung DY et al. Disease management of atopic dermatitis: a practice parameter. Joint Task Force on Practice Parameters, representing the American Academy of Allergy, Asthma and Immunology, the American College of Allergy, Asthma and Immunology, and the Joint Council of Allergy, Asthma and Immunology. Work Group on Atopic Dermatitis. </a:t>
            </a:r>
            <a:r>
              <a:rPr lang="en-CA" sz="1200" i="1">
                <a:solidFill>
                  <a:srgbClr val="000000"/>
                </a:solidFill>
              </a:rPr>
              <a:t>Ann Allergy Asthma Immunol</a:t>
            </a:r>
            <a:r>
              <a:rPr lang="en-CA" sz="1200">
                <a:solidFill>
                  <a:srgbClr val="000000"/>
                </a:solidFill>
              </a:rPr>
              <a:t> 1997;79:197-211.</a:t>
            </a:r>
          </a:p>
          <a:p>
            <a:pPr marL="0" lvl="0" indent="0" algn="l" hangingPunct="1"/>
            <a:r>
              <a:rPr lang="en-CA" sz="1200">
                <a:solidFill>
                  <a:srgbClr val="000000"/>
                </a:solidFill>
              </a:rPr>
              <a:t>Ellis RM et al. Potential barriers to adherence in pediatric dermatology. </a:t>
            </a:r>
            <a:r>
              <a:rPr lang="en-CA" sz="1200" i="1">
                <a:solidFill>
                  <a:srgbClr val="000000"/>
                </a:solidFill>
              </a:rPr>
              <a:t>Pediatric Dermatology.</a:t>
            </a:r>
            <a:r>
              <a:rPr lang="en-CA" sz="1200">
                <a:solidFill>
                  <a:srgbClr val="000000"/>
                </a:solidFill>
              </a:rPr>
              <a:t> 2011;28(3):242-244. </a:t>
            </a:r>
            <a:r>
              <a:rPr lang="en-CA" sz="1200" u="sng">
                <a:solidFill>
                  <a:srgbClr val="000000"/>
                </a:solidFill>
                <a:hlinkClick r:id="rId6"/>
              </a:rPr>
              <a:t>http://199.171.202.195/doi/10.1111/j.1525-1470.2011.01493.x/abstract</a:t>
            </a:r>
          </a:p>
          <a:p>
            <a:pPr marL="0" lvl="0" indent="0" algn="l" hangingPunct="1"/>
            <a:endParaRPr lang="en-CA" sz="1200">
              <a:solidFill>
                <a:srgbClr val="000000"/>
              </a:solidFill>
            </a:endParaRPr>
          </a:p>
          <a:p>
            <a:pPr marL="0" lvl="0" indent="0" algn="l" hangingPunct="1"/>
            <a:endParaRPr lang="en-CA" sz="120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A7F224-53CB-432C-8842-32A73C957E24}"/>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97C4FA87-FB0F-4895-BF76-5D940B567FF3}" type="slidenum">
              <a:t>42</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964E3EF6-48E0-4A7F-A6F3-C59F38BC9DE1}"/>
              </a:ext>
            </a:extLst>
          </p:cNvPr>
          <p:cNvSpPr txBox="1">
            <a:spLocks noGrp="1"/>
          </p:cNvSpPr>
          <p:nvPr>
            <p:ph type="sldNum" sz="quarter" idx="5"/>
          </p:nvPr>
        </p:nvSpPr>
        <p:spPr>
          <a:ln/>
        </p:spPr>
        <p:txBody>
          <a:bodyPr lIns="0" tIns="0" rIns="0" bIns="0" anchor="b" anchorCtr="0">
            <a:noAutofit/>
          </a:bodyPr>
          <a:lstStyle/>
          <a:p>
            <a:pPr lvl="0"/>
            <a:fld id="{3FA6F67D-65C7-4EC2-9BAD-C8968F865C3B}" type="slidenum">
              <a:t>42</a:t>
            </a:fld>
            <a:endParaRPr lang="en-CA"/>
          </a:p>
        </p:txBody>
      </p:sp>
      <p:sp>
        <p:nvSpPr>
          <p:cNvPr id="2" name="Slide Image Placeholder 1">
            <a:extLst>
              <a:ext uri="{FF2B5EF4-FFF2-40B4-BE49-F238E27FC236}">
                <a16:creationId xmlns:a16="http://schemas.microsoft.com/office/drawing/2014/main" id="{D375A442-B934-4B55-9B9C-68495D7D9B5D}"/>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0B4E95EB-4428-4B1C-A425-163623366025}"/>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Références :</a:t>
            </a:r>
          </a:p>
          <a:p>
            <a:pPr marL="0" lvl="0" indent="0" algn="l" hangingPunct="1"/>
            <a:r>
              <a:rPr lang="en-CA" sz="1200">
                <a:solidFill>
                  <a:srgbClr val="000000"/>
                </a:solidFill>
              </a:rPr>
              <a:t>Eichenfeld LF et al. Guidelines of care for the management of atopic dermatitis. Section Management and treatment of atopic dermatitis with topical therapies. </a:t>
            </a:r>
            <a:r>
              <a:rPr lang="en-CA" sz="1200" i="1">
                <a:solidFill>
                  <a:srgbClr val="000000"/>
                </a:solidFill>
              </a:rPr>
              <a:t>J Am Acad Dermatol</a:t>
            </a:r>
            <a:r>
              <a:rPr lang="en-CA" sz="1200">
                <a:solidFill>
                  <a:srgbClr val="000000"/>
                </a:solidFill>
              </a:rPr>
              <a:t> 2014;71:116-132. </a:t>
            </a:r>
            <a:r>
              <a:rPr lang="en-CA" sz="1200" u="sng">
                <a:solidFill>
                  <a:srgbClr val="0563C1"/>
                </a:solidFill>
                <a:hlinkClick r:id="rId3"/>
              </a:rPr>
              <a:t>http://www.ncbi.nlm.nih.gov/pubmed/24813302</a:t>
            </a:r>
          </a:p>
          <a:p>
            <a:pPr marL="0" lvl="0" indent="0" algn="l" hangingPunct="1"/>
            <a:r>
              <a:rPr lang="en-CA" sz="1200">
                <a:solidFill>
                  <a:srgbClr val="000000"/>
                </a:solidFill>
              </a:rPr>
              <a:t>Lebwohl MG et al. Pathways to managing atopic dermatitis. Supplement. </a:t>
            </a:r>
            <a:r>
              <a:rPr lang="en-CA" sz="1200" i="1">
                <a:solidFill>
                  <a:srgbClr val="000000"/>
                </a:solidFill>
              </a:rPr>
              <a:t>J Clin Aesthet Derm</a:t>
            </a:r>
            <a:r>
              <a:rPr lang="en-CA" sz="1200">
                <a:solidFill>
                  <a:srgbClr val="000000"/>
                </a:solidFill>
              </a:rPr>
              <a:t> 2013:6(7);S3-S18. </a:t>
            </a:r>
            <a:r>
              <a:rPr lang="en-CA" sz="1200" u="sng">
                <a:solidFill>
                  <a:srgbClr val="000000"/>
                </a:solidFill>
                <a:hlinkClick r:id="rId4"/>
              </a:rPr>
              <a:t>https://PMC3809/pdfjcad_6_7_suppl.pdf</a:t>
            </a:r>
          </a:p>
          <a:p>
            <a:pPr marL="0" lvl="0" indent="0" algn="l" hangingPunct="1"/>
            <a:r>
              <a:rPr lang="en-CA" sz="1200">
                <a:solidFill>
                  <a:srgbClr val="000000"/>
                </a:solidFill>
              </a:rPr>
              <a:t>Eichenfeld LF et al. Guidelines of care for the management of atopic dermatitis. Section 1. Diagnosis and assessment of atopic dermatitis. </a:t>
            </a:r>
            <a:r>
              <a:rPr lang="en-CA" sz="1200" i="1">
                <a:solidFill>
                  <a:srgbClr val="000000"/>
                </a:solidFill>
              </a:rPr>
              <a:t>J Am Acad Dermatol</a:t>
            </a:r>
            <a:r>
              <a:rPr lang="en-CA" sz="1200">
                <a:solidFill>
                  <a:srgbClr val="000000"/>
                </a:solidFill>
              </a:rPr>
              <a:t> 2014;70:338-351. </a:t>
            </a:r>
            <a:r>
              <a:rPr lang="en-CA" sz="1200" u="sng">
                <a:solidFill>
                  <a:srgbClr val="000000"/>
                </a:solidFill>
                <a:hlinkClick r:id="rId5"/>
              </a:rPr>
              <a:t>http://www.ncbi.nlm.nih.gov/pubmed/24290431</a:t>
            </a:r>
          </a:p>
          <a:p>
            <a:pPr marL="0" lvl="0" indent="0" algn="l" hangingPunct="1"/>
            <a:endParaRPr lang="en-CA" sz="1200">
              <a:solidFill>
                <a:srgbClr val="000000"/>
              </a:solidFill>
              <a:latin typeface="Calibri" pitchFamily="18"/>
              <a:cs typeface="Arial" pitchFamily="2"/>
            </a:endParaRPr>
          </a:p>
          <a:p>
            <a:pPr marL="0" lvl="0" indent="0" algn="l" hangingPunct="1"/>
            <a:endParaRPr lang="en-CA" sz="1200">
              <a:solidFill>
                <a:srgbClr val="000000"/>
              </a:solidFill>
              <a:latin typeface="Calibri" pitchFamily="18"/>
              <a:cs typeface="Arial" pitchFamily="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1E9A31-0699-4C69-9543-6C8C11DCF7A2}"/>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A6E7EF84-F4E5-4D5D-8169-EBF1BA741CB3}" type="slidenum">
              <a:t>43</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5710C4EE-D481-481A-85AA-663977D65060}"/>
              </a:ext>
            </a:extLst>
          </p:cNvPr>
          <p:cNvSpPr txBox="1">
            <a:spLocks noGrp="1"/>
          </p:cNvSpPr>
          <p:nvPr>
            <p:ph type="sldNum" sz="quarter" idx="5"/>
          </p:nvPr>
        </p:nvSpPr>
        <p:spPr>
          <a:ln/>
        </p:spPr>
        <p:txBody>
          <a:bodyPr lIns="0" tIns="0" rIns="0" bIns="0" anchor="b" anchorCtr="0">
            <a:noAutofit/>
          </a:bodyPr>
          <a:lstStyle/>
          <a:p>
            <a:pPr lvl="0"/>
            <a:fld id="{B8B82334-7C64-4BDA-8401-3354F310ECC4}" type="slidenum">
              <a:t>43</a:t>
            </a:fld>
            <a:endParaRPr lang="en-CA"/>
          </a:p>
        </p:txBody>
      </p:sp>
      <p:sp>
        <p:nvSpPr>
          <p:cNvPr id="2" name="Slide Image Placeholder 1">
            <a:extLst>
              <a:ext uri="{FF2B5EF4-FFF2-40B4-BE49-F238E27FC236}">
                <a16:creationId xmlns:a16="http://schemas.microsoft.com/office/drawing/2014/main" id="{5E94771E-4AE8-406F-9F1E-AFF751CCF284}"/>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5E292808-9A59-4484-9107-8F9389AD856B}"/>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Références :</a:t>
            </a:r>
          </a:p>
          <a:p>
            <a:pPr lvl="0">
              <a:lnSpc>
                <a:spcPct val="115000"/>
              </a:lnSpc>
            </a:pPr>
            <a:r>
              <a:rPr lang="en-CA" sz="1200">
                <a:solidFill>
                  <a:srgbClr val="000000"/>
                </a:solidFill>
              </a:rPr>
              <a:t>Freiheit D. Eczema essentials: More than skin deep. </a:t>
            </a:r>
            <a:r>
              <a:rPr lang="en-CA" sz="1200" i="1">
                <a:solidFill>
                  <a:srgbClr val="000000"/>
                </a:solidFill>
              </a:rPr>
              <a:t>Pharmacy Times</a:t>
            </a:r>
            <a:r>
              <a:rPr lang="en-CA" sz="1200">
                <a:solidFill>
                  <a:srgbClr val="000000"/>
                </a:solidFill>
              </a:rPr>
              <a:t> May 18 2015. </a:t>
            </a:r>
            <a:r>
              <a:rPr lang="en-CA" sz="1200" u="sng">
                <a:solidFill>
                  <a:srgbClr val="0563C1"/>
                </a:solidFill>
                <a:hlinkClick r:id="rId3"/>
              </a:rPr>
              <a:t>http://www.pharmacytimes.com/publications/issue/2015/may2015/eczema-essentials-more-than-skin-deep</a:t>
            </a:r>
          </a:p>
          <a:p>
            <a:pPr lvl="0">
              <a:lnSpc>
                <a:spcPct val="115000"/>
              </a:lnSpc>
            </a:pPr>
            <a:r>
              <a:rPr lang="en-CA" sz="1200">
                <a:solidFill>
                  <a:srgbClr val="000000"/>
                </a:solidFill>
              </a:rPr>
              <a:t>Topical Corticosteroids. </a:t>
            </a:r>
            <a:r>
              <a:rPr lang="en-CA" sz="1200" i="1">
                <a:solidFill>
                  <a:srgbClr val="000000"/>
                </a:solidFill>
              </a:rPr>
              <a:t>Skin Therapy Letter</a:t>
            </a:r>
            <a:r>
              <a:rPr lang="en-CA" sz="1200">
                <a:solidFill>
                  <a:srgbClr val="000000"/>
                </a:solidFill>
              </a:rPr>
              <a:t>. 2005-2012, Canadian Edition. </a:t>
            </a:r>
            <a:r>
              <a:rPr lang="en-CA" sz="1200" u="sng">
                <a:solidFill>
                  <a:srgbClr val="0563C1"/>
                </a:solidFill>
                <a:hlinkClick r:id="rId4"/>
              </a:rPr>
              <a:t>http://www.skintherapyletter.ca/stl/treatment/eczema/topical_corticosteroids.html</a:t>
            </a:r>
          </a:p>
          <a:p>
            <a:pPr marL="0" lvl="0" indent="0" algn="l" hangingPunct="1"/>
            <a:endParaRPr lang="en-CA" sz="1200">
              <a:solidFill>
                <a:srgbClr val="000000"/>
              </a:solidFill>
              <a:latin typeface="Calibri" pitchFamily="18"/>
              <a:cs typeface="Arial" pitchFamily="2"/>
            </a:endParaRPr>
          </a:p>
          <a:p>
            <a:pPr marL="0" lvl="0" indent="0" algn="l" hangingPunct="1"/>
            <a:endParaRPr lang="en-CA" sz="1200">
              <a:solidFill>
                <a:srgbClr val="000000"/>
              </a:solidFill>
              <a:latin typeface="Calibri" pitchFamily="18"/>
              <a:cs typeface="Arial" pitchFamily="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75320B-841F-401C-810B-02D7DFBCFB20}"/>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D016C42E-84BB-4A24-B229-2BA301FABC05}" type="slidenum">
              <a:t>44</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31D0AF76-7AB4-4C00-9EE5-44D949875C44}"/>
              </a:ext>
            </a:extLst>
          </p:cNvPr>
          <p:cNvSpPr txBox="1">
            <a:spLocks noGrp="1"/>
          </p:cNvSpPr>
          <p:nvPr>
            <p:ph type="sldNum" sz="quarter" idx="5"/>
          </p:nvPr>
        </p:nvSpPr>
        <p:spPr>
          <a:ln/>
        </p:spPr>
        <p:txBody>
          <a:bodyPr lIns="0" tIns="0" rIns="0" bIns="0" anchor="b" anchorCtr="0">
            <a:noAutofit/>
          </a:bodyPr>
          <a:lstStyle/>
          <a:p>
            <a:pPr lvl="0"/>
            <a:fld id="{CC8AD986-BAB7-4CC7-B274-6A8CFD7728CF}" type="slidenum">
              <a:t>44</a:t>
            </a:fld>
            <a:endParaRPr lang="en-CA"/>
          </a:p>
        </p:txBody>
      </p:sp>
      <p:sp>
        <p:nvSpPr>
          <p:cNvPr id="2" name="Slide Image Placeholder 1">
            <a:extLst>
              <a:ext uri="{FF2B5EF4-FFF2-40B4-BE49-F238E27FC236}">
                <a16:creationId xmlns:a16="http://schemas.microsoft.com/office/drawing/2014/main" id="{364DA5B4-E2C8-4B8B-977A-CB70F87AECB2}"/>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751886C3-67A4-4EED-9AFC-247583135DBD}"/>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marL="0" lvl="0" indent="0" algn="l" hangingPunct="1"/>
            <a:r>
              <a:rPr lang="en-CA" sz="1200">
                <a:solidFill>
                  <a:srgbClr val="000000"/>
                </a:solidFill>
              </a:rPr>
              <a:t>Il est important d’adopter une approche individualisée face au traitement en tenant compte de l’âge, des antécédents familiaux et de l’observance du patient1.</a:t>
            </a:r>
          </a:p>
          <a:p>
            <a:pPr marL="0" lvl="0" indent="0" algn="l" hangingPunct="1"/>
            <a:r>
              <a:rPr lang="en-CA" sz="1200">
                <a:solidFill>
                  <a:srgbClr val="000000"/>
                </a:solidFill>
              </a:rPr>
              <a:t>Références :</a:t>
            </a:r>
          </a:p>
          <a:p>
            <a:pPr marL="0" lvl="0" indent="0" algn="l" hangingPunct="1"/>
            <a:r>
              <a:rPr lang="en-CA" sz="1200">
                <a:solidFill>
                  <a:srgbClr val="000000"/>
                </a:solidFill>
              </a:rPr>
              <a:t>Lebwohl MG et al. Pathways to managing atopic dermatitis. Supplement. </a:t>
            </a:r>
            <a:r>
              <a:rPr lang="en-CA" sz="1200" i="1">
                <a:solidFill>
                  <a:srgbClr val="000000"/>
                </a:solidFill>
              </a:rPr>
              <a:t>J Clin Aesthet Derm</a:t>
            </a:r>
            <a:r>
              <a:rPr lang="en-CA" sz="1200">
                <a:solidFill>
                  <a:srgbClr val="000000"/>
                </a:solidFill>
              </a:rPr>
              <a:t> 2013:6(7);S3-S18. </a:t>
            </a:r>
            <a:r>
              <a:rPr lang="en-CA" sz="1200" u="sng">
                <a:solidFill>
                  <a:srgbClr val="000000"/>
                </a:solidFill>
                <a:hlinkClick r:id="rId3"/>
              </a:rPr>
              <a:t>https://PMC3809/pdfjcad_6_7_suppl.pdf</a:t>
            </a:r>
          </a:p>
          <a:p>
            <a:pPr marL="0" lvl="0" indent="0" algn="l" hangingPunct="1"/>
            <a:r>
              <a:rPr lang="en-CA" sz="1200">
                <a:solidFill>
                  <a:srgbClr val="000000"/>
                </a:solidFill>
              </a:rPr>
              <a:t>Smiley T. Topical anti-inflammatory treatment for management of atopic dermatitis: Demystifying the role of topical calcineurin inhibitor therapy. </a:t>
            </a:r>
            <a:r>
              <a:rPr lang="en-CA" sz="1200" i="1">
                <a:solidFill>
                  <a:srgbClr val="000000"/>
                </a:solidFill>
              </a:rPr>
              <a:t>Canadian Healthcare Network</a:t>
            </a:r>
            <a:r>
              <a:rPr lang="en-CA" sz="1200">
                <a:solidFill>
                  <a:srgbClr val="000000"/>
                </a:solidFill>
              </a:rPr>
              <a:t>. 2006. </a:t>
            </a:r>
            <a:r>
              <a:rPr lang="en-CA" sz="1200" u="sng">
                <a:solidFill>
                  <a:srgbClr val="000000"/>
                </a:solidFill>
                <a:hlinkClick r:id="rId4"/>
              </a:rPr>
              <a:t>http://www.canadianhealthcarenetwork.ca/files/2009/10/ce_astella_en_jun06.pdf</a:t>
            </a:r>
          </a:p>
          <a:p>
            <a:pPr marL="0" lvl="0" indent="0" algn="l" hangingPunct="1"/>
            <a:r>
              <a:rPr lang="en-CA" sz="1200">
                <a:solidFill>
                  <a:srgbClr val="000000"/>
                </a:solidFill>
              </a:rPr>
              <a:t>Topical Corticosteroids. </a:t>
            </a:r>
            <a:r>
              <a:rPr lang="en-CA" sz="1200" i="1">
                <a:solidFill>
                  <a:srgbClr val="000000"/>
                </a:solidFill>
              </a:rPr>
              <a:t>Skin Therapy Letter</a:t>
            </a:r>
            <a:r>
              <a:rPr lang="en-CA" sz="1200">
                <a:solidFill>
                  <a:srgbClr val="000000"/>
                </a:solidFill>
              </a:rPr>
              <a:t>. 2005-2012, Canadian Edition. </a:t>
            </a:r>
            <a:r>
              <a:rPr lang="en-CA" sz="1200" u="sng">
                <a:solidFill>
                  <a:srgbClr val="0563C1"/>
                </a:solidFill>
                <a:hlinkClick r:id="rId5"/>
              </a:rPr>
              <a:t>http://www.skintherapyletter.ca/stl/treatment/eczema/topical_corticosteroids.html</a:t>
            </a:r>
          </a:p>
          <a:p>
            <a:pPr marL="0" lvl="0" indent="0" algn="l" hangingPunct="1"/>
            <a:endParaRPr lang="en-CA" sz="1200">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FE0627-EF0A-4D24-BA8D-7CB84EBBB71B}"/>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7D884078-3DE7-47A7-90AA-C9B707D898B9}" type="slidenum">
              <a:t>45</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AA85CF10-4478-498E-9D9A-C2F39EA9AC7B}"/>
              </a:ext>
            </a:extLst>
          </p:cNvPr>
          <p:cNvSpPr txBox="1">
            <a:spLocks noGrp="1"/>
          </p:cNvSpPr>
          <p:nvPr>
            <p:ph type="sldNum" sz="quarter" idx="5"/>
          </p:nvPr>
        </p:nvSpPr>
        <p:spPr>
          <a:ln/>
        </p:spPr>
        <p:txBody>
          <a:bodyPr lIns="0" tIns="0" rIns="0" bIns="0" anchor="b" anchorCtr="0">
            <a:noAutofit/>
          </a:bodyPr>
          <a:lstStyle/>
          <a:p>
            <a:pPr lvl="0"/>
            <a:fld id="{97922924-42A5-418B-ACB3-27E98EED901D}" type="slidenum">
              <a:t>45</a:t>
            </a:fld>
            <a:endParaRPr lang="en-CA"/>
          </a:p>
        </p:txBody>
      </p:sp>
      <p:sp>
        <p:nvSpPr>
          <p:cNvPr id="2" name="Slide Image Placeholder 1">
            <a:extLst>
              <a:ext uri="{FF2B5EF4-FFF2-40B4-BE49-F238E27FC236}">
                <a16:creationId xmlns:a16="http://schemas.microsoft.com/office/drawing/2014/main" id="{B4F121BB-4EA5-4A38-8B42-A03B324A64CB}"/>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192242E7-053B-47C4-8344-DE76E6ABF71E}"/>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Références :</a:t>
            </a:r>
          </a:p>
          <a:p>
            <a:pPr marL="0" lvl="0" indent="0" algn="l" hangingPunct="1"/>
            <a:r>
              <a:rPr lang="en-CA" sz="1200">
                <a:solidFill>
                  <a:srgbClr val="000000"/>
                </a:solidFill>
              </a:rPr>
              <a:t>Topical Corticosteroids. </a:t>
            </a:r>
            <a:r>
              <a:rPr lang="en-CA" sz="1200" i="1">
                <a:solidFill>
                  <a:srgbClr val="000000"/>
                </a:solidFill>
              </a:rPr>
              <a:t>Skin Therapy Letter</a:t>
            </a:r>
            <a:r>
              <a:rPr lang="en-CA" sz="1200">
                <a:solidFill>
                  <a:srgbClr val="000000"/>
                </a:solidFill>
              </a:rPr>
              <a:t>. 2005-2012, Canadian Edition. </a:t>
            </a:r>
            <a:r>
              <a:rPr lang="en-CA" sz="1200" u="sng">
                <a:solidFill>
                  <a:srgbClr val="0563C1"/>
                </a:solidFill>
                <a:hlinkClick r:id="rId3"/>
              </a:rPr>
              <a:t>http://www.skintherapyletter.ca/stl/treatment/eczema/topical_corticosteroids.html</a:t>
            </a:r>
          </a:p>
          <a:p>
            <a:pPr marL="0" lvl="0" indent="0" algn="l" hangingPunct="1"/>
            <a:endParaRPr lang="en-CA" sz="1200">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8D7F5F-088E-4390-A98E-1099B9EA77A4}"/>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CD1B8D66-48DA-4309-84BB-AF27FDCDAB88}" type="slidenum">
              <a:t>46</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10C8831F-700A-42DB-A2D3-8418CF545ECF}"/>
              </a:ext>
            </a:extLst>
          </p:cNvPr>
          <p:cNvSpPr txBox="1">
            <a:spLocks noGrp="1"/>
          </p:cNvSpPr>
          <p:nvPr>
            <p:ph type="sldNum" sz="quarter" idx="5"/>
          </p:nvPr>
        </p:nvSpPr>
        <p:spPr>
          <a:ln/>
        </p:spPr>
        <p:txBody>
          <a:bodyPr lIns="0" tIns="0" rIns="0" bIns="0" anchor="b" anchorCtr="0">
            <a:noAutofit/>
          </a:bodyPr>
          <a:lstStyle/>
          <a:p>
            <a:pPr lvl="0"/>
            <a:fld id="{CF2086A1-71D8-4954-B871-0EEADA36DED4}" type="slidenum">
              <a:t>46</a:t>
            </a:fld>
            <a:endParaRPr lang="en-CA"/>
          </a:p>
        </p:txBody>
      </p:sp>
      <p:sp>
        <p:nvSpPr>
          <p:cNvPr id="2" name="Slide Image Placeholder 1">
            <a:extLst>
              <a:ext uri="{FF2B5EF4-FFF2-40B4-BE49-F238E27FC236}">
                <a16:creationId xmlns:a16="http://schemas.microsoft.com/office/drawing/2014/main" id="{955BE729-C8C5-4D1F-A031-D6D508E97E67}"/>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988C3C6E-0B55-4689-8160-B1434A79E62A}"/>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Références :</a:t>
            </a:r>
          </a:p>
          <a:p>
            <a:pPr marL="0" lvl="0" indent="0" algn="l" hangingPunct="1"/>
            <a:r>
              <a:rPr lang="en-CA" sz="1200">
                <a:solidFill>
                  <a:srgbClr val="000000"/>
                </a:solidFill>
              </a:rPr>
              <a:t>Topical Corticosteroids. </a:t>
            </a:r>
            <a:r>
              <a:rPr lang="en-CA" sz="1200" i="1">
                <a:solidFill>
                  <a:srgbClr val="000000"/>
                </a:solidFill>
              </a:rPr>
              <a:t>Skin Therapy Letter</a:t>
            </a:r>
            <a:r>
              <a:rPr lang="en-CA" sz="1200">
                <a:solidFill>
                  <a:srgbClr val="000000"/>
                </a:solidFill>
              </a:rPr>
              <a:t>. 2005-2012, Canadian Edition. </a:t>
            </a:r>
            <a:r>
              <a:rPr lang="en-CA" sz="1200" u="sng">
                <a:solidFill>
                  <a:srgbClr val="0563C1"/>
                </a:solidFill>
                <a:hlinkClick r:id="rId3"/>
              </a:rPr>
              <a:t>http://www.skintherapyletter.ca/stl/treatment/eczema/topical_corticosteroids.html</a:t>
            </a:r>
          </a:p>
          <a:p>
            <a:pPr marL="0" lvl="0" indent="0" algn="l" hangingPunct="1"/>
            <a:endParaRPr lang="en-CA" sz="120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4033EB-055B-42A9-9F59-6B552AA5933C}"/>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B3EF9F6D-8D8C-4661-9261-21E78CAECFA0}" type="slidenum">
              <a:t>47</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F77C7E74-F050-4A3F-BC3B-FA0EBF755611}"/>
              </a:ext>
            </a:extLst>
          </p:cNvPr>
          <p:cNvSpPr txBox="1">
            <a:spLocks noGrp="1"/>
          </p:cNvSpPr>
          <p:nvPr>
            <p:ph type="sldNum" sz="quarter" idx="5"/>
          </p:nvPr>
        </p:nvSpPr>
        <p:spPr>
          <a:ln/>
        </p:spPr>
        <p:txBody>
          <a:bodyPr lIns="0" tIns="0" rIns="0" bIns="0" anchor="b" anchorCtr="0">
            <a:noAutofit/>
          </a:bodyPr>
          <a:lstStyle/>
          <a:p>
            <a:pPr lvl="0"/>
            <a:fld id="{03B4F7C5-99FD-450E-9109-B1A141D4FCC2}" type="slidenum">
              <a:t>47</a:t>
            </a:fld>
            <a:endParaRPr lang="en-CA"/>
          </a:p>
        </p:txBody>
      </p:sp>
      <p:sp>
        <p:nvSpPr>
          <p:cNvPr id="2" name="Slide Image Placeholder 1">
            <a:extLst>
              <a:ext uri="{FF2B5EF4-FFF2-40B4-BE49-F238E27FC236}">
                <a16:creationId xmlns:a16="http://schemas.microsoft.com/office/drawing/2014/main" id="{8CB4CFCF-D7E0-4363-9A5E-4B423EECB0EC}"/>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EFC005A0-2D4E-4DB1-9345-A326868F2BA0}"/>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marL="0" lvl="0" indent="0" algn="l" hangingPunct="1"/>
            <a:r>
              <a:rPr lang="en-CA" sz="1200">
                <a:solidFill>
                  <a:srgbClr val="000000"/>
                </a:solidFill>
              </a:rPr>
              <a:t>Pour que les corticostéroïdes topiques agissent, ils doivent être appliqués en quantité suffisante, il est donc important de conseiller au patient de ne pas épargner leur utilisation pendant les poussées aiguës4. La combinaison d’une intervention anti-inflammatoire précoce et de soins de la peau émollients peut contribuer à atténuer la DA4</a:t>
            </a:r>
            <a:r>
              <a:rPr lang="en-CA" sz="1200" b="1" i="1">
                <a:solidFill>
                  <a:srgbClr val="000000"/>
                </a:solidFill>
              </a:rPr>
              <a:t>. Le terme tachyphylaxie fait référence à une diminution de l’efficacité associée à l’utilisation répétée d’un même agent. Les données actuelles suggèrent par contre qu’il s’agit d’un problème peu préoccupant18</a:t>
            </a:r>
            <a:r>
              <a:rPr lang="en-CA" sz="1200">
                <a:solidFill>
                  <a:srgbClr val="000000"/>
                </a:solidFill>
              </a:rPr>
              <a:t>.</a:t>
            </a:r>
          </a:p>
          <a:p>
            <a:pPr marL="0" lvl="0" indent="0" algn="l" hangingPunct="1"/>
            <a:r>
              <a:rPr lang="en-CA" sz="1200">
                <a:solidFill>
                  <a:srgbClr val="000000"/>
                </a:solidFill>
              </a:rPr>
              <a:t>Références :</a:t>
            </a:r>
          </a:p>
          <a:p>
            <a:pPr marL="0" lvl="0" indent="0" algn="l" hangingPunct="1"/>
            <a:r>
              <a:rPr lang="en-CA" sz="1200">
                <a:solidFill>
                  <a:srgbClr val="000000"/>
                </a:solidFill>
              </a:rPr>
              <a:t>Crissinger A, Nguyen NV. The use of topical calcineurin inhibitors in atopic dermatitis. </a:t>
            </a:r>
            <a:r>
              <a:rPr lang="en-CA" sz="1200" i="1">
                <a:solidFill>
                  <a:srgbClr val="000000"/>
                </a:solidFill>
              </a:rPr>
              <a:t>The Open Dermatology Journal.</a:t>
            </a:r>
            <a:r>
              <a:rPr lang="en-CA" sz="1200">
                <a:solidFill>
                  <a:srgbClr val="000000"/>
                </a:solidFill>
              </a:rPr>
              <a:t> 2014;8:12-17. </a:t>
            </a:r>
            <a:r>
              <a:rPr lang="en-CA" sz="1200" u="sng">
                <a:solidFill>
                  <a:srgbClr val="0563C1"/>
                </a:solidFill>
                <a:hlinkClick r:id="rId3"/>
              </a:rPr>
              <a:t>http://benthamopen.com/ABSTRACT/TODJ-8-12</a:t>
            </a:r>
          </a:p>
          <a:p>
            <a:pPr marL="0" lvl="0" indent="0" algn="l" hangingPunct="1"/>
            <a:r>
              <a:rPr lang="en-CA" sz="1200">
                <a:solidFill>
                  <a:srgbClr val="000000"/>
                </a:solidFill>
              </a:rPr>
              <a:t>Eichenfeld LF et al. Guidelines of care for the management of atopic dermatitis. Section 2. Management and treatment of atopic dermatitis with topical therapies. </a:t>
            </a:r>
            <a:r>
              <a:rPr lang="en-CA" sz="1200" i="1">
                <a:solidFill>
                  <a:srgbClr val="000000"/>
                </a:solidFill>
              </a:rPr>
              <a:t>J Am Acad Dermatol</a:t>
            </a:r>
            <a:r>
              <a:rPr lang="en-CA" sz="1200">
                <a:solidFill>
                  <a:srgbClr val="000000"/>
                </a:solidFill>
              </a:rPr>
              <a:t> 2014;71:116-132. </a:t>
            </a:r>
            <a:r>
              <a:rPr lang="en-CA" sz="1200" u="sng">
                <a:solidFill>
                  <a:srgbClr val="0563C1"/>
                </a:solidFill>
                <a:hlinkClick r:id="rId4"/>
              </a:rPr>
              <a:t>http://www.ncbi.nlm.nih.gov/pubmed/24813302</a:t>
            </a:r>
          </a:p>
          <a:p>
            <a:pPr marL="0" lvl="0" indent="0" algn="l" hangingPunct="1"/>
            <a:endParaRPr lang="en-CA" sz="1200">
              <a:solidFill>
                <a:srgbClr val="0563C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45ED7E-A6C5-478C-829F-DE21645149D4}"/>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B8833C04-07FD-42A8-B734-1B3CF1E28480}" type="slidenum">
              <a:t>48</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E0D033DB-1882-43A6-9C17-95A67E4700F0}"/>
              </a:ext>
            </a:extLst>
          </p:cNvPr>
          <p:cNvSpPr txBox="1">
            <a:spLocks noGrp="1"/>
          </p:cNvSpPr>
          <p:nvPr>
            <p:ph type="sldNum" sz="quarter" idx="5"/>
          </p:nvPr>
        </p:nvSpPr>
        <p:spPr>
          <a:ln/>
        </p:spPr>
        <p:txBody>
          <a:bodyPr lIns="0" tIns="0" rIns="0" bIns="0" anchor="b" anchorCtr="0">
            <a:noAutofit/>
          </a:bodyPr>
          <a:lstStyle/>
          <a:p>
            <a:pPr lvl="0"/>
            <a:fld id="{1626AD74-311B-4C93-B6E2-A02030F8E944}" type="slidenum">
              <a:t>48</a:t>
            </a:fld>
            <a:endParaRPr lang="en-CA"/>
          </a:p>
        </p:txBody>
      </p:sp>
      <p:sp>
        <p:nvSpPr>
          <p:cNvPr id="2" name="Slide Image Placeholder 1">
            <a:extLst>
              <a:ext uri="{FF2B5EF4-FFF2-40B4-BE49-F238E27FC236}">
                <a16:creationId xmlns:a16="http://schemas.microsoft.com/office/drawing/2014/main" id="{E21230C8-EAB7-4A84-92BC-7149BD76F0F7}"/>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6DB20C1F-C016-4DB9-90A3-84830E69B631}"/>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marL="0" lvl="0" indent="0" algn="l" hangingPunct="1"/>
            <a:r>
              <a:rPr lang="en-CA" sz="1200">
                <a:solidFill>
                  <a:srgbClr val="000000"/>
                </a:solidFill>
              </a:rPr>
              <a:t>Les patients doivent surveiller leur affection quotidiennement lorsqu’ils utilisent des CT3. Pour que les CT agissent, ils doivent être appliqués en quantité suffisante, il est donc important de conseiller aux patients de ne pas épargner leur utilisation pendant les poussées aiguës5.</a:t>
            </a:r>
          </a:p>
          <a:p>
            <a:pPr marL="0" lvl="0" indent="0" algn="l" hangingPunct="1"/>
            <a:r>
              <a:rPr lang="en-CA" sz="1200">
                <a:solidFill>
                  <a:srgbClr val="000000"/>
                </a:solidFill>
              </a:rPr>
              <a:t>Références :</a:t>
            </a:r>
          </a:p>
          <a:p>
            <a:pPr marL="0" lvl="0" indent="0" algn="l" hangingPunct="1"/>
            <a:r>
              <a:rPr lang="en-CA" sz="1200">
                <a:solidFill>
                  <a:srgbClr val="000000"/>
                </a:solidFill>
              </a:rPr>
              <a:t>Smiley T. Topical anti-inflammatory treatment for management of atopic dermatitis: Demystifying the role of topical calcineurin inhibitor therapy. </a:t>
            </a:r>
            <a:r>
              <a:rPr lang="en-CA" sz="1200" i="1">
                <a:solidFill>
                  <a:srgbClr val="000000"/>
                </a:solidFill>
              </a:rPr>
              <a:t>Canadian Healthcare Network</a:t>
            </a:r>
            <a:r>
              <a:rPr lang="en-CA" sz="1200">
                <a:solidFill>
                  <a:srgbClr val="000000"/>
                </a:solidFill>
              </a:rPr>
              <a:t>. 2006. </a:t>
            </a:r>
            <a:r>
              <a:rPr lang="en-CA" sz="1200" u="sng">
                <a:solidFill>
                  <a:srgbClr val="000000"/>
                </a:solidFill>
                <a:hlinkClick r:id="rId3"/>
              </a:rPr>
              <a:t>http://www.canadianhealthcarenetwork.ca/files/2009/10/ce_astella_en_jun06.pdf</a:t>
            </a:r>
          </a:p>
          <a:p>
            <a:pPr marL="0" lvl="0" indent="0" algn="l" hangingPunct="1"/>
            <a:r>
              <a:rPr lang="en-CA" sz="1200">
                <a:solidFill>
                  <a:srgbClr val="000000"/>
                </a:solidFill>
              </a:rPr>
              <a:t>Wollenberg A et al. ETFAD/EADV Eczema task force 2015 position paper on diagnosis and treatment of atopic dermatitis in adult and paediatric patients. 2016 European Academy of Dermatology and Venereology </a:t>
            </a:r>
            <a:r>
              <a:rPr lang="en-CA" sz="1200" i="1">
                <a:solidFill>
                  <a:srgbClr val="000000"/>
                </a:solidFill>
              </a:rPr>
              <a:t>J Eur Acad Dermatol Venereol</a:t>
            </a:r>
            <a:r>
              <a:rPr lang="en-CA" sz="1200">
                <a:solidFill>
                  <a:srgbClr val="000000"/>
                </a:solidFill>
              </a:rPr>
              <a:t>. 2016 May;30(5):729-47. DOI : 10.1111/jdv.13599 </a:t>
            </a:r>
            <a:r>
              <a:rPr lang="en-CA" sz="1200" u="sng">
                <a:solidFill>
                  <a:srgbClr val="000000"/>
                </a:solidFill>
                <a:hlinkClick r:id="rId4"/>
              </a:rPr>
              <a:t>http://www.ncbi.nlm.nih.gov/pubmed/27004560</a:t>
            </a:r>
          </a:p>
          <a:p>
            <a:pPr marL="0" lvl="0" indent="0" algn="l" hangingPunct="1"/>
            <a:endParaRPr lang="en-CA" sz="1200">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94FEE2-3411-4FB7-8819-424451B577DB}"/>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5B8AA510-09CE-4969-84D5-67DB50B0AA90}" type="slidenum">
              <a:t>49</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A63D5000-5FC5-4337-ABB8-2075D26E32E2}"/>
              </a:ext>
            </a:extLst>
          </p:cNvPr>
          <p:cNvSpPr txBox="1">
            <a:spLocks noGrp="1"/>
          </p:cNvSpPr>
          <p:nvPr>
            <p:ph type="sldNum" sz="quarter" idx="5"/>
          </p:nvPr>
        </p:nvSpPr>
        <p:spPr>
          <a:ln/>
        </p:spPr>
        <p:txBody>
          <a:bodyPr lIns="0" tIns="0" rIns="0" bIns="0" anchor="b" anchorCtr="0">
            <a:noAutofit/>
          </a:bodyPr>
          <a:lstStyle/>
          <a:p>
            <a:pPr lvl="0"/>
            <a:fld id="{1012AB82-F957-4F83-8845-9090CFB645BE}" type="slidenum">
              <a:t>49</a:t>
            </a:fld>
            <a:endParaRPr lang="en-CA"/>
          </a:p>
        </p:txBody>
      </p:sp>
      <p:sp>
        <p:nvSpPr>
          <p:cNvPr id="2" name="Slide Image Placeholder 1">
            <a:extLst>
              <a:ext uri="{FF2B5EF4-FFF2-40B4-BE49-F238E27FC236}">
                <a16:creationId xmlns:a16="http://schemas.microsoft.com/office/drawing/2014/main" id="{B8938C44-F5DF-45D1-9D0C-2995ACA68956}"/>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E4FAB78E-E5DF-4E94-9774-191D66CBC9E1}"/>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Il est important d’informer et de conseiller les patients atteints de DA et les parents de patients atteints de DA sur l’observance et l’utilisation des corticostéroïdes topiques17. Obtenir une bonne observance demande des efforts, du temps et de la confiance17.</a:t>
            </a:r>
          </a:p>
          <a:p>
            <a:pPr lvl="0"/>
            <a:r>
              <a:rPr lang="en-CA" sz="1200">
                <a:solidFill>
                  <a:srgbClr val="000000"/>
                </a:solidFill>
              </a:rPr>
              <a:t>Références :</a:t>
            </a:r>
          </a:p>
          <a:p>
            <a:pPr marL="0" lvl="0" indent="0" algn="l" hangingPunct="1"/>
            <a:r>
              <a:rPr lang="en-CA" sz="1200">
                <a:solidFill>
                  <a:srgbClr val="000000"/>
                </a:solidFill>
              </a:rPr>
              <a:t>Raffin D et al. Corticosteroid phobia among pharmacists regarding atopic dermatitis in children: a national French survey. </a:t>
            </a:r>
            <a:r>
              <a:rPr lang="en-CA" sz="1200" i="1">
                <a:solidFill>
                  <a:srgbClr val="000000"/>
                </a:solidFill>
              </a:rPr>
              <a:t>Acta Derm Venereol</a:t>
            </a:r>
            <a:r>
              <a:rPr lang="en-CA" sz="1200">
                <a:solidFill>
                  <a:srgbClr val="000000"/>
                </a:solidFill>
              </a:rPr>
              <a:t> May 27, 2015. </a:t>
            </a:r>
            <a:r>
              <a:rPr lang="en-CA" sz="1200" u="sng">
                <a:solidFill>
                  <a:srgbClr val="000000"/>
                </a:solidFill>
                <a:hlinkClick r:id="rId3"/>
              </a:rPr>
              <a:t>http://www.medicaljournals.se/acta/content/?doi=10.2340/00015555-2157&amp;html=1</a:t>
            </a:r>
          </a:p>
          <a:p>
            <a:pPr marL="0" lvl="0" indent="0" algn="l" hangingPunct="1"/>
            <a:r>
              <a:rPr lang="en-CA" sz="1200">
                <a:solidFill>
                  <a:srgbClr val="000000"/>
                </a:solidFill>
              </a:rPr>
              <a:t>Eichenfeld LF et al. Guidelines of care for the management of atopic dermatitis. Section 2. Management and treatment of atopic dermatitis with topical therapies. </a:t>
            </a:r>
            <a:r>
              <a:rPr lang="en-CA" sz="1200" i="1">
                <a:solidFill>
                  <a:srgbClr val="000000"/>
                </a:solidFill>
              </a:rPr>
              <a:t>J Am Acad Dermatol</a:t>
            </a:r>
            <a:r>
              <a:rPr lang="en-CA" sz="1200">
                <a:solidFill>
                  <a:srgbClr val="000000"/>
                </a:solidFill>
              </a:rPr>
              <a:t> 2014;71:116-132.</a:t>
            </a:r>
            <a:r>
              <a:rPr lang="en-CA" sz="1200" u="sng">
                <a:solidFill>
                  <a:srgbClr val="0563C1"/>
                </a:solidFill>
                <a:hlinkClick r:id="rId4"/>
              </a:rPr>
              <a:t>http://www.ncbi.nlm.nih.gov/pubmed/24813302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10B7AF-BDFD-467B-A8F9-48985D059B4C}"/>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9957F411-A433-49B0-8A32-37F6CD2562DF}" type="slidenum">
              <a:t>5</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6B41B98F-DE57-43CB-BD63-5CBABEFEE935}"/>
              </a:ext>
            </a:extLst>
          </p:cNvPr>
          <p:cNvSpPr txBox="1">
            <a:spLocks noGrp="1"/>
          </p:cNvSpPr>
          <p:nvPr>
            <p:ph type="sldNum" sz="quarter" idx="5"/>
          </p:nvPr>
        </p:nvSpPr>
        <p:spPr>
          <a:ln/>
        </p:spPr>
        <p:txBody>
          <a:bodyPr lIns="0" tIns="0" rIns="0" bIns="0" anchor="b" anchorCtr="0">
            <a:noAutofit/>
          </a:bodyPr>
          <a:lstStyle/>
          <a:p>
            <a:pPr lvl="0"/>
            <a:fld id="{2A8A8088-69C7-4350-9322-283B43B5ED2E}" type="slidenum">
              <a:t>5</a:t>
            </a:fld>
            <a:endParaRPr lang="en-CA"/>
          </a:p>
        </p:txBody>
      </p:sp>
      <p:sp>
        <p:nvSpPr>
          <p:cNvPr id="2" name="Slide Image Placeholder 1">
            <a:extLst>
              <a:ext uri="{FF2B5EF4-FFF2-40B4-BE49-F238E27FC236}">
                <a16:creationId xmlns:a16="http://schemas.microsoft.com/office/drawing/2014/main" id="{C981DF98-F63F-4DD2-B4D6-25E5B8AB6550}"/>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EEA02384-297E-4D4F-B43B-1C61DD2AB5D5}"/>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A2C061-B1DD-4FBB-B49C-C347FD26F352}"/>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2D959EB9-7F3F-431E-8A51-2CCED7916425}" type="slidenum">
              <a:t>50</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76299904-797C-446F-9ED2-0E99E469A681}"/>
              </a:ext>
            </a:extLst>
          </p:cNvPr>
          <p:cNvSpPr txBox="1">
            <a:spLocks noGrp="1"/>
          </p:cNvSpPr>
          <p:nvPr>
            <p:ph type="sldNum" sz="quarter" idx="5"/>
          </p:nvPr>
        </p:nvSpPr>
        <p:spPr>
          <a:ln/>
        </p:spPr>
        <p:txBody>
          <a:bodyPr lIns="0" tIns="0" rIns="0" bIns="0" anchor="b" anchorCtr="0">
            <a:noAutofit/>
          </a:bodyPr>
          <a:lstStyle/>
          <a:p>
            <a:pPr lvl="0"/>
            <a:fld id="{38ABB549-A320-40DD-A17D-18F9DF00B060}" type="slidenum">
              <a:t>50</a:t>
            </a:fld>
            <a:endParaRPr lang="en-CA"/>
          </a:p>
        </p:txBody>
      </p:sp>
      <p:sp>
        <p:nvSpPr>
          <p:cNvPr id="2" name="Slide Image Placeholder 1">
            <a:extLst>
              <a:ext uri="{FF2B5EF4-FFF2-40B4-BE49-F238E27FC236}">
                <a16:creationId xmlns:a16="http://schemas.microsoft.com/office/drawing/2014/main" id="{C7E50D08-79EF-46B1-B493-9B7E769C626F}"/>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622DD0F4-1743-4026-96CB-A2808D37D79B}"/>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Références :</a:t>
            </a:r>
          </a:p>
          <a:p>
            <a:pPr marL="0" lvl="0" indent="0" algn="l" hangingPunct="1"/>
            <a:r>
              <a:rPr lang="en-CA" sz="1200">
                <a:solidFill>
                  <a:srgbClr val="000000"/>
                </a:solidFill>
                <a:latin typeface="Calibri" pitchFamily="18"/>
                <a:cs typeface="Arial" pitchFamily="2"/>
              </a:rPr>
              <a:t>Freiheit D. Eczema essentials: More than skin deep. </a:t>
            </a:r>
            <a:r>
              <a:rPr lang="en-CA" sz="1200" i="1">
                <a:solidFill>
                  <a:srgbClr val="000000"/>
                </a:solidFill>
                <a:latin typeface="Calibri" pitchFamily="18"/>
                <a:cs typeface="Arial" pitchFamily="2"/>
              </a:rPr>
              <a:t>Pharmacy Times</a:t>
            </a:r>
            <a:r>
              <a:rPr lang="en-CA" sz="1200">
                <a:solidFill>
                  <a:srgbClr val="000000"/>
                </a:solidFill>
                <a:latin typeface="Calibri" pitchFamily="18"/>
                <a:cs typeface="Arial" pitchFamily="2"/>
              </a:rPr>
              <a:t> May 18, 2015. </a:t>
            </a:r>
            <a:r>
              <a:rPr lang="en-CA" sz="1200" u="sng">
                <a:solidFill>
                  <a:srgbClr val="0563C1"/>
                </a:solidFill>
                <a:latin typeface="Calibri" pitchFamily="18"/>
                <a:cs typeface="Arial" pitchFamily="2"/>
                <a:hlinkClick r:id="rId3"/>
              </a:rPr>
              <a:t>http://www.pharmacytimes.com/publications/issue/2015/may2015/eczema-essentials-more-than-skin-deep</a:t>
            </a:r>
          </a:p>
          <a:p>
            <a:pPr marL="0" lvl="0" indent="0" algn="l" hangingPunct="1"/>
            <a:r>
              <a:rPr lang="en-CA" sz="1200">
                <a:solidFill>
                  <a:srgbClr val="000000"/>
                </a:solidFill>
                <a:latin typeface="Calibri" pitchFamily="18"/>
                <a:cs typeface="Arial" pitchFamily="2"/>
              </a:rPr>
              <a:t>Eichenfeld LF et al. Guidelines of care for the management of atopic dermatitis. Section 2. Management and treatment of atopic dermatitis with topical therapies. </a:t>
            </a:r>
            <a:r>
              <a:rPr lang="en-CA" sz="1200" i="1">
                <a:solidFill>
                  <a:srgbClr val="000000"/>
                </a:solidFill>
                <a:latin typeface="Calibri" pitchFamily="18"/>
                <a:cs typeface="Arial" pitchFamily="2"/>
              </a:rPr>
              <a:t>J Am Acad Dermatol</a:t>
            </a:r>
            <a:r>
              <a:rPr lang="en-CA" sz="1200">
                <a:solidFill>
                  <a:srgbClr val="000000"/>
                </a:solidFill>
                <a:latin typeface="Calibri" pitchFamily="18"/>
                <a:cs typeface="Arial" pitchFamily="2"/>
              </a:rPr>
              <a:t> 2014;71:116-132. </a:t>
            </a:r>
            <a:r>
              <a:rPr lang="en-CA" sz="1200" u="sng">
                <a:solidFill>
                  <a:srgbClr val="0563C1"/>
                </a:solidFill>
                <a:latin typeface="Calibri" pitchFamily="18"/>
                <a:cs typeface="Arial" pitchFamily="2"/>
                <a:hlinkClick r:id="rId4"/>
              </a:rPr>
              <a:t>http://www.ncbi.nlm.nih.gov/pubmed/24813302</a:t>
            </a:r>
            <a:r>
              <a:rPr lang="en-CA" sz="1200" u="sng">
                <a:solidFill>
                  <a:srgbClr val="0563C1"/>
                </a:solidFill>
                <a:latin typeface="Calibri" pitchFamily="18"/>
                <a:cs typeface="Arial" pitchFamily="2"/>
                <a:hlinkClick r:id="rId3"/>
              </a:rPr>
              <a:t>ttp://www.pharmacytimes.com/publications/issue/2015/may2015/eczema-essentials-more-than-skin-deep</a:t>
            </a:r>
          </a:p>
          <a:p>
            <a:pPr marL="0" lvl="0" indent="0" algn="l" hangingPunct="1"/>
            <a:r>
              <a:rPr lang="en-CA" sz="1200">
                <a:solidFill>
                  <a:srgbClr val="000000"/>
                </a:solidFill>
                <a:latin typeface="Calibri" pitchFamily="18"/>
                <a:cs typeface="Arial" pitchFamily="2"/>
              </a:rPr>
              <a:t>Monographie de produit. Elidel (pimécrolimus) en crème à 1 %. Inhibiteur topique de la calcineurine. Valeant Canada, 4 septembre 2014.</a:t>
            </a:r>
          </a:p>
          <a:p>
            <a:pPr marL="0" lvl="0" indent="0" algn="l" hangingPunct="1"/>
            <a:r>
              <a:rPr lang="en-CA" sz="1200">
                <a:solidFill>
                  <a:srgbClr val="000000"/>
                </a:solidFill>
                <a:latin typeface="Calibri" pitchFamily="18"/>
                <a:cs typeface="Arial" pitchFamily="2"/>
              </a:rPr>
              <a:t>Monographie de produit. Protopic (tacrolimus) en onguent à 0,03 % et à 0,1 %. Inhibiteur topique de la calcineurine. Astellas Pharma Canada Inc., 11 octobre 2011.</a:t>
            </a:r>
          </a:p>
          <a:p>
            <a:pPr marL="0" lvl="0" indent="0" algn="l" hangingPunct="1"/>
            <a:endParaRPr lang="en-CA" sz="1200">
              <a:solidFill>
                <a:srgbClr val="000000"/>
              </a:solidFill>
              <a:latin typeface="Calibri" pitchFamily="18"/>
              <a:cs typeface="Arial" pitchFamily="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1AB02F-A960-4B19-9B7B-B255E29E93D3}"/>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F0F1883D-FC10-4C56-8212-43C023374C5B}" type="slidenum">
              <a:t>51</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EBE610F4-0A9E-49EC-9518-73C3BDCE24C6}"/>
              </a:ext>
            </a:extLst>
          </p:cNvPr>
          <p:cNvSpPr txBox="1">
            <a:spLocks noGrp="1"/>
          </p:cNvSpPr>
          <p:nvPr>
            <p:ph type="sldNum" sz="quarter" idx="5"/>
          </p:nvPr>
        </p:nvSpPr>
        <p:spPr>
          <a:ln/>
        </p:spPr>
        <p:txBody>
          <a:bodyPr lIns="0" tIns="0" rIns="0" bIns="0" anchor="b" anchorCtr="0">
            <a:noAutofit/>
          </a:bodyPr>
          <a:lstStyle/>
          <a:p>
            <a:pPr lvl="0"/>
            <a:fld id="{EAE06872-E60E-45D4-BC91-AA4E544C70EB}" type="slidenum">
              <a:t>51</a:t>
            </a:fld>
            <a:endParaRPr lang="en-CA"/>
          </a:p>
        </p:txBody>
      </p:sp>
      <p:sp>
        <p:nvSpPr>
          <p:cNvPr id="2" name="Slide Image Placeholder 1">
            <a:extLst>
              <a:ext uri="{FF2B5EF4-FFF2-40B4-BE49-F238E27FC236}">
                <a16:creationId xmlns:a16="http://schemas.microsoft.com/office/drawing/2014/main" id="{EA827F64-0378-46D9-A134-7AABD928BD9F}"/>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02E1E71E-C2EB-48C6-850F-5405A930C17D}"/>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Références :</a:t>
            </a:r>
          </a:p>
          <a:p>
            <a:pPr marL="0" lvl="0" indent="0" algn="l" hangingPunct="1"/>
            <a:r>
              <a:rPr lang="en-CA" sz="1200">
                <a:solidFill>
                  <a:srgbClr val="000000"/>
                </a:solidFill>
              </a:rPr>
              <a:t>Eichenfeld LF et al. Guidelines of care for the management of atopic dermatitis. Section 2. Management and treatment of atopic dermatitis with topical therapies. </a:t>
            </a:r>
            <a:r>
              <a:rPr lang="en-CA" sz="1200" i="1">
                <a:solidFill>
                  <a:srgbClr val="000000"/>
                </a:solidFill>
              </a:rPr>
              <a:t>J Am Acad Dermatol</a:t>
            </a:r>
            <a:r>
              <a:rPr lang="en-CA" sz="1200">
                <a:solidFill>
                  <a:srgbClr val="000000"/>
                </a:solidFill>
              </a:rPr>
              <a:t> 2014;71:116-132.</a:t>
            </a:r>
            <a:r>
              <a:rPr lang="en-CA" sz="1200" u="sng">
                <a:solidFill>
                  <a:srgbClr val="0563C1"/>
                </a:solidFill>
                <a:hlinkClick r:id="rId3"/>
              </a:rPr>
              <a:t>http://www.ncbi.nlm.nih.gov/pubmed/24813302</a:t>
            </a:r>
          </a:p>
          <a:p>
            <a:pPr marL="0" lvl="0" indent="0" algn="l" hangingPunct="1"/>
            <a:r>
              <a:rPr lang="en-CA" sz="1200">
                <a:solidFill>
                  <a:srgbClr val="0563C1"/>
                </a:solidFill>
              </a:rPr>
              <a:t>Monographie de Protopic (tacrolimus) onguent à 0,03 % et à 0,1 %. Inhibiteur topique de la calcineurine. Astellas Pharma Canada Inc., 11 octobre 2011.</a:t>
            </a:r>
          </a:p>
          <a:p>
            <a:pPr marL="0" lvl="0" indent="0" algn="l" hangingPunct="1"/>
            <a:endParaRPr lang="en-CA" sz="1200">
              <a:solidFill>
                <a:srgbClr val="0563C1"/>
              </a:solidFill>
            </a:endParaRPr>
          </a:p>
          <a:p>
            <a:pPr marL="0" lvl="0" indent="0" algn="l" hangingPunct="1"/>
            <a:endParaRPr lang="en-CA" sz="1200">
              <a:solidFill>
                <a:srgbClr val="0563C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380916-F8D9-4BB9-B65A-DBE4239A616A}"/>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DFC18961-0EE6-4526-945E-8BF94FB7AE57}" type="slidenum">
              <a:t>52</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0A3C840C-A12D-406A-BD33-311DD5A2E917}"/>
              </a:ext>
            </a:extLst>
          </p:cNvPr>
          <p:cNvSpPr txBox="1">
            <a:spLocks noGrp="1"/>
          </p:cNvSpPr>
          <p:nvPr>
            <p:ph type="sldNum" sz="quarter" idx="5"/>
          </p:nvPr>
        </p:nvSpPr>
        <p:spPr>
          <a:ln/>
        </p:spPr>
        <p:txBody>
          <a:bodyPr lIns="0" tIns="0" rIns="0" bIns="0" anchor="b" anchorCtr="0">
            <a:noAutofit/>
          </a:bodyPr>
          <a:lstStyle/>
          <a:p>
            <a:pPr lvl="0"/>
            <a:fld id="{9331CAEE-0425-444A-B251-534E295053E9}" type="slidenum">
              <a:t>52</a:t>
            </a:fld>
            <a:endParaRPr lang="en-CA"/>
          </a:p>
        </p:txBody>
      </p:sp>
      <p:sp>
        <p:nvSpPr>
          <p:cNvPr id="2" name="Slide Image Placeholder 1">
            <a:extLst>
              <a:ext uri="{FF2B5EF4-FFF2-40B4-BE49-F238E27FC236}">
                <a16:creationId xmlns:a16="http://schemas.microsoft.com/office/drawing/2014/main" id="{C6ACADDD-46BC-4390-90EF-6773EE3BA1EE}"/>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9289F4C2-3E0D-4A0E-9516-74E8DD6164DA}"/>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Références :</a:t>
            </a:r>
          </a:p>
          <a:p>
            <a:pPr lvl="0"/>
            <a:r>
              <a:rPr lang="en-CA" sz="1200">
                <a:solidFill>
                  <a:srgbClr val="000000"/>
                </a:solidFill>
              </a:rPr>
              <a:t>Monographie d’Elidel (pimécrolimus) crème à 1 %. Inhibiteur topique de la calcineurine. Valeant Canada, 4 septembre 2014.</a:t>
            </a:r>
          </a:p>
          <a:p>
            <a:pPr lvl="0"/>
            <a:r>
              <a:rPr lang="en-CA" sz="1200">
                <a:solidFill>
                  <a:srgbClr val="000000"/>
                </a:solidFill>
              </a:rPr>
              <a:t>Monographie de Protopic (tacrolimus) onguent à 0,03 % et à 0,1 %. Inhibiteur topique de la calcineurine. Astellas Pharma Canada Inc., 11 octobre 2011.</a:t>
            </a:r>
          </a:p>
          <a:p>
            <a:pPr lvl="0"/>
            <a:endParaRPr lang="en-CA" sz="1200">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F3386A-934D-4617-9835-644F312E98C1}"/>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E0FC7BBA-1B9B-4D2F-AD23-5FFFB1B56E7D}" type="slidenum">
              <a:t>53</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7A9C0D1B-0D79-415C-9BE2-E0BFEED12D4E}"/>
              </a:ext>
            </a:extLst>
          </p:cNvPr>
          <p:cNvSpPr txBox="1">
            <a:spLocks noGrp="1"/>
          </p:cNvSpPr>
          <p:nvPr>
            <p:ph type="sldNum" sz="quarter" idx="5"/>
          </p:nvPr>
        </p:nvSpPr>
        <p:spPr>
          <a:ln/>
        </p:spPr>
        <p:txBody>
          <a:bodyPr lIns="0" tIns="0" rIns="0" bIns="0" anchor="b" anchorCtr="0">
            <a:noAutofit/>
          </a:bodyPr>
          <a:lstStyle/>
          <a:p>
            <a:pPr lvl="0"/>
            <a:fld id="{73CC555E-0929-46EA-AE1A-DDD30F162474}" type="slidenum">
              <a:t>53</a:t>
            </a:fld>
            <a:endParaRPr lang="en-CA"/>
          </a:p>
        </p:txBody>
      </p:sp>
      <p:sp>
        <p:nvSpPr>
          <p:cNvPr id="2" name="Slide Image Placeholder 1">
            <a:extLst>
              <a:ext uri="{FF2B5EF4-FFF2-40B4-BE49-F238E27FC236}">
                <a16:creationId xmlns:a16="http://schemas.microsoft.com/office/drawing/2014/main" id="{32F5285E-11C5-4141-AC7A-EC0BA69EAECF}"/>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69A5573B-D45B-449A-AF63-5F8786B16AF5}"/>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marL="0" lvl="0" indent="0" algn="l" hangingPunct="1"/>
            <a:r>
              <a:rPr lang="en-CA" sz="1200">
                <a:solidFill>
                  <a:srgbClr val="000000"/>
                </a:solidFill>
              </a:rPr>
              <a:t>Réponse (d). Explication de la réponse : Le maintien des soins de la peau est la base de la prise en charge générale de la DA10. Les facettes clés comprennent le maintien de l’hydratation de la peau ainsi que l’évitement des irritants et des déclencheurs10. Le tacrolimus s’est également avéré avoir des effets positifs sur la reconstruction de la barrière cutanée qui peuvent aider à réduire le nombre de poussées.</a:t>
            </a:r>
          </a:p>
          <a:p>
            <a:pPr marL="0" lvl="0" indent="0" algn="l" hangingPunct="1"/>
            <a:r>
              <a:rPr lang="en-CA" sz="1200">
                <a:solidFill>
                  <a:srgbClr val="000000"/>
                </a:solidFill>
              </a:rPr>
              <a:t>Références :</a:t>
            </a:r>
          </a:p>
          <a:p>
            <a:pPr marL="0" lvl="0" indent="0" algn="l" hangingPunct="1"/>
            <a:r>
              <a:rPr lang="en-CA" sz="1200">
                <a:solidFill>
                  <a:srgbClr val="000000"/>
                </a:solidFill>
              </a:rPr>
              <a:t>Tollefson MM, Bruckner AL. Atopic Dermatitis: Skin-directed management. </a:t>
            </a:r>
            <a:r>
              <a:rPr lang="en-CA" sz="1200" i="1">
                <a:solidFill>
                  <a:srgbClr val="000000"/>
                </a:solidFill>
              </a:rPr>
              <a:t>Am Acad of Pediatrics</a:t>
            </a:r>
            <a:r>
              <a:rPr lang="en-CA" sz="1200">
                <a:solidFill>
                  <a:srgbClr val="000000"/>
                </a:solidFill>
              </a:rPr>
              <a:t> 2014;134(6):e1735-1744. </a:t>
            </a:r>
            <a:r>
              <a:rPr lang="en-CA" sz="1200" u="sng">
                <a:solidFill>
                  <a:srgbClr val="0563C1"/>
                </a:solidFill>
                <a:hlinkClick r:id="rId3"/>
              </a:rPr>
              <a:t>http://pediatrics.aappublications.org/content/pediatrics/134/6/e1735.full.pdf</a:t>
            </a:r>
          </a:p>
          <a:p>
            <a:pPr marL="0" lvl="0" indent="0" algn="l" hangingPunct="1"/>
            <a:endParaRPr lang="en-CA" sz="1200">
              <a:solidFill>
                <a:srgbClr val="0563C1"/>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605012-64FC-4EEE-8F48-AF1BC98BCB3E}"/>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080740D7-FCFF-4227-80B8-57C3AB36A38F}" type="slidenum">
              <a:t>54</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179382EA-29CE-443B-806A-0AE668E30EE6}"/>
              </a:ext>
            </a:extLst>
          </p:cNvPr>
          <p:cNvSpPr txBox="1">
            <a:spLocks noGrp="1"/>
          </p:cNvSpPr>
          <p:nvPr>
            <p:ph type="sldNum" sz="quarter" idx="5"/>
          </p:nvPr>
        </p:nvSpPr>
        <p:spPr>
          <a:ln/>
        </p:spPr>
        <p:txBody>
          <a:bodyPr lIns="0" tIns="0" rIns="0" bIns="0" anchor="b" anchorCtr="0">
            <a:noAutofit/>
          </a:bodyPr>
          <a:lstStyle/>
          <a:p>
            <a:pPr lvl="0"/>
            <a:fld id="{34C8F99D-1537-4E8A-BE05-D6B04FFB78C5}" type="slidenum">
              <a:t>54</a:t>
            </a:fld>
            <a:endParaRPr lang="en-CA"/>
          </a:p>
        </p:txBody>
      </p:sp>
      <p:sp>
        <p:nvSpPr>
          <p:cNvPr id="2" name="Slide Image Placeholder 1">
            <a:extLst>
              <a:ext uri="{FF2B5EF4-FFF2-40B4-BE49-F238E27FC236}">
                <a16:creationId xmlns:a16="http://schemas.microsoft.com/office/drawing/2014/main" id="{EC20FAF9-D4D3-4D71-B136-59B8F5847858}"/>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874E2E5F-D017-44DE-A7E1-6DEAC6B4534E}"/>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Parmi les instructions spécifiques données à ses parents, on leur rappelle qu’une sensation de picotement temporaire est possible et on souligne la nécessité d’une hydratation continue et de l’évitement de tout déclencheur potentiel*. La mère de Brooklin peut aussi consulter les sites web du programme AISE Canada et de la Société canadienne de l’eczéma** pour obtenir plus d’information. Les parents sont encouragés à essayer cette approche avec Brooklin et à prendre un rendez-vous pour son suivi.</a:t>
            </a:r>
          </a:p>
          <a:p>
            <a:pPr lvl="0"/>
            <a:r>
              <a:rPr lang="en-CA" sz="1200">
                <a:solidFill>
                  <a:srgbClr val="000000"/>
                </a:solidFill>
                <a:latin typeface="+mn-lt" pitchFamily="18"/>
                <a:ea typeface="+mn-ea" pitchFamily="2"/>
                <a:cs typeface="+mn-cs" pitchFamily="2"/>
              </a:rPr>
              <a:t> </a:t>
            </a:r>
          </a:p>
          <a:p>
            <a:pPr lvl="0"/>
            <a:r>
              <a:rPr lang="en-CA" sz="1200">
                <a:solidFill>
                  <a:srgbClr val="000000"/>
                </a:solidFill>
                <a:latin typeface="+mn-lt" pitchFamily="18"/>
                <a:ea typeface="+mn-ea" pitchFamily="2"/>
                <a:cs typeface="+mn-cs" pitchFamily="2"/>
              </a:rPr>
              <a:t>*Le tacrolimus (onguent à 0,03 % et 0,1 %) est un médicament sur autorisation spéciale/à usage limité dans toutes les provinces (par exemple, en Ontario, le code d’usage limité est </a:t>
            </a:r>
            <a:r>
              <a:rPr lang="en-CA" sz="1200" u="sng">
                <a:solidFill>
                  <a:srgbClr val="000000"/>
                </a:solidFill>
                <a:latin typeface="+mn-lt" pitchFamily="18"/>
                <a:ea typeface="+mn-ea" pitchFamily="2"/>
                <a:cs typeface="+mn-cs" pitchFamily="2"/>
              </a:rPr>
              <a:t>383</a:t>
            </a:r>
            <a:r>
              <a:rPr lang="en-CA" sz="1200">
                <a:solidFill>
                  <a:srgbClr val="000000"/>
                </a:solidFill>
                <a:latin typeface="+mn-lt" pitchFamily="18"/>
                <a:ea typeface="+mn-ea" pitchFamily="2"/>
                <a:cs typeface="+mn-cs" pitchFamily="2"/>
              </a:rPr>
              <a:t>).</a:t>
            </a:r>
          </a:p>
          <a:p>
            <a:pPr lvl="0"/>
            <a:r>
              <a:rPr lang="en-CA" sz="1200">
                <a:solidFill>
                  <a:srgbClr val="000000"/>
                </a:solidFill>
                <a:latin typeface="+mn-lt" pitchFamily="18"/>
                <a:ea typeface="+mn-ea" pitchFamily="2"/>
                <a:cs typeface="+mn-cs" pitchFamily="2"/>
              </a:rPr>
              <a:t>** </a:t>
            </a:r>
            <a:r>
              <a:rPr lang="en-CA" sz="1200" u="sng">
                <a:solidFill>
                  <a:srgbClr val="000000"/>
                </a:solidFill>
                <a:latin typeface="+mn-lt" pitchFamily="18"/>
                <a:ea typeface="+mn-ea" pitchFamily="2"/>
                <a:cs typeface="+mn-cs" pitchFamily="2"/>
                <a:hlinkClick r:id="rId3"/>
              </a:rPr>
              <a:t>www.eczemacanada.ca</a:t>
            </a:r>
            <a:r>
              <a:rPr lang="en-CA" sz="1200">
                <a:solidFill>
                  <a:srgbClr val="000000"/>
                </a:solidFill>
                <a:latin typeface="+mn-lt" pitchFamily="18"/>
                <a:ea typeface="+mn-ea" pitchFamily="2"/>
                <a:cs typeface="+mn-cs" pitchFamily="2"/>
              </a:rPr>
              <a:t> https://eczemahelp.ca/?lang=fr</a:t>
            </a:r>
          </a:p>
          <a:p>
            <a:pPr lvl="0"/>
            <a:br>
              <a:rPr lang="en-CA" sz="1200">
                <a:solidFill>
                  <a:srgbClr val="000000"/>
                </a:solidFill>
                <a:latin typeface="+mn-lt" pitchFamily="18"/>
                <a:ea typeface="+mn-ea" pitchFamily="2"/>
                <a:cs typeface="+mn-cs" pitchFamily="2"/>
              </a:rPr>
            </a:br>
            <a:r>
              <a:rPr lang="en-CA" sz="1200">
                <a:solidFill>
                  <a:srgbClr val="000000"/>
                </a:solidFill>
                <a:latin typeface="+mn-lt" pitchFamily="18"/>
                <a:ea typeface="+mn-ea" pitchFamily="2"/>
                <a:cs typeface="+mn-cs" pitchFamily="2"/>
              </a:rPr>
              <a:t> </a:t>
            </a:r>
          </a:p>
          <a:p>
            <a:pPr lvl="0"/>
            <a:endParaRPr lang="en-CA" sz="1200">
              <a:solidFill>
                <a:srgbClr val="000000"/>
              </a:solidFill>
              <a:latin typeface="+mn-lt" pitchFamily="18"/>
              <a:ea typeface="+mn-ea" pitchFamily="2"/>
              <a:cs typeface="+mn-cs" pitchFamily="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0186E5-AE88-4718-91C3-37DD69E13581}"/>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C9283942-56D4-4274-83E1-065EA5AECE52}" type="slidenum">
              <a:t>55</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609E3FD7-E239-4F57-87C4-054C5C5D6E36}"/>
              </a:ext>
            </a:extLst>
          </p:cNvPr>
          <p:cNvSpPr txBox="1">
            <a:spLocks noGrp="1"/>
          </p:cNvSpPr>
          <p:nvPr>
            <p:ph type="sldNum" sz="quarter" idx="5"/>
          </p:nvPr>
        </p:nvSpPr>
        <p:spPr>
          <a:ln/>
        </p:spPr>
        <p:txBody>
          <a:bodyPr lIns="0" tIns="0" rIns="0" bIns="0" anchor="b" anchorCtr="0">
            <a:noAutofit/>
          </a:bodyPr>
          <a:lstStyle/>
          <a:p>
            <a:pPr lvl="0"/>
            <a:fld id="{CE29ABCE-A5D8-4317-909F-220049AF9564}" type="slidenum">
              <a:t>55</a:t>
            </a:fld>
            <a:endParaRPr lang="en-CA"/>
          </a:p>
        </p:txBody>
      </p:sp>
      <p:sp>
        <p:nvSpPr>
          <p:cNvPr id="2" name="Slide Image Placeholder 1">
            <a:extLst>
              <a:ext uri="{FF2B5EF4-FFF2-40B4-BE49-F238E27FC236}">
                <a16:creationId xmlns:a16="http://schemas.microsoft.com/office/drawing/2014/main" id="{557497D4-3AFF-4A74-8343-AC3521121E2A}"/>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0B43AC04-5219-46D9-9ED4-58B7B0E5271C}"/>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Références :</a:t>
            </a:r>
          </a:p>
          <a:p>
            <a:pPr lvl="0"/>
            <a:r>
              <a:rPr lang="en-CA" sz="1200">
                <a:solidFill>
                  <a:srgbClr val="000000"/>
                </a:solidFill>
              </a:rPr>
              <a:t>Monographie d’Elidel (pimécrolimus) crème à 1 %. Inhibiteur topique de la calcineurine. Valeant Canada, 4 septembre 2014.</a:t>
            </a:r>
          </a:p>
          <a:p>
            <a:pPr lvl="0"/>
            <a:r>
              <a:rPr lang="en-CA" sz="1200">
                <a:solidFill>
                  <a:srgbClr val="000000"/>
                </a:solidFill>
              </a:rPr>
              <a:t>Monographie de Protopic (tacrolimus) onguent à 0,03 % et à 0,1 %. Inhibiteur topique de la calcineurine. Astellas Pharma Canada Inc., 11 octobre 2011.</a:t>
            </a:r>
          </a:p>
          <a:p>
            <a:pPr lvl="0">
              <a:lnSpc>
                <a:spcPct val="115000"/>
              </a:lnSpc>
            </a:pPr>
            <a:r>
              <a:rPr lang="en-CA" sz="1200">
                <a:solidFill>
                  <a:srgbClr val="000000"/>
                </a:solidFill>
                <a:latin typeface="Calibri" pitchFamily="18"/>
                <a:cs typeface="Arial" pitchFamily="2"/>
              </a:rPr>
              <a:t>Eichenfeld LF et al. Guidelines of care for the management of atopic dermatitis. Section 2. Management and treatment of atopic dermatitis with topical therapies. </a:t>
            </a:r>
            <a:r>
              <a:rPr lang="en-CA" sz="1200" i="1">
                <a:solidFill>
                  <a:srgbClr val="000000"/>
                </a:solidFill>
                <a:latin typeface="Calibri" pitchFamily="18"/>
                <a:cs typeface="Arial" pitchFamily="2"/>
              </a:rPr>
              <a:t>J Am Acad Dermatol</a:t>
            </a:r>
            <a:r>
              <a:rPr lang="en-CA" sz="1200">
                <a:solidFill>
                  <a:srgbClr val="000000"/>
                </a:solidFill>
                <a:latin typeface="Calibri" pitchFamily="18"/>
                <a:cs typeface="Arial" pitchFamily="2"/>
              </a:rPr>
              <a:t> 2014;71:116-132. </a:t>
            </a:r>
            <a:r>
              <a:rPr lang="en-CA" sz="1200" u="sng">
                <a:solidFill>
                  <a:srgbClr val="0563C1"/>
                </a:solidFill>
                <a:latin typeface="Calibri" pitchFamily="18"/>
                <a:hlinkClick r:id="rId3"/>
              </a:rPr>
              <a:t>http://www.ncbi.nlm.nih.gov/pubmed/24813302</a:t>
            </a:r>
          </a:p>
          <a:p>
            <a:pPr lvl="0">
              <a:lnSpc>
                <a:spcPct val="115000"/>
              </a:lnSpc>
            </a:pPr>
            <a:endParaRPr lang="en-CA" sz="1200">
              <a:solidFill>
                <a:srgbClr val="0563C1"/>
              </a:solidFill>
              <a:latin typeface="Calibri" pitchFamily="1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9B9920-43FD-4799-8147-53F58D5DB838}"/>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D80AF486-44C8-4120-88A3-85D6AE8259A6}" type="slidenum">
              <a:t>56</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FC7AB4F8-6B94-429E-A607-CD5B35FD1861}"/>
              </a:ext>
            </a:extLst>
          </p:cNvPr>
          <p:cNvSpPr txBox="1">
            <a:spLocks noGrp="1"/>
          </p:cNvSpPr>
          <p:nvPr>
            <p:ph type="sldNum" sz="quarter" idx="5"/>
          </p:nvPr>
        </p:nvSpPr>
        <p:spPr>
          <a:ln/>
        </p:spPr>
        <p:txBody>
          <a:bodyPr lIns="0" tIns="0" rIns="0" bIns="0" anchor="b" anchorCtr="0">
            <a:noAutofit/>
          </a:bodyPr>
          <a:lstStyle/>
          <a:p>
            <a:pPr lvl="0"/>
            <a:fld id="{BC71A270-8A64-43BE-8128-594C2E9409C1}" type="slidenum">
              <a:t>56</a:t>
            </a:fld>
            <a:endParaRPr lang="en-CA"/>
          </a:p>
        </p:txBody>
      </p:sp>
      <p:sp>
        <p:nvSpPr>
          <p:cNvPr id="2" name="Slide Image Placeholder 1">
            <a:extLst>
              <a:ext uri="{FF2B5EF4-FFF2-40B4-BE49-F238E27FC236}">
                <a16:creationId xmlns:a16="http://schemas.microsoft.com/office/drawing/2014/main" id="{C2D1C095-2116-47F1-965F-57FF0DCFCF24}"/>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323B6172-EB9F-47DA-8EA2-CED45749B23C}"/>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marL="0" lvl="0" indent="0" algn="l" hangingPunct="1"/>
            <a:r>
              <a:rPr lang="en-CA" sz="1200">
                <a:solidFill>
                  <a:srgbClr val="000000"/>
                </a:solidFill>
              </a:rPr>
              <a:t>Le principe sous-jacent d’un traitement efficace est d’administrer des agents topiques à un dosage suffisant en suivant la bonne méthode d’application. L’administration proactive de tacrolimus en traitement d’entretien vient s’ajouter à l’approche réactive classique pour améliorer davantage les résultats thérapeutiques chez les patients25,26.</a:t>
            </a:r>
          </a:p>
          <a:p>
            <a:pPr marL="0" lvl="0" indent="0" algn="l" hangingPunct="1"/>
            <a:r>
              <a:rPr lang="en-CA" sz="1200">
                <a:solidFill>
                  <a:srgbClr val="000000"/>
                </a:solidFill>
              </a:rPr>
              <a:t>Références :</a:t>
            </a:r>
          </a:p>
          <a:p>
            <a:pPr marL="0" lvl="0" indent="0" algn="l" hangingPunct="1"/>
            <a:r>
              <a:rPr lang="en-CA" sz="1200">
                <a:solidFill>
                  <a:srgbClr val="000000"/>
                </a:solidFill>
                <a:latin typeface="+mn-lt" pitchFamily="18"/>
                <a:ea typeface="+mn-ea" pitchFamily="2"/>
                <a:cs typeface="+mn-cs" pitchFamily="2"/>
              </a:rPr>
              <a:t>Wollenberg A et al. ETFAD/EADV Eczema task force 2015 position paper on diagnosis and treatment of atopic dermatitis in adult and paediatric patients. 2016 European Academy of Dermatology and Venereology </a:t>
            </a:r>
            <a:r>
              <a:rPr lang="en-CA" sz="1200" i="1">
                <a:solidFill>
                  <a:srgbClr val="000000"/>
                </a:solidFill>
                <a:latin typeface="+mn-lt" pitchFamily="18"/>
                <a:ea typeface="+mn-ea" pitchFamily="2"/>
                <a:cs typeface="+mn-cs" pitchFamily="2"/>
              </a:rPr>
              <a:t>J Eur Acad Dermatol Venereol</a:t>
            </a:r>
            <a:r>
              <a:rPr lang="en-CA" sz="1200">
                <a:solidFill>
                  <a:srgbClr val="000000"/>
                </a:solidFill>
                <a:latin typeface="+mn-lt" pitchFamily="18"/>
                <a:ea typeface="+mn-ea" pitchFamily="2"/>
                <a:cs typeface="+mn-cs" pitchFamily="2"/>
              </a:rPr>
              <a:t>. 2016 May;30(5):729-47. DOI: 10.1111/jdv.13599 </a:t>
            </a:r>
            <a:r>
              <a:rPr lang="en-CA" sz="1200" u="sng">
                <a:solidFill>
                  <a:srgbClr val="000000"/>
                </a:solidFill>
                <a:latin typeface="+mn-lt" pitchFamily="18"/>
                <a:ea typeface="+mn-ea" pitchFamily="2"/>
                <a:cs typeface="+mn-cs" pitchFamily="2"/>
                <a:hlinkClick r:id="rId3"/>
              </a:rPr>
              <a:t>http://www.ncbi.nlm.nih.gov/pubmed/27004560</a:t>
            </a:r>
            <a:r>
              <a:rPr lang="en-CA" sz="1200" u="sng">
                <a:solidFill>
                  <a:srgbClr val="000000"/>
                </a:solidFill>
                <a:latin typeface="+mn-lt" pitchFamily="18"/>
                <a:ea typeface="+mn-ea" pitchFamily="2"/>
                <a:cs typeface="+mn-cs" pitchFamily="2"/>
              </a:rPr>
              <a:t> http://onlinelibrary.wiley.com/doi/10.1111/jdv.13599/epdf</a:t>
            </a:r>
          </a:p>
          <a:p>
            <a:pPr marL="0" lvl="0" indent="0" algn="l" hangingPunct="1"/>
            <a:r>
              <a:rPr lang="en-CA" sz="1200">
                <a:solidFill>
                  <a:srgbClr val="000000"/>
                </a:solidFill>
                <a:latin typeface="+mn-lt" pitchFamily="18"/>
                <a:ea typeface="+mn-ea" pitchFamily="2"/>
                <a:cs typeface="+mn-cs" pitchFamily="2"/>
              </a:rPr>
              <a:t>Thaçi D et al. Proactive disease management with 0.03% tacrolimus ointment for children with atopic dermatitis: results of a randomized, multicentre, comparative study. </a:t>
            </a:r>
            <a:r>
              <a:rPr lang="en-CA" sz="1200" i="1">
                <a:solidFill>
                  <a:srgbClr val="000000"/>
                </a:solidFill>
                <a:latin typeface="+mn-lt" pitchFamily="18"/>
                <a:ea typeface="+mn-ea" pitchFamily="2"/>
                <a:cs typeface="+mn-cs" pitchFamily="2"/>
              </a:rPr>
              <a:t>Br J Dermatol</a:t>
            </a:r>
            <a:r>
              <a:rPr lang="en-CA" sz="1200">
                <a:solidFill>
                  <a:srgbClr val="000000"/>
                </a:solidFill>
                <a:latin typeface="+mn-lt" pitchFamily="18"/>
                <a:ea typeface="+mn-ea" pitchFamily="2"/>
                <a:cs typeface="+mn-cs" pitchFamily="2"/>
              </a:rPr>
              <a:t> 2008;159:1348-1356. </a:t>
            </a:r>
            <a:r>
              <a:rPr lang="en-CA" sz="1200" u="sng">
                <a:solidFill>
                  <a:srgbClr val="000000"/>
                </a:solidFill>
                <a:latin typeface="+mn-lt" pitchFamily="18"/>
                <a:ea typeface="+mn-ea" pitchFamily="2"/>
                <a:cs typeface="+mn-cs" pitchFamily="2"/>
                <a:hlinkClick r:id="rId4"/>
              </a:rPr>
              <a:t>https://www.ncbi.nlm.nih.gov/pubmed/18782319</a:t>
            </a:r>
          </a:p>
          <a:p>
            <a:pPr marL="0" lvl="0" indent="0" algn="l" hangingPunct="1"/>
            <a:r>
              <a:rPr lang="en-CA" sz="1200">
                <a:solidFill>
                  <a:srgbClr val="000000"/>
                </a:solidFill>
                <a:latin typeface="+mn-lt" pitchFamily="18"/>
                <a:ea typeface="+mn-ea" pitchFamily="2"/>
                <a:cs typeface="+mn-cs" pitchFamily="2"/>
              </a:rPr>
              <a:t>Wollenberg A et al. Proactive treatment of atopic dermatitis in adults with 0.1% tacrolimus ointment. </a:t>
            </a:r>
            <a:r>
              <a:rPr lang="en-CA" sz="1200" i="1">
                <a:solidFill>
                  <a:srgbClr val="000000"/>
                </a:solidFill>
                <a:latin typeface="+mn-lt" pitchFamily="18"/>
                <a:ea typeface="+mn-ea" pitchFamily="2"/>
                <a:cs typeface="+mn-cs" pitchFamily="2"/>
              </a:rPr>
              <a:t>Allergy</a:t>
            </a:r>
            <a:r>
              <a:rPr lang="en-CA" sz="1200">
                <a:solidFill>
                  <a:srgbClr val="000000"/>
                </a:solidFill>
                <a:latin typeface="+mn-lt" pitchFamily="18"/>
                <a:ea typeface="+mn-ea" pitchFamily="2"/>
                <a:cs typeface="+mn-cs" pitchFamily="2"/>
              </a:rPr>
              <a:t> 2008;63:742-750. </a:t>
            </a:r>
            <a:r>
              <a:rPr lang="en-CA" sz="1200" u="sng">
                <a:solidFill>
                  <a:srgbClr val="000000"/>
                </a:solidFill>
                <a:latin typeface="+mn-lt" pitchFamily="18"/>
                <a:ea typeface="+mn-ea" pitchFamily="2"/>
                <a:cs typeface="+mn-cs" pitchFamily="2"/>
                <a:hlinkClick r:id="rId5"/>
              </a:rPr>
              <a:t>https://www.ncbi.nlm.nih.gov/pubmed/18592619</a:t>
            </a:r>
          </a:p>
          <a:p>
            <a:pPr marL="0" lvl="0" indent="0" algn="l" hangingPunct="1"/>
            <a:endParaRPr lang="en-CA" sz="1200">
              <a:solidFill>
                <a:srgbClr val="000000"/>
              </a:solidFill>
              <a:latin typeface="+mn-lt" pitchFamily="18"/>
              <a:ea typeface="+mn-ea" pitchFamily="2"/>
              <a:cs typeface="+mn-cs" pitchFamily="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3200FB-6F1F-49D4-98E9-A62C4EB6C914}"/>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0CC1522E-CD58-4E7B-9BF9-E25837A23125}" type="slidenum">
              <a:t>57</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92899758-0720-4B16-BA8C-4D7E7A01F3F7}"/>
              </a:ext>
            </a:extLst>
          </p:cNvPr>
          <p:cNvSpPr txBox="1">
            <a:spLocks noGrp="1"/>
          </p:cNvSpPr>
          <p:nvPr>
            <p:ph type="sldNum" sz="quarter" idx="5"/>
          </p:nvPr>
        </p:nvSpPr>
        <p:spPr>
          <a:ln/>
        </p:spPr>
        <p:txBody>
          <a:bodyPr lIns="0" tIns="0" rIns="0" bIns="0" anchor="b" anchorCtr="0">
            <a:noAutofit/>
          </a:bodyPr>
          <a:lstStyle/>
          <a:p>
            <a:pPr lvl="0"/>
            <a:fld id="{775EBD42-8914-4625-82A9-CCC3BD1DCC10}" type="slidenum">
              <a:t>57</a:t>
            </a:fld>
            <a:endParaRPr lang="en-CA"/>
          </a:p>
        </p:txBody>
      </p:sp>
      <p:sp>
        <p:nvSpPr>
          <p:cNvPr id="2" name="Slide Image Placeholder 1">
            <a:extLst>
              <a:ext uri="{FF2B5EF4-FFF2-40B4-BE49-F238E27FC236}">
                <a16:creationId xmlns:a16="http://schemas.microsoft.com/office/drawing/2014/main" id="{CBE484EE-F9AE-4C01-80EA-057AC45F4DD5}"/>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3E09397F-3CF3-40D7-9D34-90C54B78C338}"/>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Pour assurer l’utilisation sûre et efficace des ITC, l’association canadienne de dermatologie (ACD) a évalué des études cliniques menées auprès de 38 000 personnes, dont 14 000 enfants âgés de moins de 17 ans28,29. À l’heure actuelle, aucune des données probantes publiées ne conclut à l’existence d’un lien de causalité entre les tumeurs malignes observées chez les patients atteints de DA et l’utilisation des ITC30. Les ITC sont disponibles depuis plus de dix ans et les données précédemment publiées n’abondent pas dans le sens de ces préoccupations14. Il est aussi important de rappeler aux patients que tous les médicaments, y compris les ITC et les corticostéroïdes topiques, sont associés à des risques et à des bienfaits, et que le médecin a soigneusement soupesé ces considérations avant de rédiger une ordonnance ou de leur donner des conseils18.</a:t>
            </a:r>
          </a:p>
          <a:p>
            <a:pPr lvl="0"/>
            <a:r>
              <a:rPr lang="en-CA" sz="1200">
                <a:solidFill>
                  <a:srgbClr val="000000"/>
                </a:solidFill>
              </a:rPr>
              <a:t>Références :</a:t>
            </a:r>
          </a:p>
          <a:p>
            <a:pPr lvl="0"/>
            <a:r>
              <a:rPr lang="en-CA" sz="1200">
                <a:solidFill>
                  <a:srgbClr val="000000"/>
                </a:solidFill>
              </a:rPr>
              <a:t>Wollenberg A et al. ETFAD/EADV Eczema task force 2015 position paper on diagnosis and treatment of atopic dermatitis in adult and paediatric patients. 2016 European Academy of Dermatology and Venereology </a:t>
            </a:r>
            <a:r>
              <a:rPr lang="en-CA" sz="1200" i="1">
                <a:solidFill>
                  <a:srgbClr val="000000"/>
                </a:solidFill>
              </a:rPr>
              <a:t>J Eur Acad Dermatol Venereol</a:t>
            </a:r>
            <a:r>
              <a:rPr lang="en-CA" sz="1200">
                <a:solidFill>
                  <a:srgbClr val="000000"/>
                </a:solidFill>
              </a:rPr>
              <a:t>. Mai 2016;30(5):729-47. DOI : 10.1111/jdv.13599 </a:t>
            </a:r>
            <a:r>
              <a:rPr lang="en-CA" sz="1200" u="sng">
                <a:solidFill>
                  <a:srgbClr val="000000"/>
                </a:solidFill>
                <a:hlinkClick r:id="rId3"/>
              </a:rPr>
              <a:t>http://www.ncbi.nlm.nih.gov/pubmed/27004560</a:t>
            </a:r>
          </a:p>
          <a:p>
            <a:pPr marL="0" lvl="0" indent="0" algn="l" hangingPunct="1"/>
            <a:r>
              <a:rPr lang="en-CA" sz="1200">
                <a:solidFill>
                  <a:srgbClr val="000000"/>
                </a:solidFill>
              </a:rPr>
              <a:t>Eichenfeld LF et al. Guidelines of care for the management of atopic dermatitis. Section 2. Management and treatment of atopic dermatitis with topical therapies. </a:t>
            </a:r>
            <a:r>
              <a:rPr lang="en-CA" sz="1200" i="1">
                <a:solidFill>
                  <a:srgbClr val="000000"/>
                </a:solidFill>
              </a:rPr>
              <a:t>J Am Acad Dermatol</a:t>
            </a:r>
            <a:r>
              <a:rPr lang="en-CA" sz="1200">
                <a:solidFill>
                  <a:srgbClr val="000000"/>
                </a:solidFill>
              </a:rPr>
              <a:t> 2014;71:116-132.</a:t>
            </a:r>
            <a:r>
              <a:rPr lang="en-CA" sz="1200" u="sng">
                <a:solidFill>
                  <a:srgbClr val="0563C1"/>
                </a:solidFill>
                <a:hlinkClick r:id="rId4"/>
              </a:rPr>
              <a:t>http://www.ncbi.nlm.nih.gov/pubmed/24813302</a:t>
            </a:r>
          </a:p>
          <a:p>
            <a:pPr marL="0" lvl="0" indent="0" algn="l" hangingPunct="1"/>
            <a:r>
              <a:rPr lang="en-CA" sz="1200">
                <a:solidFill>
                  <a:srgbClr val="000000"/>
                </a:solidFill>
              </a:rPr>
              <a:t>Bartok V. Topical corticosteroids: 10 must-know facts. </a:t>
            </a:r>
            <a:r>
              <a:rPr lang="en-CA" sz="1200" i="1">
                <a:solidFill>
                  <a:srgbClr val="000000"/>
                </a:solidFill>
              </a:rPr>
              <a:t>Pharmacy Times </a:t>
            </a:r>
            <a:r>
              <a:rPr lang="en-CA" sz="1200">
                <a:solidFill>
                  <a:srgbClr val="000000"/>
                </a:solidFill>
              </a:rPr>
              <a:t>13 mai 2014. </a:t>
            </a:r>
            <a:r>
              <a:rPr lang="en-CA" sz="1200" u="sng">
                <a:solidFill>
                  <a:srgbClr val="0563C1"/>
                </a:solidFill>
                <a:hlinkClick r:id="rId5"/>
              </a:rPr>
              <a:t>http://www.pharmacytimes.com/publications/issue/2014/may2014/topical-corticosteroids-10-must-know-facts</a:t>
            </a:r>
          </a:p>
          <a:p>
            <a:pPr marL="0" lvl="0" indent="0" algn="l" hangingPunct="1">
              <a:lnSpc>
                <a:spcPct val="115000"/>
              </a:lnSpc>
            </a:pPr>
            <a:r>
              <a:rPr lang="en-CA" sz="1200">
                <a:solidFill>
                  <a:srgbClr val="000000"/>
                </a:solidFill>
              </a:rPr>
              <a:t>Canadiens en santé. Renseignements sur l’innocuité de la crème « Elidel » et de l’onguent « Protopic » (Archive) Santé Canada. Gouvernement du Canada, 27 avril 2005. </a:t>
            </a:r>
            <a:r>
              <a:rPr lang="en-CA" sz="1200">
                <a:solidFill>
                  <a:srgbClr val="000000"/>
                </a:solidFill>
                <a:hlinkClick r:id="rId6"/>
              </a:rPr>
              <a:t>http://canadiensensante.gc.ca/recall-alert-rappel-avis/hc-sc/2005/13684a-fra.php</a:t>
            </a:r>
          </a:p>
          <a:p>
            <a:pPr marL="0" lvl="0" indent="0" algn="l" hangingPunct="1">
              <a:lnSpc>
                <a:spcPct val="115000"/>
              </a:lnSpc>
            </a:pPr>
            <a:r>
              <a:rPr lang="en-CA" sz="1200">
                <a:solidFill>
                  <a:srgbClr val="000000"/>
                </a:solidFill>
              </a:rPr>
              <a:t>Association canadienne de dermatologie. Fiche de renseignements. Les inhibiteurs topiques de la calcineurine – La crème Elidlel® et l’onguent Protopic® dans le traitement de la dermatite atopique chez les enfants et les adultes. </a:t>
            </a:r>
            <a:r>
              <a:rPr lang="en-CA" sz="1200" i="1">
                <a:solidFill>
                  <a:srgbClr val="000000"/>
                </a:solidFill>
              </a:rPr>
              <a:t>ACD</a:t>
            </a:r>
            <a:r>
              <a:rPr lang="en-CA" sz="1200">
                <a:solidFill>
                  <a:srgbClr val="000000"/>
                </a:solidFill>
              </a:rPr>
              <a:t> </a:t>
            </a:r>
            <a:r>
              <a:rPr lang="en-CA" sz="1200" u="sng">
                <a:solidFill>
                  <a:srgbClr val="000000"/>
                </a:solidFill>
                <a:hlinkClick r:id="rId7"/>
              </a:rPr>
              <a:t>http://www.dermatology.ca/wp-content/uploads/2012/03/TIMs-factsheetFR.pdf</a:t>
            </a:r>
          </a:p>
          <a:p>
            <a:pPr marL="0" lvl="0" indent="0" algn="l" hangingPunct="1">
              <a:lnSpc>
                <a:spcPct val="115000"/>
              </a:lnSpc>
            </a:pPr>
            <a:r>
              <a:rPr lang="en-CA" sz="1200">
                <a:solidFill>
                  <a:srgbClr val="000000"/>
                </a:solidFill>
              </a:rPr>
              <a:t>Énoncé de principe sur les inhibiteurs topiques de la calcineurine. Association canadienne de dermatologie (ACD), avril 2005. </a:t>
            </a:r>
            <a:r>
              <a:rPr lang="en-CA" sz="1200" u="sng">
                <a:solidFill>
                  <a:srgbClr val="000000"/>
                </a:solidFill>
                <a:hlinkClick r:id="rId8"/>
              </a:rPr>
              <a:t>http://www.dermatology.ca/wp-content/uploads/2012/03/TopicalCalcineurinInhibitorsFR.pdf</a:t>
            </a:r>
          </a:p>
          <a:p>
            <a:pPr marL="0" lvl="0" indent="0" algn="l" hangingPunct="1"/>
            <a:r>
              <a:rPr lang="en-CA" sz="1200">
                <a:solidFill>
                  <a:srgbClr val="000000"/>
                </a:solidFill>
              </a:rPr>
              <a:t>Segal AO, Ellis AE, Kim HL. CSACI position statement: safety of topical calcineurin inhibitors in the management of atopic dermatitis in children and adults. </a:t>
            </a:r>
            <a:r>
              <a:rPr lang="en-CA" sz="1200" i="1">
                <a:solidFill>
                  <a:srgbClr val="000000"/>
                </a:solidFill>
              </a:rPr>
              <a:t>Allergy, Asthma &amp; Clinical Immunology</a:t>
            </a:r>
            <a:r>
              <a:rPr lang="en-CA" sz="1200">
                <a:solidFill>
                  <a:srgbClr val="000000"/>
                </a:solidFill>
              </a:rPr>
              <a:t> 2 mai 2013. DOI : 10.1186/1710-1492-9-24. </a:t>
            </a:r>
            <a:r>
              <a:rPr lang="en-CA" sz="1200" u="sng">
                <a:solidFill>
                  <a:srgbClr val="000000"/>
                </a:solidFill>
                <a:hlinkClick r:id="rId9"/>
              </a:rPr>
              <a:t>https://aacijournal.biomedcentral.com/articles/10.1186/1710-1492-9-24</a:t>
            </a:r>
          </a:p>
          <a:p>
            <a:pPr marL="0" lvl="0" indent="0" algn="l" hangingPunct="1"/>
            <a:r>
              <a:rPr lang="en-CA" sz="1200">
                <a:solidFill>
                  <a:srgbClr val="000000"/>
                </a:solidFill>
              </a:rPr>
              <a:t>Weinstein M et al. Atopic Dermatitis: A Practical Guide to Management. Ressource pour les professionnels de la santé. Société canadienne de l’eczéma, juillet 2016. </a:t>
            </a:r>
            <a:r>
              <a:rPr lang="en-CA" sz="1200" u="sng">
                <a:solidFill>
                  <a:srgbClr val="000000"/>
                </a:solidFill>
                <a:hlinkClick r:id="rId10"/>
              </a:rPr>
              <a:t>https://eczemahelp.ca/wp-content/uploads/2016/11/ESC-Atopic-Dermatitis-Practical-HCP-Guide-2nd-Ed-2016.pdf</a:t>
            </a:r>
          </a:p>
          <a:p>
            <a:pPr marL="0" lvl="0" indent="0" algn="l" hangingPunct="1"/>
            <a:endParaRPr lang="en-CA" sz="1200">
              <a:solidFill>
                <a:srgbClr val="000000"/>
              </a:solidFill>
              <a:latin typeface="+mn-lt" pitchFamily="18"/>
              <a:ea typeface="+mn-ea" pitchFamily="2"/>
              <a:cs typeface="+mn-cs" pitchFamily="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E0FB43-960D-43A8-B3F7-5BCA4908D2FE}"/>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A39D870B-3220-4541-A260-AAB13D97CF9E}" type="slidenum">
              <a:t>58</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F8799CA0-7150-4C18-A25E-CE04F36F974A}"/>
              </a:ext>
            </a:extLst>
          </p:cNvPr>
          <p:cNvSpPr txBox="1">
            <a:spLocks noGrp="1"/>
          </p:cNvSpPr>
          <p:nvPr>
            <p:ph type="sldNum" sz="quarter" idx="5"/>
          </p:nvPr>
        </p:nvSpPr>
        <p:spPr>
          <a:ln/>
        </p:spPr>
        <p:txBody>
          <a:bodyPr lIns="0" tIns="0" rIns="0" bIns="0" anchor="b" anchorCtr="0">
            <a:noAutofit/>
          </a:bodyPr>
          <a:lstStyle/>
          <a:p>
            <a:pPr lvl="0"/>
            <a:fld id="{91BE4E94-3B02-4B58-A2D0-45491AB3E1E6}" type="slidenum">
              <a:t>58</a:t>
            </a:fld>
            <a:endParaRPr lang="en-CA"/>
          </a:p>
        </p:txBody>
      </p:sp>
      <p:sp>
        <p:nvSpPr>
          <p:cNvPr id="2" name="Slide Image Placeholder 1">
            <a:extLst>
              <a:ext uri="{FF2B5EF4-FFF2-40B4-BE49-F238E27FC236}">
                <a16:creationId xmlns:a16="http://schemas.microsoft.com/office/drawing/2014/main" id="{FDE625C2-6E64-4FA1-AD22-7F9661B21133}"/>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5D82AAA8-D77A-463F-A513-EA26E55AD586}"/>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Références :</a:t>
            </a:r>
          </a:p>
          <a:p>
            <a:pPr lvl="0">
              <a:lnSpc>
                <a:spcPct val="115000"/>
              </a:lnSpc>
            </a:pPr>
            <a:r>
              <a:rPr lang="en-CA" sz="1200">
                <a:solidFill>
                  <a:srgbClr val="000000"/>
                </a:solidFill>
              </a:rPr>
              <a:t>Bartok V. Topical corticosteroids: 10 must-know facts. </a:t>
            </a:r>
            <a:r>
              <a:rPr lang="en-CA" sz="1200" i="1">
                <a:solidFill>
                  <a:srgbClr val="000000"/>
                </a:solidFill>
              </a:rPr>
              <a:t>Pharmacy Times </a:t>
            </a:r>
            <a:r>
              <a:rPr lang="en-CA" sz="1200">
                <a:solidFill>
                  <a:srgbClr val="000000"/>
                </a:solidFill>
              </a:rPr>
              <a:t>13 mai 2014. </a:t>
            </a:r>
            <a:r>
              <a:rPr lang="en-CA" sz="1200" u="sng">
                <a:solidFill>
                  <a:srgbClr val="0563C1"/>
                </a:solidFill>
                <a:hlinkClick r:id="rId3"/>
              </a:rPr>
              <a:t>http://www.pharmacytimes.com/publications/issue/2014/may2014/topical-corticosteroids-10-must-know-facts</a:t>
            </a:r>
          </a:p>
          <a:p>
            <a:pPr lvl="0">
              <a:lnSpc>
                <a:spcPct val="115000"/>
              </a:lnSpc>
            </a:pPr>
            <a:r>
              <a:rPr lang="en-CA" sz="1200">
                <a:solidFill>
                  <a:srgbClr val="000000"/>
                </a:solidFill>
              </a:rPr>
              <a:t>Raffin D et al. Corticosteroid phobia among pharmacists regarding atopic dermatitis in children: a national French survey. </a:t>
            </a:r>
            <a:r>
              <a:rPr lang="en-CA" sz="1200" i="1">
                <a:solidFill>
                  <a:srgbClr val="000000"/>
                </a:solidFill>
              </a:rPr>
              <a:t>Acta Derm Venereol</a:t>
            </a:r>
            <a:r>
              <a:rPr lang="en-CA" sz="1200">
                <a:solidFill>
                  <a:srgbClr val="000000"/>
                </a:solidFill>
              </a:rPr>
              <a:t> May 27, 2015. </a:t>
            </a:r>
            <a:r>
              <a:rPr lang="en-CA" sz="1200" u="sng">
                <a:solidFill>
                  <a:srgbClr val="0563C1"/>
                </a:solidFill>
                <a:hlinkClick r:id="rId4"/>
              </a:rPr>
              <a:t>http://www.medicaljournals.se/acta/content/?doi=10.2340/00015555-2157&amp;html=1</a:t>
            </a:r>
          </a:p>
          <a:p>
            <a:pPr lvl="0">
              <a:lnSpc>
                <a:spcPct val="115000"/>
              </a:lnSpc>
            </a:pPr>
            <a:r>
              <a:rPr lang="en-CA" sz="1200">
                <a:solidFill>
                  <a:srgbClr val="0563C1"/>
                </a:solidFill>
              </a:rPr>
              <a:t>Monographie d’Elidel (pimécrolimus) crème à 1 %. Inhibiteur topique de la calcineurine. Valeant Canada, 4 septembre 2014.</a:t>
            </a:r>
          </a:p>
          <a:p>
            <a:pPr lvl="0">
              <a:lnSpc>
                <a:spcPct val="115000"/>
              </a:lnSpc>
            </a:pPr>
            <a:endParaRPr lang="en-CA" sz="1200">
              <a:solidFill>
                <a:srgbClr val="0563C1"/>
              </a:solidFill>
            </a:endParaRPr>
          </a:p>
          <a:p>
            <a:pPr lvl="0">
              <a:lnSpc>
                <a:spcPct val="115000"/>
              </a:lnSpc>
            </a:pPr>
            <a:endParaRPr lang="en-CA" sz="1200">
              <a:solidFill>
                <a:srgbClr val="0563C1"/>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F3F785-9CD7-4140-B754-029F20A4280D}"/>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879341E8-0B59-4F6F-AD77-B7398F9420C1}" type="slidenum">
              <a:t>59</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CE4EE125-3CF9-4893-B2D8-C8696EE348EA}"/>
              </a:ext>
            </a:extLst>
          </p:cNvPr>
          <p:cNvSpPr txBox="1">
            <a:spLocks noGrp="1"/>
          </p:cNvSpPr>
          <p:nvPr>
            <p:ph type="sldNum" sz="quarter" idx="5"/>
          </p:nvPr>
        </p:nvSpPr>
        <p:spPr>
          <a:ln/>
        </p:spPr>
        <p:txBody>
          <a:bodyPr lIns="0" tIns="0" rIns="0" bIns="0" anchor="b" anchorCtr="0">
            <a:noAutofit/>
          </a:bodyPr>
          <a:lstStyle/>
          <a:p>
            <a:pPr lvl="0"/>
            <a:fld id="{9BE965DA-E156-404E-9C1B-08BA5EDBAF78}" type="slidenum">
              <a:t>59</a:t>
            </a:fld>
            <a:endParaRPr lang="en-CA"/>
          </a:p>
        </p:txBody>
      </p:sp>
      <p:sp>
        <p:nvSpPr>
          <p:cNvPr id="2" name="Slide Image Placeholder 1">
            <a:extLst>
              <a:ext uri="{FF2B5EF4-FFF2-40B4-BE49-F238E27FC236}">
                <a16:creationId xmlns:a16="http://schemas.microsoft.com/office/drawing/2014/main" id="{CF590F34-D246-42A5-A901-867EE4BE01E3}"/>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EE48232C-CBFE-4ABE-86EC-D2A34DC38D96}"/>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marL="0" lvl="0" indent="0" algn="l" hangingPunct="1"/>
            <a:r>
              <a:rPr lang="en-CA" sz="1200">
                <a:solidFill>
                  <a:srgbClr val="000000"/>
                </a:solidFill>
              </a:rPr>
              <a:t>La peau atteinte de DA est prédisposée à être colonisée ou infectée par des microbes pathogènes. Les anomalies de la barrière de la peau résultent d’une combinaison de facteurs génétiques, environnementaux et immunologiques6. Les études indiquent maintenant qu’une intervention précoce dans la DA pour protéger la barrière cutanée peut aider à la prévenir6 . Les anomalies génétiques de la barrière cutanée exposent la peau à une compromission ou à une rupture de la barrière épithéliale qui permet à des allergènes et à des microbes de pénétrer dans la peau des patients atteints de DA6.</a:t>
            </a:r>
          </a:p>
          <a:p>
            <a:pPr marL="0" lvl="0" indent="0" algn="l" hangingPunct="1"/>
            <a:r>
              <a:rPr lang="en-CA" sz="1200">
                <a:solidFill>
                  <a:srgbClr val="000000"/>
                </a:solidFill>
              </a:rPr>
              <a:t>Références :</a:t>
            </a:r>
          </a:p>
          <a:p>
            <a:pPr marL="0" lvl="0" indent="0" algn="l" hangingPunct="1"/>
            <a:r>
              <a:rPr lang="en-CA" sz="1200">
                <a:solidFill>
                  <a:srgbClr val="000000"/>
                </a:solidFill>
              </a:rPr>
              <a:t>Wollenberg A et al. ETFAD/EADV Eczema task force 2015 position paper on diagnosis and treatment of atopic dermatitis in adult and paediatric patients. 2016 European Academy of Dermatology and Venereology </a:t>
            </a:r>
            <a:r>
              <a:rPr lang="en-CA" sz="1200" i="1">
                <a:solidFill>
                  <a:srgbClr val="000000"/>
                </a:solidFill>
              </a:rPr>
              <a:t>J Eur Acad Dermatol Venereol</a:t>
            </a:r>
            <a:r>
              <a:rPr lang="en-CA" sz="1200">
                <a:solidFill>
                  <a:srgbClr val="000000"/>
                </a:solidFill>
              </a:rPr>
              <a:t>. 2016 May;30(5):729-47. DOI : 10.1111/jdv.13599 </a:t>
            </a:r>
            <a:r>
              <a:rPr lang="en-CA" sz="1200" u="sng">
                <a:solidFill>
                  <a:srgbClr val="000000"/>
                </a:solidFill>
                <a:hlinkClick r:id="rId3"/>
              </a:rPr>
              <a:t>http://www.ncbi.nlm.nih.gov/pubmed/27004560</a:t>
            </a:r>
          </a:p>
          <a:p>
            <a:pPr marL="0" lvl="0" indent="0" algn="l" hangingPunct="1"/>
            <a:r>
              <a:rPr lang="en-CA" sz="1200">
                <a:solidFill>
                  <a:srgbClr val="000000"/>
                </a:solidFill>
              </a:rPr>
              <a:t>Leung DYM, Guttman-Yassky E. Deciphering the complexities of atopic dermatitis: Shifting paradigms in treatment approaches. </a:t>
            </a:r>
            <a:r>
              <a:rPr lang="en-CA" sz="1200" i="1">
                <a:solidFill>
                  <a:srgbClr val="000000"/>
                </a:solidFill>
              </a:rPr>
              <a:t>J Allergy Clin Immunol.</a:t>
            </a:r>
            <a:r>
              <a:rPr lang="en-CA" sz="1200">
                <a:solidFill>
                  <a:srgbClr val="000000"/>
                </a:solidFill>
              </a:rPr>
              <a:t> 2014;134:769-79. </a:t>
            </a:r>
            <a:r>
              <a:rPr lang="en-CA" sz="1200" u="sng">
                <a:solidFill>
                  <a:srgbClr val="000000"/>
                </a:solidFill>
                <a:hlinkClick r:id="rId4"/>
              </a:rPr>
              <a:t>http://www.jacionline.org/article/S0091-6749%2814%2901159-2/pdf</a:t>
            </a:r>
          </a:p>
          <a:p>
            <a:pPr marL="0" lvl="0" indent="0" algn="l" hangingPunct="1"/>
            <a:r>
              <a:rPr lang="en-CA" sz="1200">
                <a:solidFill>
                  <a:srgbClr val="000000"/>
                </a:solidFill>
              </a:rPr>
              <a:t>Lynde C et al. Canadian Practical Guide for the Treatment and Management of Atopic Dermatitis. </a:t>
            </a:r>
            <a:r>
              <a:rPr lang="en-CA" sz="1200" i="1">
                <a:solidFill>
                  <a:srgbClr val="000000"/>
                </a:solidFill>
              </a:rPr>
              <a:t>J Cutan Med Surg</a:t>
            </a:r>
            <a:r>
              <a:rPr lang="en-CA" sz="1200">
                <a:solidFill>
                  <a:srgbClr val="000000"/>
                </a:solidFill>
              </a:rPr>
              <a:t> 2005. </a:t>
            </a:r>
            <a:r>
              <a:rPr lang="en-CA" sz="1200" u="sng">
                <a:solidFill>
                  <a:srgbClr val="000000"/>
                </a:solidFill>
                <a:hlinkClick r:id="rId5"/>
              </a:rPr>
              <a:t>http://www.ncbi.nlm.nih.gov/pubmed/19830906</a:t>
            </a:r>
          </a:p>
          <a:p>
            <a:pPr marL="0" lvl="0" indent="0" algn="l" hangingPunct="1"/>
            <a:r>
              <a:rPr lang="en-CA" sz="1200">
                <a:solidFill>
                  <a:srgbClr val="000000"/>
                </a:solidFill>
              </a:rPr>
              <a:t>Terrie YC. Treatment and management of dermatitis. </a:t>
            </a:r>
            <a:r>
              <a:rPr lang="en-CA" sz="1200" i="1">
                <a:solidFill>
                  <a:srgbClr val="000000"/>
                </a:solidFill>
              </a:rPr>
              <a:t>Pharmacy Times</a:t>
            </a:r>
            <a:r>
              <a:rPr lang="en-CA" sz="1200">
                <a:solidFill>
                  <a:srgbClr val="000000"/>
                </a:solidFill>
              </a:rPr>
              <a:t> April 18, 2013.</a:t>
            </a:r>
          </a:p>
          <a:p>
            <a:pPr marL="0" lvl="0" indent="0" algn="l" hangingPunct="1"/>
            <a:r>
              <a:rPr lang="en-CA" sz="1200" u="sng">
                <a:solidFill>
                  <a:srgbClr val="000000"/>
                </a:solidFill>
                <a:hlinkClick r:id="rId6"/>
              </a:rPr>
              <a:t>http://www.pharmacytimes.com/publications/issue/2013/april2013/treatment-and-management-of-dermatitis</a:t>
            </a:r>
          </a:p>
          <a:p>
            <a:pPr marL="0" lvl="0" indent="0" algn="l" hangingPunct="1"/>
            <a:r>
              <a:rPr lang="en-CA" sz="1200">
                <a:solidFill>
                  <a:srgbClr val="000000"/>
                </a:solidFill>
              </a:rPr>
              <a:t>Ramos CL. Atopic Dermatitis. E.L.F. Publications. ACPE. 2009. </a:t>
            </a:r>
            <a:r>
              <a:rPr lang="en-CA" sz="1200" u="sng">
                <a:solidFill>
                  <a:srgbClr val="000000"/>
                </a:solidFill>
                <a:hlinkClick r:id="rId7"/>
              </a:rPr>
              <a:t>http://elf.procampus.net/refs/CP6010EX_Lesson.pdf</a:t>
            </a:r>
          </a:p>
          <a:p>
            <a:pPr marL="0" lvl="0" indent="0" algn="l" hangingPunct="1"/>
            <a:r>
              <a:rPr lang="en-CA" sz="1200">
                <a:solidFill>
                  <a:srgbClr val="000000"/>
                </a:solidFill>
              </a:rPr>
              <a:t>Société canadienne de l’eczéma. The Triangle of Control. </a:t>
            </a:r>
            <a:r>
              <a:rPr lang="en-CA" sz="1200" u="sng">
                <a:solidFill>
                  <a:srgbClr val="000000"/>
                </a:solidFill>
                <a:hlinkClick r:id="rId8"/>
              </a:rPr>
              <a:t>http://www.eczemahelp.ca/triangle.html</a:t>
            </a:r>
          </a:p>
          <a:p>
            <a:pPr marL="0" lvl="0" indent="0" algn="l" hangingPunct="1"/>
            <a:endParaRPr lang="en-CA"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DF2CBE-D6AE-44FE-A463-EE2EC3E45275}"/>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2D8E32CC-6CC6-479A-AC39-483D5B0BDF96}" type="slidenum">
              <a:t>6</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0E2D9777-0222-4E2C-9883-3558263B122E}"/>
              </a:ext>
            </a:extLst>
          </p:cNvPr>
          <p:cNvSpPr txBox="1">
            <a:spLocks noGrp="1"/>
          </p:cNvSpPr>
          <p:nvPr>
            <p:ph type="sldNum" sz="quarter" idx="5"/>
          </p:nvPr>
        </p:nvSpPr>
        <p:spPr>
          <a:ln/>
        </p:spPr>
        <p:txBody>
          <a:bodyPr lIns="0" tIns="0" rIns="0" bIns="0" anchor="b" anchorCtr="0">
            <a:noAutofit/>
          </a:bodyPr>
          <a:lstStyle/>
          <a:p>
            <a:pPr lvl="0"/>
            <a:fld id="{5FF2F65D-C652-4474-A056-4AE663A33DC8}" type="slidenum">
              <a:t>6</a:t>
            </a:fld>
            <a:endParaRPr lang="en-CA"/>
          </a:p>
        </p:txBody>
      </p:sp>
      <p:sp>
        <p:nvSpPr>
          <p:cNvPr id="2" name="Slide Image Placeholder 1">
            <a:extLst>
              <a:ext uri="{FF2B5EF4-FFF2-40B4-BE49-F238E27FC236}">
                <a16:creationId xmlns:a16="http://schemas.microsoft.com/office/drawing/2014/main" id="{BCC3C1DE-F234-4B18-BFD8-009CC4746948}"/>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844FD612-C837-4F6F-9B2C-B9E8A38000D4}"/>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endParaRPr lang="en-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956602-2829-4096-BD18-5392D7C17229}"/>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BEE432C5-95FE-4E7B-9729-BC83C701841B}" type="slidenum">
              <a:t>60</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9B967DE4-41A0-41AD-940E-022E662E24D2}"/>
              </a:ext>
            </a:extLst>
          </p:cNvPr>
          <p:cNvSpPr txBox="1">
            <a:spLocks noGrp="1"/>
          </p:cNvSpPr>
          <p:nvPr>
            <p:ph type="sldNum" sz="quarter" idx="5"/>
          </p:nvPr>
        </p:nvSpPr>
        <p:spPr>
          <a:ln/>
        </p:spPr>
        <p:txBody>
          <a:bodyPr lIns="0" tIns="0" rIns="0" bIns="0" anchor="b" anchorCtr="0">
            <a:noAutofit/>
          </a:bodyPr>
          <a:lstStyle/>
          <a:p>
            <a:pPr lvl="0"/>
            <a:fld id="{B26C3910-2944-40A7-9D52-DCE3491A2E1A}" type="slidenum">
              <a:t>60</a:t>
            </a:fld>
            <a:endParaRPr lang="en-CA"/>
          </a:p>
        </p:txBody>
      </p:sp>
      <p:sp>
        <p:nvSpPr>
          <p:cNvPr id="2" name="Slide Image Placeholder 1">
            <a:extLst>
              <a:ext uri="{FF2B5EF4-FFF2-40B4-BE49-F238E27FC236}">
                <a16:creationId xmlns:a16="http://schemas.microsoft.com/office/drawing/2014/main" id="{9CDBCD21-76E2-49C4-A331-03A38F599C63}"/>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0026A44F-4BF5-4D1F-9EC5-B2B78E3D64E4}"/>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i="1">
                <a:solidFill>
                  <a:srgbClr val="000000"/>
                </a:solidFill>
              </a:rPr>
              <a:t>Staphylococcus aureus</a:t>
            </a:r>
            <a:r>
              <a:rPr lang="en-CA" sz="1200">
                <a:solidFill>
                  <a:srgbClr val="000000"/>
                </a:solidFill>
              </a:rPr>
              <a:t> est un colonisateur de la peau fréquemment en cause et sa présence peut déclencher de multiples cascades inflammatoires, endommageant la barrière épidermique et potentialisant la pénétration des allergènes18. De récentes découvertes révèlent qu’une couche cornée défectueuse est associée à une pénétration accrue des allergènes6.</a:t>
            </a:r>
          </a:p>
          <a:p>
            <a:pPr lvl="0"/>
            <a:r>
              <a:rPr lang="en-CA" sz="1200">
                <a:solidFill>
                  <a:srgbClr val="000000"/>
                </a:solidFill>
              </a:rPr>
              <a:t>Références :</a:t>
            </a:r>
          </a:p>
          <a:p>
            <a:pPr marL="0" lvl="0" indent="0" algn="l" hangingPunct="1"/>
            <a:r>
              <a:rPr lang="en-CA" sz="1200">
                <a:solidFill>
                  <a:srgbClr val="000000"/>
                </a:solidFill>
              </a:rPr>
              <a:t>Eichenfeld LF et al. Guidelines of care for the management of atopic dermatitis. Section 2. Management and treatment of atopic dermatitis with topical therapies. </a:t>
            </a:r>
            <a:r>
              <a:rPr lang="en-CA" sz="1200" i="1">
                <a:solidFill>
                  <a:srgbClr val="000000"/>
                </a:solidFill>
              </a:rPr>
              <a:t>J Am Acad Dermatol</a:t>
            </a:r>
            <a:r>
              <a:rPr lang="en-CA" sz="1200">
                <a:solidFill>
                  <a:srgbClr val="000000"/>
                </a:solidFill>
              </a:rPr>
              <a:t> 2014;71:116-132.</a:t>
            </a:r>
            <a:r>
              <a:rPr lang="en-CA" sz="1200" u="sng">
                <a:solidFill>
                  <a:srgbClr val="0563C1"/>
                </a:solidFill>
                <a:hlinkClick r:id="rId3"/>
              </a:rPr>
              <a:t>http://www.ncbi.nlm.nih.gov/pubmed/24813302</a:t>
            </a:r>
          </a:p>
          <a:p>
            <a:pPr marL="0" lvl="0" indent="0" algn="l" hangingPunct="1"/>
            <a:r>
              <a:rPr lang="en-CA" sz="1200">
                <a:solidFill>
                  <a:srgbClr val="000000"/>
                </a:solidFill>
              </a:rPr>
              <a:t>Bourcier M. Un nouveau changement de paradigme dans la gestion de la dermatite atopique. </a:t>
            </a:r>
            <a:r>
              <a:rPr lang="en-CA" sz="1200" i="1">
                <a:solidFill>
                  <a:srgbClr val="000000"/>
                </a:solidFill>
              </a:rPr>
              <a:t>Skin therapy Letter</a:t>
            </a:r>
            <a:r>
              <a:rPr lang="en-CA" sz="1200">
                <a:solidFill>
                  <a:srgbClr val="000000"/>
                </a:solidFill>
              </a:rPr>
              <a:t>. Édition des pharmaciens. 2011:6(1). </a:t>
            </a:r>
            <a:r>
              <a:rPr lang="en-CA" sz="1200" u="sng">
                <a:solidFill>
                  <a:srgbClr val="000000"/>
                </a:solidFill>
                <a:hlinkClick r:id="rId4"/>
              </a:rPr>
              <a:t>http://www.skinpharmacies.ca/6_1_fr.pdf</a:t>
            </a:r>
          </a:p>
          <a:p>
            <a:pPr marL="0" lvl="0" indent="0" algn="l" hangingPunct="1"/>
            <a:endParaRPr lang="en-CA" sz="1200">
              <a:solidFill>
                <a:srgbClr val="000000"/>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AFF039-4095-485B-9A02-CDCAAB9810C9}"/>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C50A7CB1-BA8A-4973-A099-B2496C078DA1}" type="slidenum">
              <a:t>61</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FBCEC551-386E-4B61-99F8-52BEF6241559}"/>
              </a:ext>
            </a:extLst>
          </p:cNvPr>
          <p:cNvSpPr txBox="1">
            <a:spLocks noGrp="1"/>
          </p:cNvSpPr>
          <p:nvPr>
            <p:ph type="sldNum" sz="quarter" idx="5"/>
          </p:nvPr>
        </p:nvSpPr>
        <p:spPr>
          <a:ln/>
        </p:spPr>
        <p:txBody>
          <a:bodyPr lIns="0" tIns="0" rIns="0" bIns="0" anchor="b" anchorCtr="0">
            <a:noAutofit/>
          </a:bodyPr>
          <a:lstStyle/>
          <a:p>
            <a:pPr lvl="0"/>
            <a:fld id="{283F64D6-6367-4788-97FD-22AD0AFF7E76}" type="slidenum">
              <a:t>61</a:t>
            </a:fld>
            <a:endParaRPr lang="en-CA"/>
          </a:p>
        </p:txBody>
      </p:sp>
      <p:sp>
        <p:nvSpPr>
          <p:cNvPr id="2" name="Slide Image Placeholder 1">
            <a:extLst>
              <a:ext uri="{FF2B5EF4-FFF2-40B4-BE49-F238E27FC236}">
                <a16:creationId xmlns:a16="http://schemas.microsoft.com/office/drawing/2014/main" id="{D8DA0627-FF1E-4C78-BD26-EC1452F0664F}"/>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F4CA8BE5-2C83-46C5-B9E0-83E176456C87}"/>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marL="0" lvl="0" indent="0" algn="l" hangingPunct="1"/>
            <a:r>
              <a:rPr lang="en-CA" sz="1200">
                <a:solidFill>
                  <a:srgbClr val="000000"/>
                </a:solidFill>
              </a:rPr>
              <a:t>Les médecins peuvent aider à rassurer les parents et leurs enfants quant au fait que la DA peut être prise en charge avec succès dans la majorité des cas. Se concentrer sur des objectifs de traitement réalistes, comme la maîtrise des démangeaisons et le traitement des infections cutanées sous-jacentes, permet d’offrir aux patients des informations spécifiques et pertinentes sur le traitement de leur affection. Les médecins trouveront l’approche des 4R utile, car la DA nécessite souvent un traitement et une routine de soins de la peau en continu pour atténuer et prendre en charge efficacement les poussées récurrentes.</a:t>
            </a:r>
          </a:p>
          <a:p>
            <a:pPr marL="0" lvl="0" indent="0" algn="l" hangingPunct="1"/>
            <a:endParaRPr lang="en-CA" sz="1200">
              <a:solidFill>
                <a:srgbClr val="000000"/>
              </a:solidFill>
              <a:latin typeface="+mn-lt" pitchFamily="18"/>
              <a:ea typeface="+mn-ea" pitchFamily="2"/>
              <a:cs typeface="+mn-cs" pitchFamily="2"/>
            </a:endParaRPr>
          </a:p>
          <a:p>
            <a:pPr marL="0" lvl="0" indent="0" algn="l" hangingPunct="1"/>
            <a:endParaRPr lang="en-CA" sz="1200">
              <a:solidFill>
                <a:srgbClr val="000000"/>
              </a:solidFill>
              <a:latin typeface="+mn-lt" pitchFamily="18"/>
              <a:ea typeface="+mn-ea" pitchFamily="2"/>
              <a:cs typeface="+mn-cs" pitchFamily="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336875-5EC1-4B9A-B16F-114A2B4B3E30}"/>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29D567FD-51C5-4783-959D-679D10474D26}" type="slidenum">
              <a:t>62</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D3FE3188-CF36-444E-A593-541C76760287}"/>
              </a:ext>
            </a:extLst>
          </p:cNvPr>
          <p:cNvSpPr txBox="1">
            <a:spLocks noGrp="1"/>
          </p:cNvSpPr>
          <p:nvPr>
            <p:ph type="sldNum" sz="quarter" idx="5"/>
          </p:nvPr>
        </p:nvSpPr>
        <p:spPr>
          <a:ln/>
        </p:spPr>
        <p:txBody>
          <a:bodyPr lIns="0" tIns="0" rIns="0" bIns="0" anchor="b" anchorCtr="0">
            <a:noAutofit/>
          </a:bodyPr>
          <a:lstStyle/>
          <a:p>
            <a:pPr lvl="0"/>
            <a:fld id="{8164AEA2-6C47-46BE-A124-DBC49553E23C}" type="slidenum">
              <a:t>62</a:t>
            </a:fld>
            <a:endParaRPr lang="en-CA"/>
          </a:p>
        </p:txBody>
      </p:sp>
      <p:sp>
        <p:nvSpPr>
          <p:cNvPr id="2" name="Slide Image Placeholder 1">
            <a:extLst>
              <a:ext uri="{FF2B5EF4-FFF2-40B4-BE49-F238E27FC236}">
                <a16:creationId xmlns:a16="http://schemas.microsoft.com/office/drawing/2014/main" id="{882D064F-9414-4DBC-9CF7-C79EEA948CD8}"/>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19ACAA74-B8CE-485E-8DBC-18194172F902}"/>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Références :</a:t>
            </a:r>
          </a:p>
          <a:p>
            <a:pPr marL="0" lvl="0" indent="0" algn="l" hangingPunct="1"/>
            <a:r>
              <a:rPr lang="en-CA" sz="1200">
                <a:solidFill>
                  <a:srgbClr val="000000"/>
                </a:solidFill>
              </a:rPr>
              <a:t>Ramos CL. Atopic Dermatitis. E.L.F. Publications. ACPE. 2009. </a:t>
            </a:r>
            <a:r>
              <a:rPr lang="en-CA" sz="1200" u="sng">
                <a:solidFill>
                  <a:srgbClr val="000000"/>
                </a:solidFill>
                <a:hlinkClick r:id="rId3"/>
              </a:rPr>
              <a:t>http://elf.procampus.net/refs/CP6010EX_Lesson.pdf</a:t>
            </a:r>
          </a:p>
          <a:p>
            <a:pPr marL="0" lvl="0" indent="0" algn="l" hangingPunct="1"/>
            <a:r>
              <a:rPr lang="en-CA" sz="1200">
                <a:solidFill>
                  <a:srgbClr val="000000"/>
                </a:solidFill>
              </a:rPr>
              <a:t>Lynde C et al. Canadian Practical Guide for the Treatment and Management of Atopic Dermatitis. </a:t>
            </a:r>
            <a:r>
              <a:rPr lang="en-CA" sz="1200" i="1">
                <a:solidFill>
                  <a:srgbClr val="000000"/>
                </a:solidFill>
              </a:rPr>
              <a:t>J Cutan Med Surg</a:t>
            </a:r>
            <a:r>
              <a:rPr lang="en-CA" sz="1200">
                <a:solidFill>
                  <a:srgbClr val="000000"/>
                </a:solidFill>
              </a:rPr>
              <a:t> 2005. </a:t>
            </a:r>
            <a:r>
              <a:rPr lang="en-CA" sz="1200" u="sng">
                <a:solidFill>
                  <a:srgbClr val="000000"/>
                </a:solidFill>
                <a:hlinkClick r:id="rId4"/>
              </a:rPr>
              <a:t>http://www.ncbi.nlm.nih.gov/pubmed/19830906</a:t>
            </a:r>
          </a:p>
          <a:p>
            <a:pPr marL="0" lvl="0" indent="0" algn="l" hangingPunct="1"/>
            <a:r>
              <a:rPr lang="en-CA" sz="1200">
                <a:solidFill>
                  <a:srgbClr val="000000"/>
                </a:solidFill>
              </a:rPr>
              <a:t>Weinstein M et al. Atopic Dermatitis: A Practical Guide to Management. Ressource pour les professionnels de la santé. Société canadienne de l’eczéma, July 2016. </a:t>
            </a:r>
            <a:r>
              <a:rPr lang="en-CA" sz="1200" u="sng">
                <a:solidFill>
                  <a:srgbClr val="000000"/>
                </a:solidFill>
                <a:hlinkClick r:id="rId5"/>
              </a:rPr>
              <a:t>https://eczemahelp.ca/wp-content/uploads/2016/11/ESC-Atopic-Dermatitis-Practical-HCP-Guide-2nd-Ed-2016.pdf</a:t>
            </a:r>
          </a:p>
          <a:p>
            <a:pPr marL="0" lvl="0" indent="0" algn="l" hangingPunct="1"/>
            <a:r>
              <a:rPr lang="en-CA" sz="1200">
                <a:solidFill>
                  <a:srgbClr val="000000"/>
                </a:solidFill>
              </a:rPr>
              <a:t>ASHP Guidelines on Pharmacist-Conducted Patient Education and Counseling. Medication Therapy and Patient Care: Organization and Delivery of Services – Guidelines. Reviewed 2011. </a:t>
            </a:r>
            <a:r>
              <a:rPr lang="en-CA" sz="1200" i="1">
                <a:solidFill>
                  <a:srgbClr val="000000"/>
                </a:solidFill>
              </a:rPr>
              <a:t>Council on Pharmacy</a:t>
            </a:r>
            <a:r>
              <a:rPr lang="en-CA" sz="1200">
                <a:solidFill>
                  <a:srgbClr val="000000"/>
                </a:solidFill>
              </a:rPr>
              <a:t> </a:t>
            </a:r>
            <a:r>
              <a:rPr lang="en-CA" sz="1200" i="1">
                <a:solidFill>
                  <a:srgbClr val="000000"/>
                </a:solidFill>
              </a:rPr>
              <a:t>Practice</a:t>
            </a:r>
            <a:r>
              <a:rPr lang="en-CA" sz="1200">
                <a:solidFill>
                  <a:srgbClr val="000000"/>
                </a:solidFill>
              </a:rPr>
              <a:t>. </a:t>
            </a:r>
            <a:r>
              <a:rPr lang="en-CA" sz="1200" u="sng">
                <a:solidFill>
                  <a:srgbClr val="000000"/>
                </a:solidFill>
                <a:hlinkClick r:id="rId6"/>
              </a:rPr>
              <a:t>http://www.ashp.org/DocLibrary/BestPractices/OrgGdlPtEduc.aspx</a:t>
            </a:r>
          </a:p>
          <a:p>
            <a:pPr marL="0" lvl="0" indent="0" algn="l" hangingPunct="1"/>
            <a:r>
              <a:rPr lang="en-CA" sz="1200">
                <a:solidFill>
                  <a:srgbClr val="000000"/>
                </a:solidFill>
              </a:rPr>
              <a:t>Leuck S. Patient medication counselling tool for pharmacists. </a:t>
            </a:r>
            <a:r>
              <a:rPr lang="en-CA" sz="1200" i="1">
                <a:solidFill>
                  <a:srgbClr val="000000"/>
                </a:solidFill>
              </a:rPr>
              <a:t>Pharmacy Times</a:t>
            </a:r>
            <a:r>
              <a:rPr lang="en-CA" sz="1200">
                <a:solidFill>
                  <a:srgbClr val="000000"/>
                </a:solidFill>
              </a:rPr>
              <a:t> 2015. </a:t>
            </a:r>
            <a:r>
              <a:rPr lang="en-CA" sz="1200" u="sng">
                <a:solidFill>
                  <a:srgbClr val="000000"/>
                </a:solidFill>
                <a:hlinkClick r:id="rId7"/>
              </a:rPr>
              <a:t>http://www.pharmacytimes.com/contributor/steve-leuck-pharmd/2015/02/patient-medication-counseling-tool-for-pharmacists</a:t>
            </a:r>
          </a:p>
          <a:p>
            <a:pPr marL="0" lvl="0" indent="0" algn="l" hangingPunct="1"/>
            <a:endParaRPr lang="en-CA" sz="1200">
              <a:solidFill>
                <a:srgbClr val="000000"/>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7612AD-9E2C-4DE4-8F55-020E801D507B}"/>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007D5E1D-E1A4-4F1C-8AE2-98A0AECDA099}" type="slidenum">
              <a:t>63</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B87BFF6A-37DF-47F6-B682-B6052311AB29}"/>
              </a:ext>
            </a:extLst>
          </p:cNvPr>
          <p:cNvSpPr txBox="1">
            <a:spLocks noGrp="1"/>
          </p:cNvSpPr>
          <p:nvPr>
            <p:ph type="sldNum" sz="quarter" idx="5"/>
          </p:nvPr>
        </p:nvSpPr>
        <p:spPr>
          <a:ln/>
        </p:spPr>
        <p:txBody>
          <a:bodyPr lIns="0" tIns="0" rIns="0" bIns="0" anchor="b" anchorCtr="0">
            <a:noAutofit/>
          </a:bodyPr>
          <a:lstStyle/>
          <a:p>
            <a:pPr lvl="0"/>
            <a:fld id="{8DC6835A-E19E-490C-B6EB-7288AE7C296B}" type="slidenum">
              <a:t>63</a:t>
            </a:fld>
            <a:endParaRPr lang="en-CA"/>
          </a:p>
        </p:txBody>
      </p:sp>
      <p:sp>
        <p:nvSpPr>
          <p:cNvPr id="2" name="Slide Image Placeholder 1">
            <a:extLst>
              <a:ext uri="{FF2B5EF4-FFF2-40B4-BE49-F238E27FC236}">
                <a16:creationId xmlns:a16="http://schemas.microsoft.com/office/drawing/2014/main" id="{FCA86796-1F57-472F-A369-26A4E5D97CF3}"/>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4E4400CB-B756-4729-995F-0CB1F1201D30}"/>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Références :</a:t>
            </a:r>
          </a:p>
          <a:p>
            <a:pPr lvl="0"/>
            <a:r>
              <a:rPr lang="en-CA" sz="1200">
                <a:solidFill>
                  <a:srgbClr val="000000"/>
                </a:solidFill>
              </a:rPr>
              <a:t>Lebwohl MG et al. Pathways to managing atopic dermatitis. Supplement. </a:t>
            </a:r>
            <a:r>
              <a:rPr lang="en-CA" sz="1200" i="1">
                <a:solidFill>
                  <a:srgbClr val="000000"/>
                </a:solidFill>
              </a:rPr>
              <a:t>J Clin Aesthet Derm</a:t>
            </a:r>
            <a:r>
              <a:rPr lang="en-CA" sz="1200">
                <a:solidFill>
                  <a:srgbClr val="000000"/>
                </a:solidFill>
              </a:rPr>
              <a:t> 2013:6(7);S3-S18. </a:t>
            </a:r>
            <a:r>
              <a:rPr lang="en-CA" sz="1200" u="sng">
                <a:solidFill>
                  <a:srgbClr val="000000"/>
                </a:solidFill>
                <a:hlinkClick r:id="rId3"/>
              </a:rPr>
              <a:t>https://PMC3809/pdfjcad_6_7_suppl.pdf</a:t>
            </a:r>
          </a:p>
          <a:p>
            <a:pPr lvl="0"/>
            <a:r>
              <a:rPr lang="en-CA" sz="1200">
                <a:solidFill>
                  <a:srgbClr val="000000"/>
                </a:solidFill>
              </a:rPr>
              <a:t>Bieber T. Atopic Dermatitis. </a:t>
            </a:r>
            <a:r>
              <a:rPr lang="en-CA" sz="1200" i="1">
                <a:solidFill>
                  <a:srgbClr val="000000"/>
                </a:solidFill>
              </a:rPr>
              <a:t>N Engl J Med</a:t>
            </a:r>
            <a:r>
              <a:rPr lang="en-CA" sz="1200">
                <a:solidFill>
                  <a:srgbClr val="000000"/>
                </a:solidFill>
              </a:rPr>
              <a:t>. 2008;358:1483-1494. </a:t>
            </a:r>
            <a:r>
              <a:rPr lang="en-CA" sz="1200" u="sng">
                <a:solidFill>
                  <a:srgbClr val="000000"/>
                </a:solidFill>
                <a:hlinkClick r:id="rId4"/>
              </a:rPr>
              <a:t>http://www.nejm.org/doi/full/10.1056/NEJMra074081</a:t>
            </a:r>
          </a:p>
          <a:p>
            <a:pPr lvl="0"/>
            <a:r>
              <a:rPr lang="en-CA" sz="1200">
                <a:solidFill>
                  <a:srgbClr val="000000"/>
                </a:solidFill>
              </a:rPr>
              <a:t>Smiley T. Topical anti-inflammatory treatment for management of atopic dermatitis: Demystifying the role of topical calcineurin inhibitor therapy. </a:t>
            </a:r>
            <a:r>
              <a:rPr lang="en-CA" sz="1200" i="1">
                <a:solidFill>
                  <a:srgbClr val="000000"/>
                </a:solidFill>
              </a:rPr>
              <a:t>Canadian Healthcare Network</a:t>
            </a:r>
            <a:r>
              <a:rPr lang="en-CA" sz="1200">
                <a:solidFill>
                  <a:srgbClr val="000000"/>
                </a:solidFill>
              </a:rPr>
              <a:t>. 2006. </a:t>
            </a:r>
            <a:r>
              <a:rPr lang="en-CA" sz="1200" u="sng">
                <a:solidFill>
                  <a:srgbClr val="000000"/>
                </a:solidFill>
                <a:hlinkClick r:id="rId5"/>
              </a:rPr>
              <a:t>http://www.canadianhealthcarenetwork.ca/files/2009/10/ce_astella_en_jun06.pdf</a:t>
            </a:r>
          </a:p>
          <a:p>
            <a:pPr marL="0" lvl="0" indent="0" algn="l" hangingPunct="1"/>
            <a:r>
              <a:rPr lang="en-CA" sz="1200">
                <a:solidFill>
                  <a:srgbClr val="000000"/>
                </a:solidFill>
              </a:rPr>
              <a:t>Eichenfeld LF et al. Guidelines of care for the management of atopic dermatitis. Section 1. Diagnosis and assessment of atopic dermatitis. </a:t>
            </a:r>
            <a:r>
              <a:rPr lang="en-CA" sz="1200" i="1">
                <a:solidFill>
                  <a:srgbClr val="000000"/>
                </a:solidFill>
              </a:rPr>
              <a:t>J Am Acad Dermatol</a:t>
            </a:r>
            <a:r>
              <a:rPr lang="en-CA" sz="1200">
                <a:solidFill>
                  <a:srgbClr val="000000"/>
                </a:solidFill>
              </a:rPr>
              <a:t> 2014;70:338-351. </a:t>
            </a:r>
            <a:r>
              <a:rPr lang="en-CA" sz="1200" u="sng">
                <a:solidFill>
                  <a:srgbClr val="000000"/>
                </a:solidFill>
                <a:hlinkClick r:id="rId6"/>
              </a:rPr>
              <a:t>http://www.ncbi.nlm.nih.gov/pubmed/24290431</a:t>
            </a:r>
          </a:p>
          <a:p>
            <a:pPr marL="0" lvl="0" indent="0" algn="l" hangingPunct="1"/>
            <a:endParaRPr lang="en-CA" sz="1200">
              <a:solidFill>
                <a:srgbClr val="000000"/>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2F5748-C541-4274-BE84-A420E148815C}"/>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B5DCC2C7-4907-4E98-BA94-B388FE1CD195}" type="slidenum">
              <a:t>64</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7924CF6A-0625-4E9E-9A8D-5F64C5046177}"/>
              </a:ext>
            </a:extLst>
          </p:cNvPr>
          <p:cNvSpPr txBox="1">
            <a:spLocks noGrp="1"/>
          </p:cNvSpPr>
          <p:nvPr>
            <p:ph type="sldNum" sz="quarter" idx="5"/>
          </p:nvPr>
        </p:nvSpPr>
        <p:spPr>
          <a:ln/>
        </p:spPr>
        <p:txBody>
          <a:bodyPr lIns="0" tIns="0" rIns="0" bIns="0" anchor="b" anchorCtr="0">
            <a:noAutofit/>
          </a:bodyPr>
          <a:lstStyle/>
          <a:p>
            <a:pPr lvl="0"/>
            <a:fld id="{328585F7-DFED-420C-A619-5DB112C1164F}" type="slidenum">
              <a:t>64</a:t>
            </a:fld>
            <a:endParaRPr lang="en-CA"/>
          </a:p>
        </p:txBody>
      </p:sp>
      <p:sp>
        <p:nvSpPr>
          <p:cNvPr id="2" name="Slide Image Placeholder 1">
            <a:extLst>
              <a:ext uri="{FF2B5EF4-FFF2-40B4-BE49-F238E27FC236}">
                <a16:creationId xmlns:a16="http://schemas.microsoft.com/office/drawing/2014/main" id="{45DD0E30-6DCA-4A86-B160-907D6B515F13}"/>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3BCB0CD9-0746-4D48-B27E-6B1E6D8D82DB}"/>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Références :</a:t>
            </a:r>
          </a:p>
          <a:p>
            <a:pPr marL="0" lvl="0" indent="0" algn="l" hangingPunct="1"/>
            <a:r>
              <a:rPr lang="en-CA" sz="1200">
                <a:solidFill>
                  <a:srgbClr val="000000"/>
                </a:solidFill>
              </a:rPr>
              <a:t>Lebwohl MG et al. Pathways to managing atopic dermatitis. Supplement. </a:t>
            </a:r>
            <a:r>
              <a:rPr lang="en-CA" sz="1200" i="1">
                <a:solidFill>
                  <a:srgbClr val="000000"/>
                </a:solidFill>
              </a:rPr>
              <a:t>J Clin Aesthet Derm</a:t>
            </a:r>
            <a:r>
              <a:rPr lang="en-CA" sz="1200">
                <a:solidFill>
                  <a:srgbClr val="000000"/>
                </a:solidFill>
              </a:rPr>
              <a:t> 2013:6(7);S3-S18. </a:t>
            </a:r>
            <a:r>
              <a:rPr lang="en-CA" sz="1200" u="sng">
                <a:solidFill>
                  <a:srgbClr val="000000"/>
                </a:solidFill>
                <a:hlinkClick r:id="rId3"/>
              </a:rPr>
              <a:t>https://PMC3809/pdfjcad_6_7_suppl.pdf</a:t>
            </a:r>
          </a:p>
          <a:p>
            <a:pPr marL="0" lvl="0" indent="0" algn="l" hangingPunct="1"/>
            <a:r>
              <a:rPr lang="en-CA" sz="1200">
                <a:solidFill>
                  <a:srgbClr val="000000"/>
                </a:solidFill>
              </a:rPr>
              <a:t>Weinstein M et al. Atopic Dermatitis: A Practical Guide to Management. Health Care Provider Resource. Eczema Society of Canada July 2016. </a:t>
            </a:r>
            <a:r>
              <a:rPr lang="en-CA" sz="1200" u="sng">
                <a:solidFill>
                  <a:srgbClr val="000000"/>
                </a:solidFill>
                <a:hlinkClick r:id="rId4"/>
              </a:rPr>
              <a:t>https://eczemahelp.ca/wp-content/uploads/2016/11/ESC-Atopic-Dermatitis-Practical-HCP-Guide-2nd-Ed-2016.pdf</a:t>
            </a:r>
          </a:p>
          <a:p>
            <a:pPr marL="0" lvl="0" indent="0" algn="l" hangingPunct="1"/>
            <a:r>
              <a:rPr lang="en-CA" sz="1200">
                <a:solidFill>
                  <a:srgbClr val="000000"/>
                </a:solidFill>
              </a:rPr>
              <a:t>Thaçi D et al. Proactive disease management with 0.03% tacrolimus ointment for children with atopic dermatitis: results of a randomized, multicentre, comparative study. </a:t>
            </a:r>
            <a:r>
              <a:rPr lang="en-CA" sz="1200" i="1">
                <a:solidFill>
                  <a:srgbClr val="000000"/>
                </a:solidFill>
              </a:rPr>
              <a:t>Br J Dermatol</a:t>
            </a:r>
            <a:r>
              <a:rPr lang="en-CA" sz="1200">
                <a:solidFill>
                  <a:srgbClr val="000000"/>
                </a:solidFill>
              </a:rPr>
              <a:t> 2008;159:1348-1356. </a:t>
            </a:r>
            <a:r>
              <a:rPr lang="en-CA" sz="1200" u="sng">
                <a:solidFill>
                  <a:srgbClr val="000000"/>
                </a:solidFill>
                <a:hlinkClick r:id="rId5"/>
              </a:rPr>
              <a:t>https://www.ncbi.nlm.nih.gov/pubmed/18782319</a:t>
            </a:r>
          </a:p>
          <a:p>
            <a:pPr marL="0" lvl="0" indent="0" algn="l" hangingPunct="1"/>
            <a:r>
              <a:rPr lang="en-CA" sz="1200">
                <a:solidFill>
                  <a:srgbClr val="000000"/>
                </a:solidFill>
              </a:rPr>
              <a:t>Wollenberg A et al. Proactive treatment of atopic dermatitis in adults with 0.1% tacrolimus ointment. </a:t>
            </a:r>
            <a:r>
              <a:rPr lang="en-CA" sz="1200" i="1">
                <a:solidFill>
                  <a:srgbClr val="000000"/>
                </a:solidFill>
              </a:rPr>
              <a:t>Allergy</a:t>
            </a:r>
            <a:r>
              <a:rPr lang="en-CA" sz="1200">
                <a:solidFill>
                  <a:srgbClr val="000000"/>
                </a:solidFill>
              </a:rPr>
              <a:t> 2008;63:742-750. </a:t>
            </a:r>
            <a:r>
              <a:rPr lang="en-CA" sz="1200" u="sng">
                <a:solidFill>
                  <a:srgbClr val="000000"/>
                </a:solidFill>
                <a:hlinkClick r:id="rId6"/>
              </a:rPr>
              <a:t>https://www.ncbi.nlm.nih.gov/pubmed/18592619</a:t>
            </a:r>
          </a:p>
          <a:p>
            <a:pPr marL="0" lvl="0" indent="0" algn="l" hangingPunct="1"/>
            <a:endParaRPr lang="en-CA" sz="1200">
              <a:solidFill>
                <a:srgbClr val="000000"/>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161380-D710-4153-8AC2-7A90CD0349A5}"/>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66E96A29-1DD6-4D98-9E30-6D377954A98C}" type="slidenum">
              <a:t>65</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CDC5136D-BADC-4E85-90A2-4DF28C2A459D}"/>
              </a:ext>
            </a:extLst>
          </p:cNvPr>
          <p:cNvSpPr txBox="1">
            <a:spLocks noGrp="1"/>
          </p:cNvSpPr>
          <p:nvPr>
            <p:ph type="sldNum" sz="quarter" idx="5"/>
          </p:nvPr>
        </p:nvSpPr>
        <p:spPr>
          <a:ln/>
        </p:spPr>
        <p:txBody>
          <a:bodyPr lIns="0" tIns="0" rIns="0" bIns="0" anchor="b" anchorCtr="0">
            <a:noAutofit/>
          </a:bodyPr>
          <a:lstStyle/>
          <a:p>
            <a:pPr lvl="0"/>
            <a:fld id="{F12177D2-ED29-43F3-BF49-2C0D5D869837}" type="slidenum">
              <a:t>65</a:t>
            </a:fld>
            <a:endParaRPr lang="en-CA"/>
          </a:p>
        </p:txBody>
      </p:sp>
      <p:sp>
        <p:nvSpPr>
          <p:cNvPr id="2" name="Slide Image Placeholder 1">
            <a:extLst>
              <a:ext uri="{FF2B5EF4-FFF2-40B4-BE49-F238E27FC236}">
                <a16:creationId xmlns:a16="http://schemas.microsoft.com/office/drawing/2014/main" id="{DCB67BA5-220F-4DB2-B0BA-1262AE14C59C}"/>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90B0B692-7E37-4BC3-AC83-32A277AB0178}"/>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endParaRPr lang="en-C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87720B-C2F8-4DF4-8938-3B0677605116}"/>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D1FEA96F-E357-43ED-B0EE-8C8EB872F524}" type="slidenum">
              <a:t>66</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910A9B28-58FF-479D-A929-467CE9F32FE8}"/>
              </a:ext>
            </a:extLst>
          </p:cNvPr>
          <p:cNvSpPr txBox="1">
            <a:spLocks noGrp="1"/>
          </p:cNvSpPr>
          <p:nvPr>
            <p:ph type="sldNum" sz="quarter" idx="5"/>
          </p:nvPr>
        </p:nvSpPr>
        <p:spPr>
          <a:ln/>
        </p:spPr>
        <p:txBody>
          <a:bodyPr lIns="0" tIns="0" rIns="0" bIns="0" anchor="b" anchorCtr="0">
            <a:noAutofit/>
          </a:bodyPr>
          <a:lstStyle/>
          <a:p>
            <a:pPr lvl="0"/>
            <a:fld id="{DD84244A-8528-4B63-806B-BC3DAF5F885E}" type="slidenum">
              <a:t>66</a:t>
            </a:fld>
            <a:endParaRPr lang="en-CA"/>
          </a:p>
        </p:txBody>
      </p:sp>
      <p:sp>
        <p:nvSpPr>
          <p:cNvPr id="2" name="Slide Image Placeholder 1">
            <a:extLst>
              <a:ext uri="{FF2B5EF4-FFF2-40B4-BE49-F238E27FC236}">
                <a16:creationId xmlns:a16="http://schemas.microsoft.com/office/drawing/2014/main" id="{164EA920-B944-4841-8317-F0BCC715910E}"/>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1BFAE7D8-0665-4590-81EF-1F5C236F8AFA}"/>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endParaRPr lang="en-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07E906-F30C-48E6-BF9F-E657E3B8E556}"/>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57B66C94-B9EC-476D-9B8B-DCE891DD1966}" type="slidenum">
              <a:t>67</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024C31AE-F2DA-48FD-AF66-BD6ABD6153C8}"/>
              </a:ext>
            </a:extLst>
          </p:cNvPr>
          <p:cNvSpPr txBox="1">
            <a:spLocks noGrp="1"/>
          </p:cNvSpPr>
          <p:nvPr>
            <p:ph type="sldNum" sz="quarter" idx="5"/>
          </p:nvPr>
        </p:nvSpPr>
        <p:spPr>
          <a:ln/>
        </p:spPr>
        <p:txBody>
          <a:bodyPr lIns="0" tIns="0" rIns="0" bIns="0" anchor="b" anchorCtr="0">
            <a:noAutofit/>
          </a:bodyPr>
          <a:lstStyle/>
          <a:p>
            <a:pPr lvl="0"/>
            <a:fld id="{10AE96B7-48E1-4C63-88A0-67CA6F749D25}" type="slidenum">
              <a:t>67</a:t>
            </a:fld>
            <a:endParaRPr lang="en-CA"/>
          </a:p>
        </p:txBody>
      </p:sp>
      <p:sp>
        <p:nvSpPr>
          <p:cNvPr id="2" name="Slide Image Placeholder 1">
            <a:extLst>
              <a:ext uri="{FF2B5EF4-FFF2-40B4-BE49-F238E27FC236}">
                <a16:creationId xmlns:a16="http://schemas.microsoft.com/office/drawing/2014/main" id="{B819E245-903B-4708-B5D1-61901FA8B044}"/>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17983E55-F4C8-4734-8899-5921EB5FBF79}"/>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endParaRPr lang="en-C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B551F6-DB6C-4126-A080-EC303237DF66}"/>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EF942A86-EADC-4516-9C0F-363686DC2162}" type="slidenum">
              <a:t>68</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73623F02-361D-49E8-AD53-6857B550E6B2}"/>
              </a:ext>
            </a:extLst>
          </p:cNvPr>
          <p:cNvSpPr txBox="1">
            <a:spLocks noGrp="1"/>
          </p:cNvSpPr>
          <p:nvPr>
            <p:ph type="sldNum" sz="quarter" idx="5"/>
          </p:nvPr>
        </p:nvSpPr>
        <p:spPr>
          <a:ln/>
        </p:spPr>
        <p:txBody>
          <a:bodyPr lIns="0" tIns="0" rIns="0" bIns="0" anchor="b" anchorCtr="0">
            <a:noAutofit/>
          </a:bodyPr>
          <a:lstStyle/>
          <a:p>
            <a:pPr lvl="0"/>
            <a:fld id="{210008EA-E13C-4367-871B-3FE9EACC7B4E}" type="slidenum">
              <a:t>68</a:t>
            </a:fld>
            <a:endParaRPr lang="en-CA"/>
          </a:p>
        </p:txBody>
      </p:sp>
      <p:sp>
        <p:nvSpPr>
          <p:cNvPr id="2" name="Slide Image Placeholder 1">
            <a:extLst>
              <a:ext uri="{FF2B5EF4-FFF2-40B4-BE49-F238E27FC236}">
                <a16:creationId xmlns:a16="http://schemas.microsoft.com/office/drawing/2014/main" id="{492C9FA0-C6A9-42B1-956E-BA95F619B66D}"/>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BE98071C-6351-495F-9513-55C6B0C7B911}"/>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endParaRPr lang="en-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83F07-0924-45DE-9F85-55F055BB08B0}"/>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4D29267F-7AE9-4AD5-952F-65C8E3CC318C}" type="slidenum">
              <a:t>69</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B6A0E798-2FDD-4178-BF89-46F8E770084E}"/>
              </a:ext>
            </a:extLst>
          </p:cNvPr>
          <p:cNvSpPr txBox="1">
            <a:spLocks noGrp="1"/>
          </p:cNvSpPr>
          <p:nvPr>
            <p:ph type="sldNum" sz="quarter" idx="5"/>
          </p:nvPr>
        </p:nvSpPr>
        <p:spPr>
          <a:ln/>
        </p:spPr>
        <p:txBody>
          <a:bodyPr lIns="0" tIns="0" rIns="0" bIns="0" anchor="b" anchorCtr="0">
            <a:noAutofit/>
          </a:bodyPr>
          <a:lstStyle/>
          <a:p>
            <a:pPr lvl="0"/>
            <a:fld id="{E5953490-2DDE-4D79-9698-56409515AAE2}" type="slidenum">
              <a:t>69</a:t>
            </a:fld>
            <a:endParaRPr lang="en-CA"/>
          </a:p>
        </p:txBody>
      </p:sp>
      <p:sp>
        <p:nvSpPr>
          <p:cNvPr id="2" name="Slide Image Placeholder 1">
            <a:extLst>
              <a:ext uri="{FF2B5EF4-FFF2-40B4-BE49-F238E27FC236}">
                <a16:creationId xmlns:a16="http://schemas.microsoft.com/office/drawing/2014/main" id="{4208178E-3AED-40DF-B226-CBF0DD426E99}"/>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1407EB4-3413-492E-9964-9212717681FA}"/>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0D435A-1F01-4B83-8921-A6EC169DB73A}"/>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DE53B028-4269-45C1-968F-D5009A906438}" type="slidenum">
              <a:t>7</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DE540C1F-EF88-4AFE-B6C1-B456D5E040EA}"/>
              </a:ext>
            </a:extLst>
          </p:cNvPr>
          <p:cNvSpPr txBox="1">
            <a:spLocks noGrp="1"/>
          </p:cNvSpPr>
          <p:nvPr>
            <p:ph type="sldNum" sz="quarter" idx="5"/>
          </p:nvPr>
        </p:nvSpPr>
        <p:spPr>
          <a:ln/>
        </p:spPr>
        <p:txBody>
          <a:bodyPr lIns="0" tIns="0" rIns="0" bIns="0" anchor="b" anchorCtr="0">
            <a:noAutofit/>
          </a:bodyPr>
          <a:lstStyle/>
          <a:p>
            <a:pPr lvl="0"/>
            <a:fld id="{C89DFDDD-618C-4AFB-BBA3-8F482DF23674}" type="slidenum">
              <a:t>7</a:t>
            </a:fld>
            <a:endParaRPr lang="en-CA"/>
          </a:p>
        </p:txBody>
      </p:sp>
      <p:sp>
        <p:nvSpPr>
          <p:cNvPr id="2" name="Slide Image Placeholder 1">
            <a:extLst>
              <a:ext uri="{FF2B5EF4-FFF2-40B4-BE49-F238E27FC236}">
                <a16:creationId xmlns:a16="http://schemas.microsoft.com/office/drawing/2014/main" id="{1A9385D9-748D-427F-B782-7996B4B7CDD8}"/>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5140CF8-99C6-424E-AA18-8AFACF0D9E82}"/>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La prévalence de la dermatite atopique (DA), qui est la forme la plus commune d’eczéma, a augmenté dans le monde entier, pour atteindre des taux qui sont deux à trois fois plus élevés qu’il y a trente ans1-3. Cela est particulièrement vrai dans les pays développés comme le Canada et les États-Unis1-3. Jusqu’à 17 % des Canadiens présenteront une DA au cours de leur vie4.</a:t>
            </a:r>
          </a:p>
          <a:p>
            <a:pPr lvl="0"/>
            <a:endParaRPr lang="en-CA" sz="1200">
              <a:solidFill>
                <a:srgbClr val="000000"/>
              </a:solidFill>
              <a:latin typeface="+mn-lt" pitchFamily="18"/>
              <a:ea typeface="+mn-ea" pitchFamily="2"/>
              <a:cs typeface="+mn-cs" pitchFamily="2"/>
            </a:endParaRPr>
          </a:p>
          <a:p>
            <a:pPr lvl="0"/>
            <a:r>
              <a:rPr lang="en-CA" sz="1200">
                <a:solidFill>
                  <a:srgbClr val="000000"/>
                </a:solidFill>
                <a:latin typeface="+mn-lt" pitchFamily="18"/>
                <a:ea typeface="+mn-ea" pitchFamily="2"/>
                <a:cs typeface="+mn-cs" pitchFamily="2"/>
              </a:rPr>
              <a:t>Références :</a:t>
            </a:r>
          </a:p>
          <a:p>
            <a:pPr lvl="0"/>
            <a:r>
              <a:rPr lang="en-CA" sz="1200">
                <a:solidFill>
                  <a:srgbClr val="000000"/>
                </a:solidFill>
                <a:latin typeface="+mn-lt" pitchFamily="18"/>
                <a:ea typeface="+mn-ea" pitchFamily="2"/>
                <a:cs typeface="+mn-cs" pitchFamily="2"/>
              </a:rPr>
              <a:t>Lebwohl MG et al. Pathways to managing atopic dermatitis. Supplement. </a:t>
            </a:r>
            <a:r>
              <a:rPr lang="en-CA" sz="1200" i="1">
                <a:solidFill>
                  <a:srgbClr val="000000"/>
                </a:solidFill>
                <a:latin typeface="+mn-lt" pitchFamily="18"/>
                <a:ea typeface="+mn-ea" pitchFamily="2"/>
                <a:cs typeface="+mn-cs" pitchFamily="2"/>
              </a:rPr>
              <a:t>J Clin Aesthet Derm</a:t>
            </a:r>
            <a:r>
              <a:rPr lang="en-CA" sz="1200">
                <a:solidFill>
                  <a:srgbClr val="000000"/>
                </a:solidFill>
                <a:latin typeface="+mn-lt" pitchFamily="18"/>
                <a:ea typeface="+mn-ea" pitchFamily="2"/>
                <a:cs typeface="+mn-cs" pitchFamily="2"/>
              </a:rPr>
              <a:t> 2013:6(7);S3-S18. </a:t>
            </a:r>
            <a:r>
              <a:rPr lang="en-CA" sz="1200" u="sng">
                <a:solidFill>
                  <a:srgbClr val="000000"/>
                </a:solidFill>
                <a:latin typeface="+mn-lt" pitchFamily="18"/>
                <a:ea typeface="+mn-ea" pitchFamily="2"/>
                <a:cs typeface="+mn-cs" pitchFamily="2"/>
                <a:hlinkClick r:id="rId3"/>
              </a:rPr>
              <a:t>https://PMC3809/pdfjcad_6_7_suppl.pdf</a:t>
            </a:r>
          </a:p>
          <a:p>
            <a:pPr lvl="0"/>
            <a:r>
              <a:rPr lang="en-CA" sz="1200">
                <a:solidFill>
                  <a:srgbClr val="000000"/>
                </a:solidFill>
                <a:latin typeface="+mn-lt" pitchFamily="18"/>
                <a:ea typeface="+mn-ea" pitchFamily="2"/>
                <a:cs typeface="+mn-cs" pitchFamily="2"/>
              </a:rPr>
              <a:t>Bieber T. Atopic Dermatitis. </a:t>
            </a:r>
            <a:r>
              <a:rPr lang="en-CA" sz="1200" i="1">
                <a:solidFill>
                  <a:srgbClr val="000000"/>
                </a:solidFill>
                <a:latin typeface="+mn-lt" pitchFamily="18"/>
                <a:ea typeface="+mn-ea" pitchFamily="2"/>
                <a:cs typeface="+mn-cs" pitchFamily="2"/>
              </a:rPr>
              <a:t>N Engl J Med</a:t>
            </a:r>
            <a:r>
              <a:rPr lang="en-CA" sz="1200">
                <a:solidFill>
                  <a:srgbClr val="000000"/>
                </a:solidFill>
                <a:latin typeface="+mn-lt" pitchFamily="18"/>
                <a:ea typeface="+mn-ea" pitchFamily="2"/>
                <a:cs typeface="+mn-cs" pitchFamily="2"/>
              </a:rPr>
              <a:t>. 2008;358:1483-1494. </a:t>
            </a:r>
            <a:r>
              <a:rPr lang="en-CA" sz="1200" u="sng">
                <a:solidFill>
                  <a:srgbClr val="000000"/>
                </a:solidFill>
                <a:latin typeface="+mn-lt" pitchFamily="18"/>
                <a:ea typeface="+mn-ea" pitchFamily="2"/>
                <a:cs typeface="+mn-cs" pitchFamily="2"/>
                <a:hlinkClick r:id="rId4"/>
              </a:rPr>
              <a:t>http://www.nejm.org/doi/full/10.1056/NEJMra074081</a:t>
            </a:r>
          </a:p>
          <a:p>
            <a:pPr lvl="0"/>
            <a:r>
              <a:rPr lang="en-CA" sz="1200">
                <a:solidFill>
                  <a:srgbClr val="000000"/>
                </a:solidFill>
                <a:latin typeface="+mn-lt" pitchFamily="18"/>
                <a:ea typeface="+mn-ea" pitchFamily="2"/>
                <a:cs typeface="+mn-cs" pitchFamily="2"/>
              </a:rPr>
              <a:t>Smiley T. Topical anti-inflammatory treatment for management of atopic dermatitis: Demystifying the role of topical calcineurin inhibitor therapy. </a:t>
            </a:r>
            <a:r>
              <a:rPr lang="en-CA" sz="1200" i="1">
                <a:solidFill>
                  <a:srgbClr val="000000"/>
                </a:solidFill>
                <a:latin typeface="+mn-lt" pitchFamily="18"/>
                <a:ea typeface="+mn-ea" pitchFamily="2"/>
                <a:cs typeface="+mn-cs" pitchFamily="2"/>
              </a:rPr>
              <a:t>Canadian Healthcare Network</a:t>
            </a:r>
            <a:r>
              <a:rPr lang="en-CA" sz="1200">
                <a:solidFill>
                  <a:srgbClr val="000000"/>
                </a:solidFill>
                <a:latin typeface="+mn-lt" pitchFamily="18"/>
                <a:ea typeface="+mn-ea" pitchFamily="2"/>
                <a:cs typeface="+mn-cs" pitchFamily="2"/>
              </a:rPr>
              <a:t>. 2006. </a:t>
            </a:r>
            <a:r>
              <a:rPr lang="en-CA" sz="1200" u="sng">
                <a:solidFill>
                  <a:srgbClr val="000000"/>
                </a:solidFill>
                <a:latin typeface="+mn-lt" pitchFamily="18"/>
                <a:ea typeface="+mn-ea" pitchFamily="2"/>
                <a:cs typeface="+mn-cs" pitchFamily="2"/>
                <a:hlinkClick r:id="rId5"/>
              </a:rPr>
              <a:t>http://www.canadianhealthcarenetwork.ca/files/2009/10/ce_astella_en_jun06.pdf</a:t>
            </a:r>
          </a:p>
          <a:p>
            <a:pPr marL="0" lvl="0" indent="0" algn="l" hangingPunct="1"/>
            <a:r>
              <a:rPr lang="en-CA" sz="1200">
                <a:solidFill>
                  <a:srgbClr val="000000"/>
                </a:solidFill>
                <a:latin typeface="+mn-lt" pitchFamily="18"/>
                <a:ea typeface="+mn-ea" pitchFamily="2"/>
                <a:cs typeface="+mn-cs" pitchFamily="2"/>
              </a:rPr>
              <a:t>Lynde C et al. Canadian Practical Guide for the Treatment and Management of Atopic Dermatitis. </a:t>
            </a:r>
            <a:r>
              <a:rPr lang="en-CA" sz="1200" i="1">
                <a:solidFill>
                  <a:srgbClr val="000000"/>
                </a:solidFill>
                <a:latin typeface="+mn-lt" pitchFamily="18"/>
                <a:ea typeface="+mn-ea" pitchFamily="2"/>
                <a:cs typeface="+mn-cs" pitchFamily="2"/>
              </a:rPr>
              <a:t>J Cutan Med Surg</a:t>
            </a:r>
            <a:r>
              <a:rPr lang="en-CA" sz="1200">
                <a:solidFill>
                  <a:srgbClr val="000000"/>
                </a:solidFill>
                <a:latin typeface="+mn-lt" pitchFamily="18"/>
                <a:ea typeface="+mn-ea" pitchFamily="2"/>
                <a:cs typeface="+mn-cs" pitchFamily="2"/>
              </a:rPr>
              <a:t> 2005. </a:t>
            </a:r>
            <a:r>
              <a:rPr lang="en-CA" sz="1200" u="sng">
                <a:solidFill>
                  <a:srgbClr val="000000"/>
                </a:solidFill>
                <a:latin typeface="+mn-lt" pitchFamily="18"/>
                <a:ea typeface="+mn-ea" pitchFamily="2"/>
                <a:cs typeface="+mn-cs" pitchFamily="2"/>
                <a:hlinkClick r:id="rId6"/>
              </a:rPr>
              <a:t>http://www.ncbi.nlm.nih.gov/pubmed/19830906</a:t>
            </a:r>
          </a:p>
          <a:p>
            <a:pPr marL="0" lvl="0" indent="0" algn="l" hangingPunct="1"/>
            <a:endParaRPr lang="en-CA" sz="1200">
              <a:solidFill>
                <a:srgbClr val="000000"/>
              </a:solidFill>
              <a:latin typeface="+mn-lt" pitchFamily="18"/>
              <a:ea typeface="+mn-ea" pitchFamily="2"/>
              <a:cs typeface="+mn-cs"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3DC0F7-796D-4FE4-A1C5-75E8A489CE4D}"/>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BA59DDC4-796A-494B-8B7A-2A04856ECFC7}" type="slidenum">
              <a:t>8</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6F64C2B9-7BD7-49BD-BB5B-06CA198565ED}"/>
              </a:ext>
            </a:extLst>
          </p:cNvPr>
          <p:cNvSpPr txBox="1">
            <a:spLocks noGrp="1"/>
          </p:cNvSpPr>
          <p:nvPr>
            <p:ph type="sldNum" sz="quarter" idx="5"/>
          </p:nvPr>
        </p:nvSpPr>
        <p:spPr>
          <a:ln/>
        </p:spPr>
        <p:txBody>
          <a:bodyPr lIns="0" tIns="0" rIns="0" bIns="0" anchor="b" anchorCtr="0">
            <a:noAutofit/>
          </a:bodyPr>
          <a:lstStyle/>
          <a:p>
            <a:pPr lvl="0"/>
            <a:fld id="{546A0E12-302C-4586-9AAD-31DCB4E7C216}" type="slidenum">
              <a:t>8</a:t>
            </a:fld>
            <a:endParaRPr lang="en-CA"/>
          </a:p>
        </p:txBody>
      </p:sp>
      <p:sp>
        <p:nvSpPr>
          <p:cNvPr id="2" name="Slide Image Placeholder 1">
            <a:extLst>
              <a:ext uri="{FF2B5EF4-FFF2-40B4-BE49-F238E27FC236}">
                <a16:creationId xmlns:a16="http://schemas.microsoft.com/office/drawing/2014/main" id="{D55C8F50-E1E5-4051-8119-D6CE50A5B478}"/>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4CB3B533-B090-4DF7-8F7C-B7307E5C61B5}"/>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Bien que son étiologie ne soit pas bien comprise, la DA est reconnue pour être une maladie multifactorielle complexe2-6. La DA a aussi une composante héréditaire marquée, des antécédents familiaux positifs de la maladie étant démontrés chez 70 % des patients atteints de DA3,7.</a:t>
            </a:r>
          </a:p>
          <a:p>
            <a:pPr lvl="0"/>
            <a:r>
              <a:rPr lang="en-CA" sz="1200">
                <a:solidFill>
                  <a:srgbClr val="000000"/>
                </a:solidFill>
              </a:rPr>
              <a:t>Références :</a:t>
            </a:r>
          </a:p>
          <a:p>
            <a:pPr marL="0" lvl="0" indent="0" algn="l" hangingPunct="1"/>
            <a:r>
              <a:rPr lang="en-CA" sz="1200">
                <a:solidFill>
                  <a:srgbClr val="000000"/>
                </a:solidFill>
              </a:rPr>
              <a:t>Bieber T. Atopic Dermatitis. </a:t>
            </a:r>
            <a:r>
              <a:rPr lang="en-CA" sz="1200" i="1">
                <a:solidFill>
                  <a:srgbClr val="000000"/>
                </a:solidFill>
              </a:rPr>
              <a:t>N Engl J Med</a:t>
            </a:r>
            <a:r>
              <a:rPr lang="en-CA" sz="1200">
                <a:solidFill>
                  <a:srgbClr val="000000"/>
                </a:solidFill>
              </a:rPr>
              <a:t>. 2008;358:1483-1494. </a:t>
            </a:r>
            <a:r>
              <a:rPr lang="en-CA" sz="1200" u="sng">
                <a:solidFill>
                  <a:srgbClr val="000000"/>
                </a:solidFill>
                <a:hlinkClick r:id="rId3"/>
              </a:rPr>
              <a:t>http://www.nejm.org/doi/full/10.1056/NEJMra074081</a:t>
            </a:r>
          </a:p>
          <a:p>
            <a:pPr marL="0" lvl="0" indent="0" algn="l" hangingPunct="1"/>
            <a:r>
              <a:rPr lang="en-CA" sz="1200">
                <a:solidFill>
                  <a:srgbClr val="000000"/>
                </a:solidFill>
              </a:rPr>
              <a:t>Smiley T. Topical anti-inflammatory treatment for management of atopic dermatitis: Demystifying the role of topical calcineurin inhibitor therapy. </a:t>
            </a:r>
            <a:r>
              <a:rPr lang="en-CA" sz="1200" i="1">
                <a:solidFill>
                  <a:srgbClr val="000000"/>
                </a:solidFill>
              </a:rPr>
              <a:t>Canadian Healthcare Network</a:t>
            </a:r>
            <a:r>
              <a:rPr lang="en-CA" sz="1200">
                <a:solidFill>
                  <a:srgbClr val="000000"/>
                </a:solidFill>
              </a:rPr>
              <a:t>. 2006. </a:t>
            </a:r>
            <a:r>
              <a:rPr lang="en-CA" sz="1200" u="sng">
                <a:solidFill>
                  <a:srgbClr val="000000"/>
                </a:solidFill>
                <a:hlinkClick r:id="rId4"/>
              </a:rPr>
              <a:t>http://www.canadianhealthcarenetwork.ca/files/2009/10/ce_astella_en_jun06.pdf</a:t>
            </a:r>
          </a:p>
          <a:p>
            <a:pPr marL="0" lvl="0" indent="0" algn="l" hangingPunct="1"/>
            <a:r>
              <a:rPr lang="en-CA" sz="1200">
                <a:solidFill>
                  <a:srgbClr val="000000"/>
                </a:solidFill>
              </a:rPr>
              <a:t>Lynde C et al. Canadian Practical Guide for the Treatment and Management of Atopic Dermatitis. </a:t>
            </a:r>
            <a:r>
              <a:rPr lang="en-CA" sz="1200" i="1">
                <a:solidFill>
                  <a:srgbClr val="000000"/>
                </a:solidFill>
              </a:rPr>
              <a:t>J Cutan Med Surg</a:t>
            </a:r>
            <a:r>
              <a:rPr lang="en-CA" sz="1200">
                <a:solidFill>
                  <a:srgbClr val="000000"/>
                </a:solidFill>
              </a:rPr>
              <a:t> 2005. </a:t>
            </a:r>
            <a:r>
              <a:rPr lang="en-CA" sz="1200" u="sng">
                <a:solidFill>
                  <a:srgbClr val="000000"/>
                </a:solidFill>
                <a:hlinkClick r:id="rId5"/>
              </a:rPr>
              <a:t>http://www.ncbi.nlm.nih.gov/pubmed/19830906</a:t>
            </a:r>
          </a:p>
          <a:p>
            <a:pPr marL="0" lvl="0" indent="0" algn="l" hangingPunct="1"/>
            <a:r>
              <a:rPr lang="en-CA" sz="1200">
                <a:solidFill>
                  <a:srgbClr val="000000"/>
                </a:solidFill>
                <a:latin typeface="+mn-lt" pitchFamily="18"/>
                <a:ea typeface="+mn-ea" pitchFamily="2"/>
                <a:cs typeface="+mn-cs" pitchFamily="2"/>
              </a:rPr>
              <a:t>Wollenberg A et al. ETFAD/EADV Eczema task force 2015 position paper on diagnosis and treatment of atopic dermatitis in adult and paediatric patients. 2016 European Academy of Dermatology and Venereology </a:t>
            </a:r>
            <a:r>
              <a:rPr lang="en-CA" sz="1200" i="1">
                <a:solidFill>
                  <a:srgbClr val="000000"/>
                </a:solidFill>
                <a:latin typeface="+mn-lt" pitchFamily="18"/>
                <a:ea typeface="+mn-ea" pitchFamily="2"/>
                <a:cs typeface="+mn-cs" pitchFamily="2"/>
              </a:rPr>
              <a:t>J Eur Acad Dermatol Venereol</a:t>
            </a:r>
            <a:r>
              <a:rPr lang="en-CA" sz="1200">
                <a:solidFill>
                  <a:srgbClr val="000000"/>
                </a:solidFill>
                <a:latin typeface="+mn-lt" pitchFamily="18"/>
                <a:ea typeface="+mn-ea" pitchFamily="2"/>
                <a:cs typeface="+mn-cs" pitchFamily="2"/>
              </a:rPr>
              <a:t>. 2016 May;30(5):729-47. DOI: 10.1111/jdv.13599</a:t>
            </a:r>
          </a:p>
          <a:p>
            <a:pPr marL="0" lvl="0" indent="0" algn="l" hangingPunct="1"/>
            <a:r>
              <a:rPr lang="en-CA" sz="1200">
                <a:solidFill>
                  <a:srgbClr val="000000"/>
                </a:solidFill>
                <a:latin typeface="+mn-lt" pitchFamily="18"/>
                <a:ea typeface="+mn-ea" pitchFamily="2"/>
                <a:cs typeface="+mn-cs" pitchFamily="2"/>
              </a:rPr>
              <a:t>Leung DYM, Guttman-Yassky E. Deciphering the complexities of atopic dermatitis: Shifting paradigms in treatment approaches. </a:t>
            </a:r>
            <a:r>
              <a:rPr lang="en-CA" sz="1200" i="1">
                <a:solidFill>
                  <a:srgbClr val="000000"/>
                </a:solidFill>
                <a:latin typeface="+mn-lt" pitchFamily="18"/>
                <a:ea typeface="+mn-ea" pitchFamily="2"/>
                <a:cs typeface="+mn-cs" pitchFamily="2"/>
              </a:rPr>
              <a:t>J Allergy Clin Immunol.</a:t>
            </a:r>
            <a:r>
              <a:rPr lang="en-CA" sz="1200">
                <a:solidFill>
                  <a:srgbClr val="000000"/>
                </a:solidFill>
                <a:latin typeface="+mn-lt" pitchFamily="18"/>
                <a:ea typeface="+mn-ea" pitchFamily="2"/>
                <a:cs typeface="+mn-cs" pitchFamily="2"/>
              </a:rPr>
              <a:t> 2014;134:769-79. </a:t>
            </a:r>
            <a:r>
              <a:rPr lang="en-CA" sz="1200" u="sng">
                <a:solidFill>
                  <a:srgbClr val="000000"/>
                </a:solidFill>
                <a:latin typeface="+mn-lt" pitchFamily="18"/>
                <a:ea typeface="+mn-ea" pitchFamily="2"/>
                <a:cs typeface="+mn-cs" pitchFamily="2"/>
                <a:hlinkClick r:id="rId6"/>
              </a:rPr>
              <a:t>http://www.jacionline.org/article/S0091-6749%2814%2901159-2/pdf</a:t>
            </a:r>
          </a:p>
          <a:p>
            <a:pPr marL="0" lvl="0" indent="0" algn="l" hangingPunct="1"/>
            <a:r>
              <a:rPr lang="en-CA" sz="1200">
                <a:solidFill>
                  <a:srgbClr val="000000"/>
                </a:solidFill>
                <a:latin typeface="+mn-lt" pitchFamily="18"/>
                <a:ea typeface="+mn-ea" pitchFamily="2"/>
                <a:cs typeface="+mn-cs" pitchFamily="2"/>
              </a:rPr>
              <a:t>Eichenfeld LF et al. Guidelines of care for the management of atopic dermatitis. Section 1. Diagnosis and assessment of atopic dermatitis. </a:t>
            </a:r>
            <a:r>
              <a:rPr lang="en-CA" sz="1200" i="1">
                <a:solidFill>
                  <a:srgbClr val="000000"/>
                </a:solidFill>
                <a:latin typeface="+mn-lt" pitchFamily="18"/>
                <a:ea typeface="+mn-ea" pitchFamily="2"/>
                <a:cs typeface="+mn-cs" pitchFamily="2"/>
              </a:rPr>
              <a:t>J Am Acad Dermatol</a:t>
            </a:r>
            <a:r>
              <a:rPr lang="en-CA" sz="1200">
                <a:solidFill>
                  <a:srgbClr val="000000"/>
                </a:solidFill>
                <a:latin typeface="+mn-lt" pitchFamily="18"/>
                <a:ea typeface="+mn-ea" pitchFamily="2"/>
                <a:cs typeface="+mn-cs" pitchFamily="2"/>
              </a:rPr>
              <a:t> 2014;70:338-351. </a:t>
            </a:r>
            <a:r>
              <a:rPr lang="en-CA" sz="1200" u="sng">
                <a:solidFill>
                  <a:srgbClr val="000000"/>
                </a:solidFill>
                <a:latin typeface="+mn-lt" pitchFamily="18"/>
                <a:ea typeface="+mn-ea" pitchFamily="2"/>
                <a:cs typeface="+mn-cs" pitchFamily="2"/>
                <a:hlinkClick r:id="rId7"/>
              </a:rPr>
              <a:t>http://www.ncbi.nlm.nih.gov/pubmed/24290431</a:t>
            </a:r>
          </a:p>
          <a:p>
            <a:pPr marL="0" lvl="0" indent="0" algn="l" hangingPunct="1"/>
            <a:endParaRPr lang="en-CA" sz="1200">
              <a:solidFill>
                <a:srgbClr val="000000"/>
              </a:solidFill>
              <a:latin typeface="+mn-lt" pitchFamily="18"/>
              <a:ea typeface="+mn-ea" pitchFamily="2"/>
              <a:cs typeface="+mn-cs"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3BD2BE-A67A-44B7-84D8-6067A7DA5077}"/>
              </a:ext>
            </a:extLst>
          </p:cNvPr>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BC7ADB3A-BD59-4DE9-A2E5-DC62746D5F6C}" type="slidenum">
              <a:t>9</a:t>
            </a:fld>
            <a:endParaRPr lang="en-CA" sz="1800">
              <a:solidFill>
                <a:srgbClr val="000000"/>
              </a:solidFill>
              <a:latin typeface="+mn-lt" pitchFamily="18"/>
              <a:ea typeface="+mn-ea" pitchFamily="2"/>
              <a:cs typeface="+mn-cs" pitchFamily="2"/>
            </a:endParaRPr>
          </a:p>
        </p:txBody>
      </p:sp>
      <p:sp>
        <p:nvSpPr>
          <p:cNvPr id="8" name="Espace réservé du numéro de diapositive 6">
            <a:extLst>
              <a:ext uri="{FF2B5EF4-FFF2-40B4-BE49-F238E27FC236}">
                <a16:creationId xmlns:a16="http://schemas.microsoft.com/office/drawing/2014/main" id="{A9AD1995-B441-4351-9196-A148D9301788}"/>
              </a:ext>
            </a:extLst>
          </p:cNvPr>
          <p:cNvSpPr txBox="1">
            <a:spLocks noGrp="1"/>
          </p:cNvSpPr>
          <p:nvPr>
            <p:ph type="sldNum" sz="quarter" idx="5"/>
          </p:nvPr>
        </p:nvSpPr>
        <p:spPr>
          <a:ln/>
        </p:spPr>
        <p:txBody>
          <a:bodyPr lIns="0" tIns="0" rIns="0" bIns="0" anchor="b" anchorCtr="0">
            <a:noAutofit/>
          </a:bodyPr>
          <a:lstStyle/>
          <a:p>
            <a:pPr lvl="0"/>
            <a:fld id="{D8792856-321C-4542-9AA4-233F41900BE6}" type="slidenum">
              <a:t>9</a:t>
            </a:fld>
            <a:endParaRPr lang="en-CA"/>
          </a:p>
        </p:txBody>
      </p:sp>
      <p:sp>
        <p:nvSpPr>
          <p:cNvPr id="2" name="Slide Image Placeholder 1">
            <a:extLst>
              <a:ext uri="{FF2B5EF4-FFF2-40B4-BE49-F238E27FC236}">
                <a16:creationId xmlns:a16="http://schemas.microsoft.com/office/drawing/2014/main" id="{3D9F6496-BA16-4AD3-9361-97C464DA69DC}"/>
              </a:ext>
            </a:extLst>
          </p:cNvPr>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AE9B3AC6-E82A-4F54-8316-AE34CE9C632F}"/>
              </a:ext>
            </a:extLst>
          </p:cNvPr>
          <p:cNvSpPr txBox="1">
            <a:spLocks noGrp="1"/>
          </p:cNvSpPr>
          <p:nvPr>
            <p:ph type="body" sz="quarter" idx="1"/>
          </p:nvPr>
        </p:nvSpPr>
        <p:spPr>
          <a:xfrm>
            <a:off x="685799" y="4400639"/>
            <a:ext cx="5486040" cy="3600000"/>
          </a:xfrm>
        </p:spPr>
        <p:txBody>
          <a:bodyPr wrap="square" lIns="90000" tIns="45000" rIns="90000" bIns="45000" anchor="t">
            <a:noAutofit/>
          </a:bodyPr>
          <a:lstStyle/>
          <a:p>
            <a:pPr lvl="0"/>
            <a:r>
              <a:rPr lang="en-CA" sz="1200">
                <a:solidFill>
                  <a:srgbClr val="000000"/>
                </a:solidFill>
              </a:rPr>
              <a:t>La DA ou l’eczéma peuvent survenir à tout âge mais apparaissent généralement dans la petite enfance et il est possible que des poussées de la maladie persistent à l’âge adulte8. La DA est une affection inflammatoire courante et intensément prurigineuse, qui apparaît généralement dans la petite enfance et persiste souvent à l’âge adulte5. Dans la majorité des cas, soit dans 85 % à 90 % des cas, la DA apparaît avant l’âge de 5 ans1,7. Bien que la plupart des adolescents ne souffrent pas autant de la maladie alors qu’ils approchent de l’âge adulte, un certain pourcentage d’adultes (10 à 30 %) peuvent continuer à présenter une DA tout au long de leur vie7. Une proportion plus faible des patients développent pour la première fois des symptômes alors qu’ils sont adultes7. La DA a également une composante héréditaire marquée, des antécédents familiaux positifs de la maladie étant démontrés chez environ 70 % des patients atteints de DA3,7.</a:t>
            </a:r>
          </a:p>
          <a:p>
            <a:pPr lvl="0"/>
            <a:r>
              <a:rPr lang="en-CA" sz="1200">
                <a:solidFill>
                  <a:srgbClr val="000000"/>
                </a:solidFill>
              </a:rPr>
              <a:t>Références :</a:t>
            </a:r>
          </a:p>
          <a:p>
            <a:pPr marL="0" lvl="0" indent="0"/>
            <a:r>
              <a:rPr lang="en-CA" sz="1200">
                <a:solidFill>
                  <a:srgbClr val="000000"/>
                </a:solidFill>
              </a:rPr>
              <a:t>Wollenberg A et al. ETFAD/EADV Eczema task force 2015 position paper on diagnosis and treatment of atopic dermatitis in adult and paediatric patients. 2016 European Academy of Dermatology and Venereology </a:t>
            </a:r>
            <a:r>
              <a:rPr lang="en-CA" sz="1200" i="1">
                <a:solidFill>
                  <a:srgbClr val="000000"/>
                </a:solidFill>
              </a:rPr>
              <a:t>J Eur Acad Dermatol Venereol</a:t>
            </a:r>
            <a:r>
              <a:rPr lang="en-CA" sz="1200">
                <a:solidFill>
                  <a:srgbClr val="000000"/>
                </a:solidFill>
              </a:rPr>
              <a:t>. 2016 May;30(5):729-47. DOI : 10.1111/jdv.13599 </a:t>
            </a:r>
            <a:r>
              <a:rPr lang="en-CA" sz="1200" u="sng">
                <a:solidFill>
                  <a:srgbClr val="000000"/>
                </a:solidFill>
                <a:hlinkClick r:id="rId3"/>
              </a:rPr>
              <a:t>http://www.ncbi.nlm.nih.gov/pubmed/27004560</a:t>
            </a:r>
          </a:p>
          <a:p>
            <a:pPr marL="0" lvl="0" indent="0" algn="l" hangingPunct="1"/>
            <a:r>
              <a:rPr lang="en-CA" sz="1200">
                <a:solidFill>
                  <a:srgbClr val="000000"/>
                </a:solidFill>
              </a:rPr>
              <a:t>Lebwohl MG et al. Pathways to managing atopic dermatitis. Supplement. </a:t>
            </a:r>
            <a:r>
              <a:rPr lang="en-CA" sz="1200" i="1">
                <a:solidFill>
                  <a:srgbClr val="000000"/>
                </a:solidFill>
              </a:rPr>
              <a:t>J Clin Aesthet Derm</a:t>
            </a:r>
            <a:r>
              <a:rPr lang="en-CA" sz="1200">
                <a:solidFill>
                  <a:srgbClr val="000000"/>
                </a:solidFill>
              </a:rPr>
              <a:t> 2013:6(7);S3-S18. </a:t>
            </a:r>
            <a:r>
              <a:rPr lang="en-CA" sz="1200" u="sng">
                <a:solidFill>
                  <a:srgbClr val="000000"/>
                </a:solidFill>
                <a:hlinkClick r:id="rId4"/>
              </a:rPr>
              <a:t>https://PMC3809/pdfjcad_6_7_suppl.pdf</a:t>
            </a:r>
          </a:p>
          <a:p>
            <a:pPr marL="0" lvl="0" indent="0" algn="l" hangingPunct="1"/>
            <a:r>
              <a:rPr lang="en-CA" sz="1200">
                <a:solidFill>
                  <a:srgbClr val="000000"/>
                </a:solidFill>
              </a:rPr>
              <a:t>Eichenfeld LF et al. Guidelines of care for the management of atopic dermatitis. Section 1. Diagnosis and assessment of atopic dermatitis. </a:t>
            </a:r>
            <a:r>
              <a:rPr lang="en-CA" sz="1200" i="1">
                <a:solidFill>
                  <a:srgbClr val="000000"/>
                </a:solidFill>
              </a:rPr>
              <a:t>J Am Acad Dermatol</a:t>
            </a:r>
            <a:r>
              <a:rPr lang="en-CA" sz="1200">
                <a:solidFill>
                  <a:srgbClr val="000000"/>
                </a:solidFill>
              </a:rPr>
              <a:t> 2014;70:338-351. </a:t>
            </a:r>
            <a:r>
              <a:rPr lang="en-CA" sz="1200" u="sng">
                <a:solidFill>
                  <a:srgbClr val="000000"/>
                </a:solidFill>
                <a:hlinkClick r:id="rId5"/>
              </a:rPr>
              <a:t>http://www.ncbi.nlm.nih.gov/pubmed/24290431</a:t>
            </a:r>
          </a:p>
          <a:p>
            <a:pPr marL="0" lvl="0" indent="0" algn="l" hangingPunct="1"/>
            <a:r>
              <a:rPr lang="en-CA" sz="1200">
                <a:solidFill>
                  <a:srgbClr val="000000"/>
                </a:solidFill>
              </a:rPr>
              <a:t>Smiley T. Topical anti-inflammatory treatment for management of atopic dermatitis: Demystifying the role of topical calcineurin inhibitor therapy. </a:t>
            </a:r>
            <a:r>
              <a:rPr lang="en-CA" sz="1200" i="1">
                <a:solidFill>
                  <a:srgbClr val="000000"/>
                </a:solidFill>
              </a:rPr>
              <a:t>Canadian Healthcare Network</a:t>
            </a:r>
            <a:r>
              <a:rPr lang="en-CA" sz="1200">
                <a:solidFill>
                  <a:srgbClr val="000000"/>
                </a:solidFill>
              </a:rPr>
              <a:t>. 2006. </a:t>
            </a:r>
            <a:r>
              <a:rPr lang="en-CA" sz="1200" u="sng">
                <a:solidFill>
                  <a:srgbClr val="000000"/>
                </a:solidFill>
                <a:hlinkClick r:id="rId6"/>
              </a:rPr>
              <a:t>http://www.canadianhealthcarenetwork.ca/files/2009/10/ce_astella_en_jun06.pdf</a:t>
            </a:r>
          </a:p>
          <a:p>
            <a:pPr marL="0" lvl="0" indent="0" algn="l" hangingPunct="1"/>
            <a:r>
              <a:rPr lang="en-CA" sz="1200">
                <a:solidFill>
                  <a:srgbClr val="000000"/>
                </a:solidFill>
              </a:rPr>
              <a:t>Bourcier M. A new paradigm shift in the management of atopic dermatitis. </a:t>
            </a:r>
            <a:r>
              <a:rPr lang="en-CA" sz="1200" i="1">
                <a:solidFill>
                  <a:srgbClr val="000000"/>
                </a:solidFill>
              </a:rPr>
              <a:t>Skin therapy Letter</a:t>
            </a:r>
            <a:r>
              <a:rPr lang="en-CA" sz="1200">
                <a:solidFill>
                  <a:srgbClr val="000000"/>
                </a:solidFill>
              </a:rPr>
              <a:t>. Pharmacist Edition. 2011:6(1). </a:t>
            </a:r>
            <a:r>
              <a:rPr lang="en-CA" sz="1200" u="sng">
                <a:solidFill>
                  <a:srgbClr val="000000"/>
                </a:solidFill>
                <a:hlinkClick r:id="rId7"/>
              </a:rPr>
              <a:t>http://www.skinpharmacies.ca/6_1_en.pdf</a:t>
            </a:r>
          </a:p>
          <a:p>
            <a:pPr marL="0" lvl="0" indent="0" algn="l" hangingPunct="1"/>
            <a:endParaRPr lang="en-CA" sz="1200" u="sng">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5496F5-E8B7-42FE-B3E3-EC1E162A786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F17D94BF-D166-484F-9ECA-0AD9EC0E70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AA98D450-E06A-4018-A4C1-F984E15A6466}"/>
              </a:ext>
            </a:extLst>
          </p:cNvPr>
          <p:cNvSpPr>
            <a:spLocks noGrp="1"/>
          </p:cNvSpPr>
          <p:nvPr>
            <p:ph type="dt" sz="half" idx="10"/>
          </p:nvPr>
        </p:nvSpPr>
        <p:spPr/>
        <p:txBody>
          <a:bodyPr/>
          <a:lstStyle/>
          <a:p>
            <a:pPr lvl="0"/>
            <a:fld id="{97382F63-A1D4-468F-BF55-219FF6CC8BE3}" type="datetime1">
              <a:rPr lang="en-CA" smtClean="0"/>
              <a:pPr lvl="0"/>
              <a:t>2018-06-07</a:t>
            </a:fld>
            <a:endParaRPr lang="en-CA"/>
          </a:p>
        </p:txBody>
      </p:sp>
      <p:sp>
        <p:nvSpPr>
          <p:cNvPr id="5" name="Espace réservé du pied de page 4">
            <a:extLst>
              <a:ext uri="{FF2B5EF4-FFF2-40B4-BE49-F238E27FC236}">
                <a16:creationId xmlns:a16="http://schemas.microsoft.com/office/drawing/2014/main" id="{DA69B7BD-4A02-4B7B-A9F6-BA6D387AF0B3}"/>
              </a:ext>
            </a:extLst>
          </p:cNvPr>
          <p:cNvSpPr>
            <a:spLocks noGrp="1"/>
          </p:cNvSpPr>
          <p:nvPr>
            <p:ph type="ftr" sz="quarter" idx="11"/>
          </p:nvPr>
        </p:nvSpPr>
        <p:spPr/>
        <p:txBody>
          <a:bodyPr/>
          <a:lstStyle/>
          <a:p>
            <a:pPr lvl="0"/>
            <a:endParaRPr lang="en-CA"/>
          </a:p>
        </p:txBody>
      </p:sp>
      <p:sp>
        <p:nvSpPr>
          <p:cNvPr id="6" name="Espace réservé du numéro de diapositive 5">
            <a:extLst>
              <a:ext uri="{FF2B5EF4-FFF2-40B4-BE49-F238E27FC236}">
                <a16:creationId xmlns:a16="http://schemas.microsoft.com/office/drawing/2014/main" id="{EA66A568-EFD4-4DBF-8E35-B3249512B4B7}"/>
              </a:ext>
            </a:extLst>
          </p:cNvPr>
          <p:cNvSpPr>
            <a:spLocks noGrp="1"/>
          </p:cNvSpPr>
          <p:nvPr>
            <p:ph type="sldNum" sz="quarter" idx="12"/>
          </p:nvPr>
        </p:nvSpPr>
        <p:spPr/>
        <p:txBody>
          <a:bodyPr/>
          <a:lstStyle/>
          <a:p>
            <a:pPr lvl="0"/>
            <a:fld id="{87C63B59-3EAB-423C-87A2-BEAFA213034A}" type="slidenum">
              <a:t>‹N°›</a:t>
            </a:fld>
            <a:endParaRPr lang="en-CA"/>
          </a:p>
        </p:txBody>
      </p:sp>
    </p:spTree>
    <p:extLst>
      <p:ext uri="{BB962C8B-B14F-4D97-AF65-F5344CB8AC3E}">
        <p14:creationId xmlns:p14="http://schemas.microsoft.com/office/powerpoint/2010/main" val="1764601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72D0F-8F32-4CE9-BFB1-BB45747EE12C}"/>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AF08631-F994-46C0-AAB3-19CE0AE431C3}"/>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1B81795-030B-449D-A4AA-EC09CCC68DBE}"/>
              </a:ext>
            </a:extLst>
          </p:cNvPr>
          <p:cNvSpPr>
            <a:spLocks noGrp="1"/>
          </p:cNvSpPr>
          <p:nvPr>
            <p:ph type="dt" sz="half" idx="10"/>
          </p:nvPr>
        </p:nvSpPr>
        <p:spPr/>
        <p:txBody>
          <a:bodyPr/>
          <a:lstStyle/>
          <a:p>
            <a:pPr lvl="0"/>
            <a:fld id="{97382F63-A1D4-468F-BF55-219FF6CC8BE3}" type="datetime1">
              <a:rPr lang="en-CA" smtClean="0"/>
              <a:pPr lvl="0"/>
              <a:t>2018-06-07</a:t>
            </a:fld>
            <a:endParaRPr lang="en-CA"/>
          </a:p>
        </p:txBody>
      </p:sp>
      <p:sp>
        <p:nvSpPr>
          <p:cNvPr id="5" name="Espace réservé du pied de page 4">
            <a:extLst>
              <a:ext uri="{FF2B5EF4-FFF2-40B4-BE49-F238E27FC236}">
                <a16:creationId xmlns:a16="http://schemas.microsoft.com/office/drawing/2014/main" id="{80F67A9E-21A0-411A-B5DA-435840125911}"/>
              </a:ext>
            </a:extLst>
          </p:cNvPr>
          <p:cNvSpPr>
            <a:spLocks noGrp="1"/>
          </p:cNvSpPr>
          <p:nvPr>
            <p:ph type="ftr" sz="quarter" idx="11"/>
          </p:nvPr>
        </p:nvSpPr>
        <p:spPr/>
        <p:txBody>
          <a:bodyPr/>
          <a:lstStyle/>
          <a:p>
            <a:pPr lvl="0"/>
            <a:endParaRPr lang="en-CA"/>
          </a:p>
        </p:txBody>
      </p:sp>
      <p:sp>
        <p:nvSpPr>
          <p:cNvPr id="6" name="Espace réservé du numéro de diapositive 5">
            <a:extLst>
              <a:ext uri="{FF2B5EF4-FFF2-40B4-BE49-F238E27FC236}">
                <a16:creationId xmlns:a16="http://schemas.microsoft.com/office/drawing/2014/main" id="{D09DAB35-B625-4C79-B45A-ED99E1E3F13F}"/>
              </a:ext>
            </a:extLst>
          </p:cNvPr>
          <p:cNvSpPr>
            <a:spLocks noGrp="1"/>
          </p:cNvSpPr>
          <p:nvPr>
            <p:ph type="sldNum" sz="quarter" idx="12"/>
          </p:nvPr>
        </p:nvSpPr>
        <p:spPr/>
        <p:txBody>
          <a:bodyPr/>
          <a:lstStyle/>
          <a:p>
            <a:pPr lvl="0"/>
            <a:fld id="{9D250AED-8647-44C0-AD7B-1352CD8F8978}" type="slidenum">
              <a:t>‹N°›</a:t>
            </a:fld>
            <a:endParaRPr lang="en-CA"/>
          </a:p>
        </p:txBody>
      </p:sp>
    </p:spTree>
    <p:extLst>
      <p:ext uri="{BB962C8B-B14F-4D97-AF65-F5344CB8AC3E}">
        <p14:creationId xmlns:p14="http://schemas.microsoft.com/office/powerpoint/2010/main" val="3467941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C5848BD-B245-42D1-8853-D5556948AD1A}"/>
              </a:ext>
            </a:extLst>
          </p:cNvPr>
          <p:cNvSpPr>
            <a:spLocks noGrp="1"/>
          </p:cNvSpPr>
          <p:nvPr>
            <p:ph type="title" orient="vert"/>
          </p:nvPr>
        </p:nvSpPr>
        <p:spPr>
          <a:xfrm>
            <a:off x="8839200" y="1604963"/>
            <a:ext cx="2743200" cy="4525962"/>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4162129E-E85A-405D-9C50-767DDE332452}"/>
              </a:ext>
            </a:extLst>
          </p:cNvPr>
          <p:cNvSpPr>
            <a:spLocks noGrp="1"/>
          </p:cNvSpPr>
          <p:nvPr>
            <p:ph type="body" orient="vert" idx="1"/>
          </p:nvPr>
        </p:nvSpPr>
        <p:spPr>
          <a:xfrm>
            <a:off x="609600" y="1604963"/>
            <a:ext cx="8077200" cy="4525962"/>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3461B30-9D87-4728-810E-DE59CB7F4719}"/>
              </a:ext>
            </a:extLst>
          </p:cNvPr>
          <p:cNvSpPr>
            <a:spLocks noGrp="1"/>
          </p:cNvSpPr>
          <p:nvPr>
            <p:ph type="dt" sz="half" idx="10"/>
          </p:nvPr>
        </p:nvSpPr>
        <p:spPr/>
        <p:txBody>
          <a:bodyPr/>
          <a:lstStyle/>
          <a:p>
            <a:pPr lvl="0"/>
            <a:fld id="{97382F63-A1D4-468F-BF55-219FF6CC8BE3}" type="datetime1">
              <a:rPr lang="en-CA" smtClean="0"/>
              <a:pPr lvl="0"/>
              <a:t>2018-06-07</a:t>
            </a:fld>
            <a:endParaRPr lang="en-CA"/>
          </a:p>
        </p:txBody>
      </p:sp>
      <p:sp>
        <p:nvSpPr>
          <p:cNvPr id="5" name="Espace réservé du pied de page 4">
            <a:extLst>
              <a:ext uri="{FF2B5EF4-FFF2-40B4-BE49-F238E27FC236}">
                <a16:creationId xmlns:a16="http://schemas.microsoft.com/office/drawing/2014/main" id="{9727D6D3-4BB0-4735-B285-3DBAF5DE476A}"/>
              </a:ext>
            </a:extLst>
          </p:cNvPr>
          <p:cNvSpPr>
            <a:spLocks noGrp="1"/>
          </p:cNvSpPr>
          <p:nvPr>
            <p:ph type="ftr" sz="quarter" idx="11"/>
          </p:nvPr>
        </p:nvSpPr>
        <p:spPr/>
        <p:txBody>
          <a:bodyPr/>
          <a:lstStyle/>
          <a:p>
            <a:pPr lvl="0"/>
            <a:endParaRPr lang="en-CA"/>
          </a:p>
        </p:txBody>
      </p:sp>
      <p:sp>
        <p:nvSpPr>
          <p:cNvPr id="6" name="Espace réservé du numéro de diapositive 5">
            <a:extLst>
              <a:ext uri="{FF2B5EF4-FFF2-40B4-BE49-F238E27FC236}">
                <a16:creationId xmlns:a16="http://schemas.microsoft.com/office/drawing/2014/main" id="{65540EE9-B9E7-4C97-83D1-AEDDD32289E0}"/>
              </a:ext>
            </a:extLst>
          </p:cNvPr>
          <p:cNvSpPr>
            <a:spLocks noGrp="1"/>
          </p:cNvSpPr>
          <p:nvPr>
            <p:ph type="sldNum" sz="quarter" idx="12"/>
          </p:nvPr>
        </p:nvSpPr>
        <p:spPr/>
        <p:txBody>
          <a:bodyPr/>
          <a:lstStyle/>
          <a:p>
            <a:pPr lvl="0"/>
            <a:fld id="{F66B007E-CA61-4F02-BC38-64525E1BB871}" type="slidenum">
              <a:t>‹N°›</a:t>
            </a:fld>
            <a:endParaRPr lang="en-CA"/>
          </a:p>
        </p:txBody>
      </p:sp>
    </p:spTree>
    <p:extLst>
      <p:ext uri="{BB962C8B-B14F-4D97-AF65-F5344CB8AC3E}">
        <p14:creationId xmlns:p14="http://schemas.microsoft.com/office/powerpoint/2010/main" val="1961218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11A7B2-95A2-408F-8206-D0EDC85EFB0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1EC09111-E26E-4D59-BCB9-AC51930D05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4E5B273F-F4EC-464C-AFCF-05FF99145D33}"/>
              </a:ext>
            </a:extLst>
          </p:cNvPr>
          <p:cNvSpPr>
            <a:spLocks noGrp="1"/>
          </p:cNvSpPr>
          <p:nvPr>
            <p:ph type="dt" sz="half" idx="10"/>
          </p:nvPr>
        </p:nvSpPr>
        <p:spPr/>
        <p:txBody>
          <a:bodyPr/>
          <a:lstStyle/>
          <a:p>
            <a:pPr lvl="0"/>
            <a:fld id="{A41D62C8-F854-4D86-A64C-60AEFC851B6B}" type="datetime1">
              <a:rPr lang="en-CA" smtClean="0"/>
              <a:pPr lvl="0"/>
              <a:t>2018-06-07</a:t>
            </a:fld>
            <a:endParaRPr lang="en-CA"/>
          </a:p>
        </p:txBody>
      </p:sp>
      <p:sp>
        <p:nvSpPr>
          <p:cNvPr id="5" name="Espace réservé du pied de page 4">
            <a:extLst>
              <a:ext uri="{FF2B5EF4-FFF2-40B4-BE49-F238E27FC236}">
                <a16:creationId xmlns:a16="http://schemas.microsoft.com/office/drawing/2014/main" id="{83B41A9F-75A1-469E-A370-303E3461D8AE}"/>
              </a:ext>
            </a:extLst>
          </p:cNvPr>
          <p:cNvSpPr>
            <a:spLocks noGrp="1"/>
          </p:cNvSpPr>
          <p:nvPr>
            <p:ph type="ftr" sz="quarter" idx="11"/>
          </p:nvPr>
        </p:nvSpPr>
        <p:spPr/>
        <p:txBody>
          <a:bodyPr/>
          <a:lstStyle/>
          <a:p>
            <a:pPr lvl="0"/>
            <a:endParaRPr lang="en-CA"/>
          </a:p>
        </p:txBody>
      </p:sp>
      <p:sp>
        <p:nvSpPr>
          <p:cNvPr id="6" name="Espace réservé du numéro de diapositive 5">
            <a:extLst>
              <a:ext uri="{FF2B5EF4-FFF2-40B4-BE49-F238E27FC236}">
                <a16:creationId xmlns:a16="http://schemas.microsoft.com/office/drawing/2014/main" id="{AA53CC06-20AF-406E-999C-B111EC0D5F31}"/>
              </a:ext>
            </a:extLst>
          </p:cNvPr>
          <p:cNvSpPr>
            <a:spLocks noGrp="1"/>
          </p:cNvSpPr>
          <p:nvPr>
            <p:ph type="sldNum" sz="quarter" idx="12"/>
          </p:nvPr>
        </p:nvSpPr>
        <p:spPr/>
        <p:txBody>
          <a:bodyPr/>
          <a:lstStyle/>
          <a:p>
            <a:pPr lvl="0"/>
            <a:fld id="{64A62582-EAE3-4793-A6A7-91FB623BF09F}" type="slidenum">
              <a:t>‹N°›</a:t>
            </a:fld>
            <a:endParaRPr lang="en-CA"/>
          </a:p>
        </p:txBody>
      </p:sp>
    </p:spTree>
    <p:extLst>
      <p:ext uri="{BB962C8B-B14F-4D97-AF65-F5344CB8AC3E}">
        <p14:creationId xmlns:p14="http://schemas.microsoft.com/office/powerpoint/2010/main" val="920279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7684CC-535A-43F6-A637-9E059F476AF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A7C8CC7E-35F8-46E2-A06D-F0D89B7CD621}"/>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2116656-4309-4667-8B0C-6B40C2B57D9D}"/>
              </a:ext>
            </a:extLst>
          </p:cNvPr>
          <p:cNvSpPr>
            <a:spLocks noGrp="1"/>
          </p:cNvSpPr>
          <p:nvPr>
            <p:ph type="dt" sz="half" idx="10"/>
          </p:nvPr>
        </p:nvSpPr>
        <p:spPr/>
        <p:txBody>
          <a:bodyPr/>
          <a:lstStyle/>
          <a:p>
            <a:pPr lvl="0"/>
            <a:fld id="{A41D62C8-F854-4D86-A64C-60AEFC851B6B}" type="datetime1">
              <a:rPr lang="en-CA" smtClean="0"/>
              <a:pPr lvl="0"/>
              <a:t>2018-06-07</a:t>
            </a:fld>
            <a:endParaRPr lang="en-CA"/>
          </a:p>
        </p:txBody>
      </p:sp>
      <p:sp>
        <p:nvSpPr>
          <p:cNvPr id="5" name="Espace réservé du pied de page 4">
            <a:extLst>
              <a:ext uri="{FF2B5EF4-FFF2-40B4-BE49-F238E27FC236}">
                <a16:creationId xmlns:a16="http://schemas.microsoft.com/office/drawing/2014/main" id="{1DA800AA-6E94-4BD3-A19F-6520E5724B42}"/>
              </a:ext>
            </a:extLst>
          </p:cNvPr>
          <p:cNvSpPr>
            <a:spLocks noGrp="1"/>
          </p:cNvSpPr>
          <p:nvPr>
            <p:ph type="ftr" sz="quarter" idx="11"/>
          </p:nvPr>
        </p:nvSpPr>
        <p:spPr/>
        <p:txBody>
          <a:bodyPr/>
          <a:lstStyle/>
          <a:p>
            <a:pPr lvl="0"/>
            <a:endParaRPr lang="en-CA"/>
          </a:p>
        </p:txBody>
      </p:sp>
      <p:sp>
        <p:nvSpPr>
          <p:cNvPr id="6" name="Espace réservé du numéro de diapositive 5">
            <a:extLst>
              <a:ext uri="{FF2B5EF4-FFF2-40B4-BE49-F238E27FC236}">
                <a16:creationId xmlns:a16="http://schemas.microsoft.com/office/drawing/2014/main" id="{66D3C0EA-C0EF-4E4A-84A3-AF0F6FA65224}"/>
              </a:ext>
            </a:extLst>
          </p:cNvPr>
          <p:cNvSpPr>
            <a:spLocks noGrp="1"/>
          </p:cNvSpPr>
          <p:nvPr>
            <p:ph type="sldNum" sz="quarter" idx="12"/>
          </p:nvPr>
        </p:nvSpPr>
        <p:spPr/>
        <p:txBody>
          <a:bodyPr/>
          <a:lstStyle/>
          <a:p>
            <a:pPr lvl="0"/>
            <a:fld id="{294DABF5-D0D1-4833-9F58-D69B1D7CABE4}" type="slidenum">
              <a:t>‹N°›</a:t>
            </a:fld>
            <a:endParaRPr lang="en-CA"/>
          </a:p>
        </p:txBody>
      </p:sp>
    </p:spTree>
    <p:extLst>
      <p:ext uri="{BB962C8B-B14F-4D97-AF65-F5344CB8AC3E}">
        <p14:creationId xmlns:p14="http://schemas.microsoft.com/office/powerpoint/2010/main" val="128518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970FB9-5088-4E28-BB23-1293B73D2FE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CF0378FE-07D2-4C9F-9425-500155AA96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474E5EDC-C981-4E5D-BE15-F4083342CF11}"/>
              </a:ext>
            </a:extLst>
          </p:cNvPr>
          <p:cNvSpPr>
            <a:spLocks noGrp="1"/>
          </p:cNvSpPr>
          <p:nvPr>
            <p:ph type="dt" sz="half" idx="10"/>
          </p:nvPr>
        </p:nvSpPr>
        <p:spPr/>
        <p:txBody>
          <a:bodyPr/>
          <a:lstStyle/>
          <a:p>
            <a:pPr lvl="0"/>
            <a:fld id="{A41D62C8-F854-4D86-A64C-60AEFC851B6B}" type="datetime1">
              <a:rPr lang="en-CA" smtClean="0"/>
              <a:pPr lvl="0"/>
              <a:t>2018-06-07</a:t>
            </a:fld>
            <a:endParaRPr lang="en-CA"/>
          </a:p>
        </p:txBody>
      </p:sp>
      <p:sp>
        <p:nvSpPr>
          <p:cNvPr id="5" name="Espace réservé du pied de page 4">
            <a:extLst>
              <a:ext uri="{FF2B5EF4-FFF2-40B4-BE49-F238E27FC236}">
                <a16:creationId xmlns:a16="http://schemas.microsoft.com/office/drawing/2014/main" id="{ECCBFF21-6418-4C48-83FB-E4D0A655059C}"/>
              </a:ext>
            </a:extLst>
          </p:cNvPr>
          <p:cNvSpPr>
            <a:spLocks noGrp="1"/>
          </p:cNvSpPr>
          <p:nvPr>
            <p:ph type="ftr" sz="quarter" idx="11"/>
          </p:nvPr>
        </p:nvSpPr>
        <p:spPr/>
        <p:txBody>
          <a:bodyPr/>
          <a:lstStyle/>
          <a:p>
            <a:pPr lvl="0"/>
            <a:endParaRPr lang="en-CA"/>
          </a:p>
        </p:txBody>
      </p:sp>
      <p:sp>
        <p:nvSpPr>
          <p:cNvPr id="6" name="Espace réservé du numéro de diapositive 5">
            <a:extLst>
              <a:ext uri="{FF2B5EF4-FFF2-40B4-BE49-F238E27FC236}">
                <a16:creationId xmlns:a16="http://schemas.microsoft.com/office/drawing/2014/main" id="{546438FC-6842-4D4C-B426-806A44224F1A}"/>
              </a:ext>
            </a:extLst>
          </p:cNvPr>
          <p:cNvSpPr>
            <a:spLocks noGrp="1"/>
          </p:cNvSpPr>
          <p:nvPr>
            <p:ph type="sldNum" sz="quarter" idx="12"/>
          </p:nvPr>
        </p:nvSpPr>
        <p:spPr/>
        <p:txBody>
          <a:bodyPr/>
          <a:lstStyle/>
          <a:p>
            <a:pPr lvl="0"/>
            <a:fld id="{12B8267F-A423-4113-8809-F40D53193A75}" type="slidenum">
              <a:t>‹N°›</a:t>
            </a:fld>
            <a:endParaRPr lang="en-CA"/>
          </a:p>
        </p:txBody>
      </p:sp>
    </p:spTree>
    <p:extLst>
      <p:ext uri="{BB962C8B-B14F-4D97-AF65-F5344CB8AC3E}">
        <p14:creationId xmlns:p14="http://schemas.microsoft.com/office/powerpoint/2010/main" val="861701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50EE74-BCCE-4E4D-97BF-260DBE931D83}"/>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C63752D8-A3F0-41AE-A51F-EF731AF44409}"/>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5FD4C8FB-F0C5-44E8-ADAE-7CB3C4FEA364}"/>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12ED31BF-65B2-4B3C-AFFB-9F1136EA673E}"/>
              </a:ext>
            </a:extLst>
          </p:cNvPr>
          <p:cNvSpPr>
            <a:spLocks noGrp="1"/>
          </p:cNvSpPr>
          <p:nvPr>
            <p:ph type="dt" sz="half" idx="10"/>
          </p:nvPr>
        </p:nvSpPr>
        <p:spPr/>
        <p:txBody>
          <a:bodyPr/>
          <a:lstStyle/>
          <a:p>
            <a:pPr lvl="0"/>
            <a:fld id="{A41D62C8-F854-4D86-A64C-60AEFC851B6B}" type="datetime1">
              <a:rPr lang="en-CA" smtClean="0"/>
              <a:pPr lvl="0"/>
              <a:t>2018-06-07</a:t>
            </a:fld>
            <a:endParaRPr lang="en-CA"/>
          </a:p>
        </p:txBody>
      </p:sp>
      <p:sp>
        <p:nvSpPr>
          <p:cNvPr id="6" name="Espace réservé du pied de page 5">
            <a:extLst>
              <a:ext uri="{FF2B5EF4-FFF2-40B4-BE49-F238E27FC236}">
                <a16:creationId xmlns:a16="http://schemas.microsoft.com/office/drawing/2014/main" id="{CBB4F186-29E6-4FC7-9826-C855395ED8A8}"/>
              </a:ext>
            </a:extLst>
          </p:cNvPr>
          <p:cNvSpPr>
            <a:spLocks noGrp="1"/>
          </p:cNvSpPr>
          <p:nvPr>
            <p:ph type="ftr" sz="quarter" idx="11"/>
          </p:nvPr>
        </p:nvSpPr>
        <p:spPr/>
        <p:txBody>
          <a:bodyPr/>
          <a:lstStyle/>
          <a:p>
            <a:pPr lvl="0"/>
            <a:endParaRPr lang="en-CA"/>
          </a:p>
        </p:txBody>
      </p:sp>
      <p:sp>
        <p:nvSpPr>
          <p:cNvPr id="7" name="Espace réservé du numéro de diapositive 6">
            <a:extLst>
              <a:ext uri="{FF2B5EF4-FFF2-40B4-BE49-F238E27FC236}">
                <a16:creationId xmlns:a16="http://schemas.microsoft.com/office/drawing/2014/main" id="{A1C129BC-A029-436A-9BE8-FCB484E061C0}"/>
              </a:ext>
            </a:extLst>
          </p:cNvPr>
          <p:cNvSpPr>
            <a:spLocks noGrp="1"/>
          </p:cNvSpPr>
          <p:nvPr>
            <p:ph type="sldNum" sz="quarter" idx="12"/>
          </p:nvPr>
        </p:nvSpPr>
        <p:spPr/>
        <p:txBody>
          <a:bodyPr/>
          <a:lstStyle/>
          <a:p>
            <a:pPr lvl="0"/>
            <a:fld id="{BEFE88DF-D794-41A9-9441-D5174DF3ABA9}" type="slidenum">
              <a:t>‹N°›</a:t>
            </a:fld>
            <a:endParaRPr lang="en-CA"/>
          </a:p>
        </p:txBody>
      </p:sp>
    </p:spTree>
    <p:extLst>
      <p:ext uri="{BB962C8B-B14F-4D97-AF65-F5344CB8AC3E}">
        <p14:creationId xmlns:p14="http://schemas.microsoft.com/office/powerpoint/2010/main" val="118946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82D55E-8A2E-435A-8DC6-69717D2BD717}"/>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2CE5C88C-9155-4BA4-9FC5-346724C657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AFE0C026-4FE0-469A-BC5F-C28D883A41E4}"/>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C7A91FFD-E8E6-405D-86A2-8A6A5BC9F1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D4B9E4D2-0024-4F29-A418-38F974BFC09B}"/>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021D44EB-B07B-4C3C-9B92-C8BCDDB40D4E}"/>
              </a:ext>
            </a:extLst>
          </p:cNvPr>
          <p:cNvSpPr>
            <a:spLocks noGrp="1"/>
          </p:cNvSpPr>
          <p:nvPr>
            <p:ph type="dt" sz="half" idx="10"/>
          </p:nvPr>
        </p:nvSpPr>
        <p:spPr/>
        <p:txBody>
          <a:bodyPr/>
          <a:lstStyle/>
          <a:p>
            <a:pPr lvl="0"/>
            <a:fld id="{A41D62C8-F854-4D86-A64C-60AEFC851B6B}" type="datetime1">
              <a:rPr lang="en-CA" smtClean="0"/>
              <a:pPr lvl="0"/>
              <a:t>2018-06-07</a:t>
            </a:fld>
            <a:endParaRPr lang="en-CA"/>
          </a:p>
        </p:txBody>
      </p:sp>
      <p:sp>
        <p:nvSpPr>
          <p:cNvPr id="8" name="Espace réservé du pied de page 7">
            <a:extLst>
              <a:ext uri="{FF2B5EF4-FFF2-40B4-BE49-F238E27FC236}">
                <a16:creationId xmlns:a16="http://schemas.microsoft.com/office/drawing/2014/main" id="{BBCC1800-87AB-4B3A-99DA-1479FCD277B9}"/>
              </a:ext>
            </a:extLst>
          </p:cNvPr>
          <p:cNvSpPr>
            <a:spLocks noGrp="1"/>
          </p:cNvSpPr>
          <p:nvPr>
            <p:ph type="ftr" sz="quarter" idx="11"/>
          </p:nvPr>
        </p:nvSpPr>
        <p:spPr/>
        <p:txBody>
          <a:bodyPr/>
          <a:lstStyle/>
          <a:p>
            <a:pPr lvl="0"/>
            <a:endParaRPr lang="en-CA"/>
          </a:p>
        </p:txBody>
      </p:sp>
      <p:sp>
        <p:nvSpPr>
          <p:cNvPr id="9" name="Espace réservé du numéro de diapositive 8">
            <a:extLst>
              <a:ext uri="{FF2B5EF4-FFF2-40B4-BE49-F238E27FC236}">
                <a16:creationId xmlns:a16="http://schemas.microsoft.com/office/drawing/2014/main" id="{2F46A4AE-47E7-4149-84FF-EAC76BB53226}"/>
              </a:ext>
            </a:extLst>
          </p:cNvPr>
          <p:cNvSpPr>
            <a:spLocks noGrp="1"/>
          </p:cNvSpPr>
          <p:nvPr>
            <p:ph type="sldNum" sz="quarter" idx="12"/>
          </p:nvPr>
        </p:nvSpPr>
        <p:spPr/>
        <p:txBody>
          <a:bodyPr/>
          <a:lstStyle/>
          <a:p>
            <a:pPr lvl="0"/>
            <a:fld id="{B29DD437-E984-420B-A8EB-90B5DF5D866C}" type="slidenum">
              <a:t>‹N°›</a:t>
            </a:fld>
            <a:endParaRPr lang="en-CA"/>
          </a:p>
        </p:txBody>
      </p:sp>
    </p:spTree>
    <p:extLst>
      <p:ext uri="{BB962C8B-B14F-4D97-AF65-F5344CB8AC3E}">
        <p14:creationId xmlns:p14="http://schemas.microsoft.com/office/powerpoint/2010/main" val="887244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3F26E2-7EE0-4DA0-BF1C-2C5FB01C8792}"/>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6C7DE082-0FF3-48D5-8887-CCD29E582522}"/>
              </a:ext>
            </a:extLst>
          </p:cNvPr>
          <p:cNvSpPr>
            <a:spLocks noGrp="1"/>
          </p:cNvSpPr>
          <p:nvPr>
            <p:ph type="dt" sz="half" idx="10"/>
          </p:nvPr>
        </p:nvSpPr>
        <p:spPr/>
        <p:txBody>
          <a:bodyPr/>
          <a:lstStyle/>
          <a:p>
            <a:pPr lvl="0"/>
            <a:fld id="{A41D62C8-F854-4D86-A64C-60AEFC851B6B}" type="datetime1">
              <a:rPr lang="en-CA" smtClean="0"/>
              <a:pPr lvl="0"/>
              <a:t>2018-06-07</a:t>
            </a:fld>
            <a:endParaRPr lang="en-CA"/>
          </a:p>
        </p:txBody>
      </p:sp>
      <p:sp>
        <p:nvSpPr>
          <p:cNvPr id="4" name="Espace réservé du pied de page 3">
            <a:extLst>
              <a:ext uri="{FF2B5EF4-FFF2-40B4-BE49-F238E27FC236}">
                <a16:creationId xmlns:a16="http://schemas.microsoft.com/office/drawing/2014/main" id="{804A6A95-34EF-46D0-AFD8-C6BB62CF0168}"/>
              </a:ext>
            </a:extLst>
          </p:cNvPr>
          <p:cNvSpPr>
            <a:spLocks noGrp="1"/>
          </p:cNvSpPr>
          <p:nvPr>
            <p:ph type="ftr" sz="quarter" idx="11"/>
          </p:nvPr>
        </p:nvSpPr>
        <p:spPr/>
        <p:txBody>
          <a:bodyPr/>
          <a:lstStyle/>
          <a:p>
            <a:pPr lvl="0"/>
            <a:endParaRPr lang="en-CA"/>
          </a:p>
        </p:txBody>
      </p:sp>
      <p:sp>
        <p:nvSpPr>
          <p:cNvPr id="5" name="Espace réservé du numéro de diapositive 4">
            <a:extLst>
              <a:ext uri="{FF2B5EF4-FFF2-40B4-BE49-F238E27FC236}">
                <a16:creationId xmlns:a16="http://schemas.microsoft.com/office/drawing/2014/main" id="{6CCF0221-46E0-41A1-BAA0-D9F5DCF05484}"/>
              </a:ext>
            </a:extLst>
          </p:cNvPr>
          <p:cNvSpPr>
            <a:spLocks noGrp="1"/>
          </p:cNvSpPr>
          <p:nvPr>
            <p:ph type="sldNum" sz="quarter" idx="12"/>
          </p:nvPr>
        </p:nvSpPr>
        <p:spPr/>
        <p:txBody>
          <a:bodyPr/>
          <a:lstStyle/>
          <a:p>
            <a:pPr lvl="0"/>
            <a:fld id="{F3BB9628-B764-43DF-9A1F-DD95C63229CE}" type="slidenum">
              <a:t>‹N°›</a:t>
            </a:fld>
            <a:endParaRPr lang="en-CA"/>
          </a:p>
        </p:txBody>
      </p:sp>
    </p:spTree>
    <p:extLst>
      <p:ext uri="{BB962C8B-B14F-4D97-AF65-F5344CB8AC3E}">
        <p14:creationId xmlns:p14="http://schemas.microsoft.com/office/powerpoint/2010/main" val="3005014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6C289A-A2E8-40BE-96D0-F4937C693082}"/>
              </a:ext>
            </a:extLst>
          </p:cNvPr>
          <p:cNvSpPr>
            <a:spLocks noGrp="1"/>
          </p:cNvSpPr>
          <p:nvPr>
            <p:ph type="dt" sz="half" idx="10"/>
          </p:nvPr>
        </p:nvSpPr>
        <p:spPr/>
        <p:txBody>
          <a:bodyPr/>
          <a:lstStyle/>
          <a:p>
            <a:pPr lvl="0"/>
            <a:fld id="{A41D62C8-F854-4D86-A64C-60AEFC851B6B}" type="datetime1">
              <a:rPr lang="en-CA" smtClean="0"/>
              <a:pPr lvl="0"/>
              <a:t>2018-06-07</a:t>
            </a:fld>
            <a:endParaRPr lang="en-CA"/>
          </a:p>
        </p:txBody>
      </p:sp>
      <p:sp>
        <p:nvSpPr>
          <p:cNvPr id="3" name="Espace réservé du pied de page 2">
            <a:extLst>
              <a:ext uri="{FF2B5EF4-FFF2-40B4-BE49-F238E27FC236}">
                <a16:creationId xmlns:a16="http://schemas.microsoft.com/office/drawing/2014/main" id="{EFDF7E57-5486-41C8-960B-23FA797D20AF}"/>
              </a:ext>
            </a:extLst>
          </p:cNvPr>
          <p:cNvSpPr>
            <a:spLocks noGrp="1"/>
          </p:cNvSpPr>
          <p:nvPr>
            <p:ph type="ftr" sz="quarter" idx="11"/>
          </p:nvPr>
        </p:nvSpPr>
        <p:spPr/>
        <p:txBody>
          <a:bodyPr/>
          <a:lstStyle/>
          <a:p>
            <a:pPr lvl="0"/>
            <a:endParaRPr lang="en-CA"/>
          </a:p>
        </p:txBody>
      </p:sp>
      <p:sp>
        <p:nvSpPr>
          <p:cNvPr id="4" name="Espace réservé du numéro de diapositive 3">
            <a:extLst>
              <a:ext uri="{FF2B5EF4-FFF2-40B4-BE49-F238E27FC236}">
                <a16:creationId xmlns:a16="http://schemas.microsoft.com/office/drawing/2014/main" id="{2C0E1239-7005-4F41-8AA5-73DF2E638D27}"/>
              </a:ext>
            </a:extLst>
          </p:cNvPr>
          <p:cNvSpPr>
            <a:spLocks noGrp="1"/>
          </p:cNvSpPr>
          <p:nvPr>
            <p:ph type="sldNum" sz="quarter" idx="12"/>
          </p:nvPr>
        </p:nvSpPr>
        <p:spPr/>
        <p:txBody>
          <a:bodyPr/>
          <a:lstStyle/>
          <a:p>
            <a:pPr lvl="0"/>
            <a:fld id="{37680D04-68D3-4E8E-8A21-A2A55D75350B}" type="slidenum">
              <a:t>‹N°›</a:t>
            </a:fld>
            <a:endParaRPr lang="en-CA"/>
          </a:p>
        </p:txBody>
      </p:sp>
    </p:spTree>
    <p:extLst>
      <p:ext uri="{BB962C8B-B14F-4D97-AF65-F5344CB8AC3E}">
        <p14:creationId xmlns:p14="http://schemas.microsoft.com/office/powerpoint/2010/main" val="74073747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B2A1DF-84C2-4BC8-877E-5831FF5A9ED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B341BA44-CFB9-43F3-821B-FD962D8628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F776E946-8FC9-4531-B723-391F5E31C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534F60B-3BF5-497A-95B1-CBBAFF5977B8}"/>
              </a:ext>
            </a:extLst>
          </p:cNvPr>
          <p:cNvSpPr>
            <a:spLocks noGrp="1"/>
          </p:cNvSpPr>
          <p:nvPr>
            <p:ph type="dt" sz="half" idx="10"/>
          </p:nvPr>
        </p:nvSpPr>
        <p:spPr/>
        <p:txBody>
          <a:bodyPr/>
          <a:lstStyle/>
          <a:p>
            <a:pPr lvl="0"/>
            <a:fld id="{A41D62C8-F854-4D86-A64C-60AEFC851B6B}" type="datetime1">
              <a:rPr lang="en-CA" smtClean="0"/>
              <a:pPr lvl="0"/>
              <a:t>2018-06-07</a:t>
            </a:fld>
            <a:endParaRPr lang="en-CA"/>
          </a:p>
        </p:txBody>
      </p:sp>
      <p:sp>
        <p:nvSpPr>
          <p:cNvPr id="6" name="Espace réservé du pied de page 5">
            <a:extLst>
              <a:ext uri="{FF2B5EF4-FFF2-40B4-BE49-F238E27FC236}">
                <a16:creationId xmlns:a16="http://schemas.microsoft.com/office/drawing/2014/main" id="{EE1C032F-30F0-44C3-8BDD-72CFA90722C1}"/>
              </a:ext>
            </a:extLst>
          </p:cNvPr>
          <p:cNvSpPr>
            <a:spLocks noGrp="1"/>
          </p:cNvSpPr>
          <p:nvPr>
            <p:ph type="ftr" sz="quarter" idx="11"/>
          </p:nvPr>
        </p:nvSpPr>
        <p:spPr/>
        <p:txBody>
          <a:bodyPr/>
          <a:lstStyle/>
          <a:p>
            <a:pPr lvl="0"/>
            <a:endParaRPr lang="en-CA"/>
          </a:p>
        </p:txBody>
      </p:sp>
      <p:sp>
        <p:nvSpPr>
          <p:cNvPr id="7" name="Espace réservé du numéro de diapositive 6">
            <a:extLst>
              <a:ext uri="{FF2B5EF4-FFF2-40B4-BE49-F238E27FC236}">
                <a16:creationId xmlns:a16="http://schemas.microsoft.com/office/drawing/2014/main" id="{288687E8-C2FE-4366-A5B3-D5562A64A189}"/>
              </a:ext>
            </a:extLst>
          </p:cNvPr>
          <p:cNvSpPr>
            <a:spLocks noGrp="1"/>
          </p:cNvSpPr>
          <p:nvPr>
            <p:ph type="sldNum" sz="quarter" idx="12"/>
          </p:nvPr>
        </p:nvSpPr>
        <p:spPr/>
        <p:txBody>
          <a:bodyPr/>
          <a:lstStyle/>
          <a:p>
            <a:pPr lvl="0"/>
            <a:fld id="{925FDE2D-CF29-4FC6-A021-E54C7CE1AE95}" type="slidenum">
              <a:t>‹N°›</a:t>
            </a:fld>
            <a:endParaRPr lang="en-CA"/>
          </a:p>
        </p:txBody>
      </p:sp>
    </p:spTree>
    <p:extLst>
      <p:ext uri="{BB962C8B-B14F-4D97-AF65-F5344CB8AC3E}">
        <p14:creationId xmlns:p14="http://schemas.microsoft.com/office/powerpoint/2010/main" val="300987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BA711-C82F-4046-A2F5-8803EDB18AF5}"/>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AF0F8481-E75D-49D4-8515-3FD53A21182F}"/>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082FED6A-C7E3-49AE-8B2F-B6ED4BC3A9B6}"/>
              </a:ext>
            </a:extLst>
          </p:cNvPr>
          <p:cNvSpPr>
            <a:spLocks noGrp="1"/>
          </p:cNvSpPr>
          <p:nvPr>
            <p:ph type="dt" sz="half" idx="10"/>
          </p:nvPr>
        </p:nvSpPr>
        <p:spPr/>
        <p:txBody>
          <a:bodyPr/>
          <a:lstStyle/>
          <a:p>
            <a:pPr lvl="0"/>
            <a:fld id="{97382F63-A1D4-468F-BF55-219FF6CC8BE3}" type="datetime1">
              <a:rPr lang="en-CA" smtClean="0"/>
              <a:pPr lvl="0"/>
              <a:t>2018-06-07</a:t>
            </a:fld>
            <a:endParaRPr lang="en-CA"/>
          </a:p>
        </p:txBody>
      </p:sp>
      <p:sp>
        <p:nvSpPr>
          <p:cNvPr id="5" name="Espace réservé du pied de page 4">
            <a:extLst>
              <a:ext uri="{FF2B5EF4-FFF2-40B4-BE49-F238E27FC236}">
                <a16:creationId xmlns:a16="http://schemas.microsoft.com/office/drawing/2014/main" id="{6CA9CDE7-272E-44B9-859E-D051D44F3EB6}"/>
              </a:ext>
            </a:extLst>
          </p:cNvPr>
          <p:cNvSpPr>
            <a:spLocks noGrp="1"/>
          </p:cNvSpPr>
          <p:nvPr>
            <p:ph type="ftr" sz="quarter" idx="11"/>
          </p:nvPr>
        </p:nvSpPr>
        <p:spPr/>
        <p:txBody>
          <a:bodyPr/>
          <a:lstStyle/>
          <a:p>
            <a:pPr lvl="0"/>
            <a:endParaRPr lang="en-CA"/>
          </a:p>
        </p:txBody>
      </p:sp>
      <p:sp>
        <p:nvSpPr>
          <p:cNvPr id="6" name="Espace réservé du numéro de diapositive 5">
            <a:extLst>
              <a:ext uri="{FF2B5EF4-FFF2-40B4-BE49-F238E27FC236}">
                <a16:creationId xmlns:a16="http://schemas.microsoft.com/office/drawing/2014/main" id="{B4FDB441-EF55-4BEE-A2F1-48F71B9422BB}"/>
              </a:ext>
            </a:extLst>
          </p:cNvPr>
          <p:cNvSpPr>
            <a:spLocks noGrp="1"/>
          </p:cNvSpPr>
          <p:nvPr>
            <p:ph type="sldNum" sz="quarter" idx="12"/>
          </p:nvPr>
        </p:nvSpPr>
        <p:spPr/>
        <p:txBody>
          <a:bodyPr/>
          <a:lstStyle/>
          <a:p>
            <a:pPr lvl="0"/>
            <a:fld id="{5C261D4B-0D1F-46CE-B385-33E5F82CD0BB}" type="slidenum">
              <a:t>‹N°›</a:t>
            </a:fld>
            <a:endParaRPr lang="en-CA"/>
          </a:p>
        </p:txBody>
      </p:sp>
    </p:spTree>
    <p:extLst>
      <p:ext uri="{BB962C8B-B14F-4D97-AF65-F5344CB8AC3E}">
        <p14:creationId xmlns:p14="http://schemas.microsoft.com/office/powerpoint/2010/main" val="185325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6F5D3B-89CF-45E5-B9D1-D196F29B59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9108C69B-A40F-42B2-A740-79C55B04B4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98706780-2E12-439C-96B9-20E8CDDEE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B18524B-2D28-4A9A-8987-AB9E02467962}"/>
              </a:ext>
            </a:extLst>
          </p:cNvPr>
          <p:cNvSpPr>
            <a:spLocks noGrp="1"/>
          </p:cNvSpPr>
          <p:nvPr>
            <p:ph type="dt" sz="half" idx="10"/>
          </p:nvPr>
        </p:nvSpPr>
        <p:spPr/>
        <p:txBody>
          <a:bodyPr/>
          <a:lstStyle/>
          <a:p>
            <a:pPr lvl="0"/>
            <a:fld id="{A41D62C8-F854-4D86-A64C-60AEFC851B6B}" type="datetime1">
              <a:rPr lang="en-CA" smtClean="0"/>
              <a:pPr lvl="0"/>
              <a:t>2018-06-07</a:t>
            </a:fld>
            <a:endParaRPr lang="en-CA"/>
          </a:p>
        </p:txBody>
      </p:sp>
      <p:sp>
        <p:nvSpPr>
          <p:cNvPr id="6" name="Espace réservé du pied de page 5">
            <a:extLst>
              <a:ext uri="{FF2B5EF4-FFF2-40B4-BE49-F238E27FC236}">
                <a16:creationId xmlns:a16="http://schemas.microsoft.com/office/drawing/2014/main" id="{6F33B025-45AF-4E4E-8AFF-57BBF3B1AC06}"/>
              </a:ext>
            </a:extLst>
          </p:cNvPr>
          <p:cNvSpPr>
            <a:spLocks noGrp="1"/>
          </p:cNvSpPr>
          <p:nvPr>
            <p:ph type="ftr" sz="quarter" idx="11"/>
          </p:nvPr>
        </p:nvSpPr>
        <p:spPr/>
        <p:txBody>
          <a:bodyPr/>
          <a:lstStyle/>
          <a:p>
            <a:pPr lvl="0"/>
            <a:endParaRPr lang="en-CA"/>
          </a:p>
        </p:txBody>
      </p:sp>
      <p:sp>
        <p:nvSpPr>
          <p:cNvPr id="7" name="Espace réservé du numéro de diapositive 6">
            <a:extLst>
              <a:ext uri="{FF2B5EF4-FFF2-40B4-BE49-F238E27FC236}">
                <a16:creationId xmlns:a16="http://schemas.microsoft.com/office/drawing/2014/main" id="{E98CEC08-AFC4-4D5C-BC5E-A22E2562B3ED}"/>
              </a:ext>
            </a:extLst>
          </p:cNvPr>
          <p:cNvSpPr>
            <a:spLocks noGrp="1"/>
          </p:cNvSpPr>
          <p:nvPr>
            <p:ph type="sldNum" sz="quarter" idx="12"/>
          </p:nvPr>
        </p:nvSpPr>
        <p:spPr/>
        <p:txBody>
          <a:bodyPr/>
          <a:lstStyle/>
          <a:p>
            <a:pPr lvl="0"/>
            <a:fld id="{0BEFCCAA-C475-4607-8513-A9713906E8D7}" type="slidenum">
              <a:t>‹N°›</a:t>
            </a:fld>
            <a:endParaRPr lang="en-CA"/>
          </a:p>
        </p:txBody>
      </p:sp>
    </p:spTree>
    <p:extLst>
      <p:ext uri="{BB962C8B-B14F-4D97-AF65-F5344CB8AC3E}">
        <p14:creationId xmlns:p14="http://schemas.microsoft.com/office/powerpoint/2010/main" val="3543411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052667-BB5F-4E86-9146-59AFA698D085}"/>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84C8DB5F-104C-440A-8678-28A21658558F}"/>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04B84795-CBB3-40E6-9F71-B6D9AF307E38}"/>
              </a:ext>
            </a:extLst>
          </p:cNvPr>
          <p:cNvSpPr>
            <a:spLocks noGrp="1"/>
          </p:cNvSpPr>
          <p:nvPr>
            <p:ph type="dt" sz="half" idx="10"/>
          </p:nvPr>
        </p:nvSpPr>
        <p:spPr/>
        <p:txBody>
          <a:bodyPr/>
          <a:lstStyle/>
          <a:p>
            <a:pPr lvl="0"/>
            <a:fld id="{A41D62C8-F854-4D86-A64C-60AEFC851B6B}" type="datetime1">
              <a:rPr lang="en-CA" smtClean="0"/>
              <a:pPr lvl="0"/>
              <a:t>2018-06-07</a:t>
            </a:fld>
            <a:endParaRPr lang="en-CA"/>
          </a:p>
        </p:txBody>
      </p:sp>
      <p:sp>
        <p:nvSpPr>
          <p:cNvPr id="5" name="Espace réservé du pied de page 4">
            <a:extLst>
              <a:ext uri="{FF2B5EF4-FFF2-40B4-BE49-F238E27FC236}">
                <a16:creationId xmlns:a16="http://schemas.microsoft.com/office/drawing/2014/main" id="{E9630E55-FAFB-4809-B3D8-6518D6E2DBD8}"/>
              </a:ext>
            </a:extLst>
          </p:cNvPr>
          <p:cNvSpPr>
            <a:spLocks noGrp="1"/>
          </p:cNvSpPr>
          <p:nvPr>
            <p:ph type="ftr" sz="quarter" idx="11"/>
          </p:nvPr>
        </p:nvSpPr>
        <p:spPr/>
        <p:txBody>
          <a:bodyPr/>
          <a:lstStyle/>
          <a:p>
            <a:pPr lvl="0"/>
            <a:endParaRPr lang="en-CA"/>
          </a:p>
        </p:txBody>
      </p:sp>
      <p:sp>
        <p:nvSpPr>
          <p:cNvPr id="6" name="Espace réservé du numéro de diapositive 5">
            <a:extLst>
              <a:ext uri="{FF2B5EF4-FFF2-40B4-BE49-F238E27FC236}">
                <a16:creationId xmlns:a16="http://schemas.microsoft.com/office/drawing/2014/main" id="{FFD7DD00-4A2A-404D-AAFA-0396E70C4118}"/>
              </a:ext>
            </a:extLst>
          </p:cNvPr>
          <p:cNvSpPr>
            <a:spLocks noGrp="1"/>
          </p:cNvSpPr>
          <p:nvPr>
            <p:ph type="sldNum" sz="quarter" idx="12"/>
          </p:nvPr>
        </p:nvSpPr>
        <p:spPr/>
        <p:txBody>
          <a:bodyPr/>
          <a:lstStyle/>
          <a:p>
            <a:pPr lvl="0"/>
            <a:fld id="{44DFBB9A-2343-4F66-82E2-62AD53903C68}" type="slidenum">
              <a:t>‹N°›</a:t>
            </a:fld>
            <a:endParaRPr lang="en-CA"/>
          </a:p>
        </p:txBody>
      </p:sp>
    </p:spTree>
    <p:extLst>
      <p:ext uri="{BB962C8B-B14F-4D97-AF65-F5344CB8AC3E}">
        <p14:creationId xmlns:p14="http://schemas.microsoft.com/office/powerpoint/2010/main" val="1094051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9C53E8C-3886-490A-A439-24DEAFD00B6E}"/>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22147E1C-F41B-4680-A478-C332BDF2043A}"/>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271EA76-CC36-42CF-B035-F5299E925F25}"/>
              </a:ext>
            </a:extLst>
          </p:cNvPr>
          <p:cNvSpPr>
            <a:spLocks noGrp="1"/>
          </p:cNvSpPr>
          <p:nvPr>
            <p:ph type="dt" sz="half" idx="10"/>
          </p:nvPr>
        </p:nvSpPr>
        <p:spPr/>
        <p:txBody>
          <a:bodyPr/>
          <a:lstStyle/>
          <a:p>
            <a:pPr lvl="0"/>
            <a:fld id="{A41D62C8-F854-4D86-A64C-60AEFC851B6B}" type="datetime1">
              <a:rPr lang="en-CA" smtClean="0"/>
              <a:pPr lvl="0"/>
              <a:t>2018-06-07</a:t>
            </a:fld>
            <a:endParaRPr lang="en-CA"/>
          </a:p>
        </p:txBody>
      </p:sp>
      <p:sp>
        <p:nvSpPr>
          <p:cNvPr id="5" name="Espace réservé du pied de page 4">
            <a:extLst>
              <a:ext uri="{FF2B5EF4-FFF2-40B4-BE49-F238E27FC236}">
                <a16:creationId xmlns:a16="http://schemas.microsoft.com/office/drawing/2014/main" id="{EAA7F40D-EB86-4578-8E5F-1240C3F13B89}"/>
              </a:ext>
            </a:extLst>
          </p:cNvPr>
          <p:cNvSpPr>
            <a:spLocks noGrp="1"/>
          </p:cNvSpPr>
          <p:nvPr>
            <p:ph type="ftr" sz="quarter" idx="11"/>
          </p:nvPr>
        </p:nvSpPr>
        <p:spPr/>
        <p:txBody>
          <a:bodyPr/>
          <a:lstStyle/>
          <a:p>
            <a:pPr lvl="0"/>
            <a:endParaRPr lang="en-CA"/>
          </a:p>
        </p:txBody>
      </p:sp>
      <p:sp>
        <p:nvSpPr>
          <p:cNvPr id="6" name="Espace réservé du numéro de diapositive 5">
            <a:extLst>
              <a:ext uri="{FF2B5EF4-FFF2-40B4-BE49-F238E27FC236}">
                <a16:creationId xmlns:a16="http://schemas.microsoft.com/office/drawing/2014/main" id="{C0C83622-DBF6-42CF-ADDF-5EB2AF1D975B}"/>
              </a:ext>
            </a:extLst>
          </p:cNvPr>
          <p:cNvSpPr>
            <a:spLocks noGrp="1"/>
          </p:cNvSpPr>
          <p:nvPr>
            <p:ph type="sldNum" sz="quarter" idx="12"/>
          </p:nvPr>
        </p:nvSpPr>
        <p:spPr/>
        <p:txBody>
          <a:bodyPr/>
          <a:lstStyle/>
          <a:p>
            <a:pPr lvl="0"/>
            <a:fld id="{60FC7634-CA87-4867-AD11-418FF9E82CF0}" type="slidenum">
              <a:t>‹N°›</a:t>
            </a:fld>
            <a:endParaRPr lang="en-CA"/>
          </a:p>
        </p:txBody>
      </p:sp>
    </p:spTree>
    <p:extLst>
      <p:ext uri="{BB962C8B-B14F-4D97-AF65-F5344CB8AC3E}">
        <p14:creationId xmlns:p14="http://schemas.microsoft.com/office/powerpoint/2010/main" val="3463815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2F69A3-8343-4640-8A17-D1708E3F7B7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45985FE6-4B9E-436F-9F18-3F3B1B7E72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E4F991CE-12BE-4DD3-8A7A-B4B61807A20E}"/>
              </a:ext>
            </a:extLst>
          </p:cNvPr>
          <p:cNvSpPr>
            <a:spLocks noGrp="1"/>
          </p:cNvSpPr>
          <p:nvPr>
            <p:ph type="dt" sz="half" idx="10"/>
          </p:nvPr>
        </p:nvSpPr>
        <p:spPr/>
        <p:txBody>
          <a:bodyPr/>
          <a:lstStyle/>
          <a:p>
            <a:pPr lvl="0"/>
            <a:fld id="{88964BC8-21C1-484A-BA9C-65286F9B6657}" type="datetime1">
              <a:rPr lang="en-CA" smtClean="0"/>
              <a:pPr lvl="0"/>
              <a:t>2018-06-07</a:t>
            </a:fld>
            <a:endParaRPr lang="en-CA"/>
          </a:p>
        </p:txBody>
      </p:sp>
      <p:sp>
        <p:nvSpPr>
          <p:cNvPr id="5" name="Espace réservé du pied de page 4">
            <a:extLst>
              <a:ext uri="{FF2B5EF4-FFF2-40B4-BE49-F238E27FC236}">
                <a16:creationId xmlns:a16="http://schemas.microsoft.com/office/drawing/2014/main" id="{EEAFB5C3-5C2F-4543-92F0-5D1C661C5E6C}"/>
              </a:ext>
            </a:extLst>
          </p:cNvPr>
          <p:cNvSpPr>
            <a:spLocks noGrp="1"/>
          </p:cNvSpPr>
          <p:nvPr>
            <p:ph type="ftr" sz="quarter" idx="11"/>
          </p:nvPr>
        </p:nvSpPr>
        <p:spPr/>
        <p:txBody>
          <a:bodyPr/>
          <a:lstStyle/>
          <a:p>
            <a:pPr lvl="0"/>
            <a:endParaRPr lang="en-CA"/>
          </a:p>
        </p:txBody>
      </p:sp>
      <p:sp>
        <p:nvSpPr>
          <p:cNvPr id="6" name="Espace réservé du numéro de diapositive 5">
            <a:extLst>
              <a:ext uri="{FF2B5EF4-FFF2-40B4-BE49-F238E27FC236}">
                <a16:creationId xmlns:a16="http://schemas.microsoft.com/office/drawing/2014/main" id="{77DB3677-5BA4-425D-8101-7507110E496E}"/>
              </a:ext>
            </a:extLst>
          </p:cNvPr>
          <p:cNvSpPr>
            <a:spLocks noGrp="1"/>
          </p:cNvSpPr>
          <p:nvPr>
            <p:ph type="sldNum" sz="quarter" idx="12"/>
          </p:nvPr>
        </p:nvSpPr>
        <p:spPr/>
        <p:txBody>
          <a:bodyPr/>
          <a:lstStyle/>
          <a:p>
            <a:pPr lvl="0"/>
            <a:fld id="{225ADE17-8D86-49E7-8290-A5C0273EB528}" type="slidenum">
              <a:t>‹N°›</a:t>
            </a:fld>
            <a:endParaRPr lang="en-CA"/>
          </a:p>
        </p:txBody>
      </p:sp>
    </p:spTree>
    <p:extLst>
      <p:ext uri="{BB962C8B-B14F-4D97-AF65-F5344CB8AC3E}">
        <p14:creationId xmlns:p14="http://schemas.microsoft.com/office/powerpoint/2010/main" val="2254971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F69BF3-66EA-4F8D-BC4F-460C045F5402}"/>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240FBDDB-A1C3-492C-9429-3A86602A2B5C}"/>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7F2EC3C-6BFC-43B1-8A5C-2C564CD99672}"/>
              </a:ext>
            </a:extLst>
          </p:cNvPr>
          <p:cNvSpPr>
            <a:spLocks noGrp="1"/>
          </p:cNvSpPr>
          <p:nvPr>
            <p:ph type="dt" sz="half" idx="10"/>
          </p:nvPr>
        </p:nvSpPr>
        <p:spPr/>
        <p:txBody>
          <a:bodyPr/>
          <a:lstStyle/>
          <a:p>
            <a:pPr lvl="0"/>
            <a:fld id="{88964BC8-21C1-484A-BA9C-65286F9B6657}" type="datetime1">
              <a:rPr lang="en-CA" smtClean="0"/>
              <a:pPr lvl="0"/>
              <a:t>2018-06-07</a:t>
            </a:fld>
            <a:endParaRPr lang="en-CA"/>
          </a:p>
        </p:txBody>
      </p:sp>
      <p:sp>
        <p:nvSpPr>
          <p:cNvPr id="5" name="Espace réservé du pied de page 4">
            <a:extLst>
              <a:ext uri="{FF2B5EF4-FFF2-40B4-BE49-F238E27FC236}">
                <a16:creationId xmlns:a16="http://schemas.microsoft.com/office/drawing/2014/main" id="{9353BE1B-42D9-45DE-A5D5-9E0D1E633788}"/>
              </a:ext>
            </a:extLst>
          </p:cNvPr>
          <p:cNvSpPr>
            <a:spLocks noGrp="1"/>
          </p:cNvSpPr>
          <p:nvPr>
            <p:ph type="ftr" sz="quarter" idx="11"/>
          </p:nvPr>
        </p:nvSpPr>
        <p:spPr/>
        <p:txBody>
          <a:bodyPr/>
          <a:lstStyle/>
          <a:p>
            <a:pPr lvl="0"/>
            <a:endParaRPr lang="en-CA"/>
          </a:p>
        </p:txBody>
      </p:sp>
      <p:sp>
        <p:nvSpPr>
          <p:cNvPr id="6" name="Espace réservé du numéro de diapositive 5">
            <a:extLst>
              <a:ext uri="{FF2B5EF4-FFF2-40B4-BE49-F238E27FC236}">
                <a16:creationId xmlns:a16="http://schemas.microsoft.com/office/drawing/2014/main" id="{A2E23F42-6799-4975-A349-02B05A10C2E7}"/>
              </a:ext>
            </a:extLst>
          </p:cNvPr>
          <p:cNvSpPr>
            <a:spLocks noGrp="1"/>
          </p:cNvSpPr>
          <p:nvPr>
            <p:ph type="sldNum" sz="quarter" idx="12"/>
          </p:nvPr>
        </p:nvSpPr>
        <p:spPr/>
        <p:txBody>
          <a:bodyPr/>
          <a:lstStyle/>
          <a:p>
            <a:pPr lvl="0"/>
            <a:fld id="{24D85F57-ED70-4008-837B-84B69F94C495}" type="slidenum">
              <a:t>‹N°›</a:t>
            </a:fld>
            <a:endParaRPr lang="en-CA"/>
          </a:p>
        </p:txBody>
      </p:sp>
    </p:spTree>
    <p:extLst>
      <p:ext uri="{BB962C8B-B14F-4D97-AF65-F5344CB8AC3E}">
        <p14:creationId xmlns:p14="http://schemas.microsoft.com/office/powerpoint/2010/main" val="959912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BC0A6-B7FE-4578-BDA8-28FCF0BA733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7C24AA75-9E20-4ABE-AABD-EE9602B630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6715E557-4D31-49A0-84DD-B86A4200D343}"/>
              </a:ext>
            </a:extLst>
          </p:cNvPr>
          <p:cNvSpPr>
            <a:spLocks noGrp="1"/>
          </p:cNvSpPr>
          <p:nvPr>
            <p:ph type="dt" sz="half" idx="10"/>
          </p:nvPr>
        </p:nvSpPr>
        <p:spPr/>
        <p:txBody>
          <a:bodyPr/>
          <a:lstStyle/>
          <a:p>
            <a:pPr lvl="0"/>
            <a:fld id="{88964BC8-21C1-484A-BA9C-65286F9B6657}" type="datetime1">
              <a:rPr lang="en-CA" smtClean="0"/>
              <a:pPr lvl="0"/>
              <a:t>2018-06-07</a:t>
            </a:fld>
            <a:endParaRPr lang="en-CA"/>
          </a:p>
        </p:txBody>
      </p:sp>
      <p:sp>
        <p:nvSpPr>
          <p:cNvPr id="5" name="Espace réservé du pied de page 4">
            <a:extLst>
              <a:ext uri="{FF2B5EF4-FFF2-40B4-BE49-F238E27FC236}">
                <a16:creationId xmlns:a16="http://schemas.microsoft.com/office/drawing/2014/main" id="{66B13B89-FADD-4314-9AB5-D38EB57CC004}"/>
              </a:ext>
            </a:extLst>
          </p:cNvPr>
          <p:cNvSpPr>
            <a:spLocks noGrp="1"/>
          </p:cNvSpPr>
          <p:nvPr>
            <p:ph type="ftr" sz="quarter" idx="11"/>
          </p:nvPr>
        </p:nvSpPr>
        <p:spPr/>
        <p:txBody>
          <a:bodyPr/>
          <a:lstStyle/>
          <a:p>
            <a:pPr lvl="0"/>
            <a:endParaRPr lang="en-CA"/>
          </a:p>
        </p:txBody>
      </p:sp>
      <p:sp>
        <p:nvSpPr>
          <p:cNvPr id="6" name="Espace réservé du numéro de diapositive 5">
            <a:extLst>
              <a:ext uri="{FF2B5EF4-FFF2-40B4-BE49-F238E27FC236}">
                <a16:creationId xmlns:a16="http://schemas.microsoft.com/office/drawing/2014/main" id="{3AA41236-E0B0-4512-B02B-5AFAC11C02C6}"/>
              </a:ext>
            </a:extLst>
          </p:cNvPr>
          <p:cNvSpPr>
            <a:spLocks noGrp="1"/>
          </p:cNvSpPr>
          <p:nvPr>
            <p:ph type="sldNum" sz="quarter" idx="12"/>
          </p:nvPr>
        </p:nvSpPr>
        <p:spPr/>
        <p:txBody>
          <a:bodyPr/>
          <a:lstStyle/>
          <a:p>
            <a:pPr lvl="0"/>
            <a:fld id="{5C4B3D68-E860-4D97-92FC-A62F80610955}" type="slidenum">
              <a:t>‹N°›</a:t>
            </a:fld>
            <a:endParaRPr lang="en-CA"/>
          </a:p>
        </p:txBody>
      </p:sp>
    </p:spTree>
    <p:extLst>
      <p:ext uri="{BB962C8B-B14F-4D97-AF65-F5344CB8AC3E}">
        <p14:creationId xmlns:p14="http://schemas.microsoft.com/office/powerpoint/2010/main" val="1981199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C4EF22-D924-4C76-BFF5-97BE0D2C5D55}"/>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F5A6E379-B8ED-41EE-8CAD-E2BDE6E31183}"/>
              </a:ext>
            </a:extLst>
          </p:cNvPr>
          <p:cNvSpPr>
            <a:spLocks noGrp="1"/>
          </p:cNvSpPr>
          <p:nvPr>
            <p:ph sz="half" idx="1"/>
          </p:nvPr>
        </p:nvSpPr>
        <p:spPr>
          <a:xfrm>
            <a:off x="609600" y="1604963"/>
            <a:ext cx="5410200" cy="452596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CB66DF11-BB95-4AA6-9D9A-CA85DDD0FBBB}"/>
              </a:ext>
            </a:extLst>
          </p:cNvPr>
          <p:cNvSpPr>
            <a:spLocks noGrp="1"/>
          </p:cNvSpPr>
          <p:nvPr>
            <p:ph sz="half" idx="2"/>
          </p:nvPr>
        </p:nvSpPr>
        <p:spPr>
          <a:xfrm>
            <a:off x="6172200" y="1604963"/>
            <a:ext cx="5410200" cy="452596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75B618A1-4355-4813-9B25-903FDE017DC2}"/>
              </a:ext>
            </a:extLst>
          </p:cNvPr>
          <p:cNvSpPr>
            <a:spLocks noGrp="1"/>
          </p:cNvSpPr>
          <p:nvPr>
            <p:ph type="dt" sz="half" idx="10"/>
          </p:nvPr>
        </p:nvSpPr>
        <p:spPr/>
        <p:txBody>
          <a:bodyPr/>
          <a:lstStyle/>
          <a:p>
            <a:pPr lvl="0"/>
            <a:fld id="{88964BC8-21C1-484A-BA9C-65286F9B6657}" type="datetime1">
              <a:rPr lang="en-CA" smtClean="0"/>
              <a:pPr lvl="0"/>
              <a:t>2018-06-07</a:t>
            </a:fld>
            <a:endParaRPr lang="en-CA"/>
          </a:p>
        </p:txBody>
      </p:sp>
      <p:sp>
        <p:nvSpPr>
          <p:cNvPr id="6" name="Espace réservé du pied de page 5">
            <a:extLst>
              <a:ext uri="{FF2B5EF4-FFF2-40B4-BE49-F238E27FC236}">
                <a16:creationId xmlns:a16="http://schemas.microsoft.com/office/drawing/2014/main" id="{B872362E-BBFE-4185-95D8-8B76E453C2DC}"/>
              </a:ext>
            </a:extLst>
          </p:cNvPr>
          <p:cNvSpPr>
            <a:spLocks noGrp="1"/>
          </p:cNvSpPr>
          <p:nvPr>
            <p:ph type="ftr" sz="quarter" idx="11"/>
          </p:nvPr>
        </p:nvSpPr>
        <p:spPr/>
        <p:txBody>
          <a:bodyPr/>
          <a:lstStyle/>
          <a:p>
            <a:pPr lvl="0"/>
            <a:endParaRPr lang="en-CA"/>
          </a:p>
        </p:txBody>
      </p:sp>
      <p:sp>
        <p:nvSpPr>
          <p:cNvPr id="7" name="Espace réservé du numéro de diapositive 6">
            <a:extLst>
              <a:ext uri="{FF2B5EF4-FFF2-40B4-BE49-F238E27FC236}">
                <a16:creationId xmlns:a16="http://schemas.microsoft.com/office/drawing/2014/main" id="{A5130D14-6B59-4B5F-8E3E-381814EF6185}"/>
              </a:ext>
            </a:extLst>
          </p:cNvPr>
          <p:cNvSpPr>
            <a:spLocks noGrp="1"/>
          </p:cNvSpPr>
          <p:nvPr>
            <p:ph type="sldNum" sz="quarter" idx="12"/>
          </p:nvPr>
        </p:nvSpPr>
        <p:spPr/>
        <p:txBody>
          <a:bodyPr/>
          <a:lstStyle/>
          <a:p>
            <a:pPr lvl="0"/>
            <a:fld id="{7C42317C-06E4-47C1-9F38-9DCFEE7ADDC7}" type="slidenum">
              <a:t>‹N°›</a:t>
            </a:fld>
            <a:endParaRPr lang="en-CA"/>
          </a:p>
        </p:txBody>
      </p:sp>
    </p:spTree>
    <p:extLst>
      <p:ext uri="{BB962C8B-B14F-4D97-AF65-F5344CB8AC3E}">
        <p14:creationId xmlns:p14="http://schemas.microsoft.com/office/powerpoint/2010/main" val="774868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1BB9CE-15BB-4A0F-86D8-36196C95561E}"/>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0BA15E41-B1CC-442F-B06B-5F9EBA7570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78E99972-A96B-4E32-AD9B-4E06A8EA12E5}"/>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DC6280BB-CD27-4139-B50A-E160928854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987FD584-91E3-4D66-9E13-D1C464ED370F}"/>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CCCABFFC-D855-475A-8E25-8B988C2FD4DE}"/>
              </a:ext>
            </a:extLst>
          </p:cNvPr>
          <p:cNvSpPr>
            <a:spLocks noGrp="1"/>
          </p:cNvSpPr>
          <p:nvPr>
            <p:ph type="dt" sz="half" idx="10"/>
          </p:nvPr>
        </p:nvSpPr>
        <p:spPr/>
        <p:txBody>
          <a:bodyPr/>
          <a:lstStyle/>
          <a:p>
            <a:pPr lvl="0"/>
            <a:fld id="{88964BC8-21C1-484A-BA9C-65286F9B6657}" type="datetime1">
              <a:rPr lang="en-CA" smtClean="0"/>
              <a:pPr lvl="0"/>
              <a:t>2018-06-07</a:t>
            </a:fld>
            <a:endParaRPr lang="en-CA"/>
          </a:p>
        </p:txBody>
      </p:sp>
      <p:sp>
        <p:nvSpPr>
          <p:cNvPr id="8" name="Espace réservé du pied de page 7">
            <a:extLst>
              <a:ext uri="{FF2B5EF4-FFF2-40B4-BE49-F238E27FC236}">
                <a16:creationId xmlns:a16="http://schemas.microsoft.com/office/drawing/2014/main" id="{182BECE5-6461-4CC3-81A6-EBC2EEF7E782}"/>
              </a:ext>
            </a:extLst>
          </p:cNvPr>
          <p:cNvSpPr>
            <a:spLocks noGrp="1"/>
          </p:cNvSpPr>
          <p:nvPr>
            <p:ph type="ftr" sz="quarter" idx="11"/>
          </p:nvPr>
        </p:nvSpPr>
        <p:spPr/>
        <p:txBody>
          <a:bodyPr/>
          <a:lstStyle/>
          <a:p>
            <a:pPr lvl="0"/>
            <a:endParaRPr lang="en-CA"/>
          </a:p>
        </p:txBody>
      </p:sp>
      <p:sp>
        <p:nvSpPr>
          <p:cNvPr id="9" name="Espace réservé du numéro de diapositive 8">
            <a:extLst>
              <a:ext uri="{FF2B5EF4-FFF2-40B4-BE49-F238E27FC236}">
                <a16:creationId xmlns:a16="http://schemas.microsoft.com/office/drawing/2014/main" id="{33C47259-E867-4E27-8650-4624D47160D1}"/>
              </a:ext>
            </a:extLst>
          </p:cNvPr>
          <p:cNvSpPr>
            <a:spLocks noGrp="1"/>
          </p:cNvSpPr>
          <p:nvPr>
            <p:ph type="sldNum" sz="quarter" idx="12"/>
          </p:nvPr>
        </p:nvSpPr>
        <p:spPr/>
        <p:txBody>
          <a:bodyPr/>
          <a:lstStyle/>
          <a:p>
            <a:pPr lvl="0"/>
            <a:fld id="{59A98D1E-6C19-4DC6-9152-B542EA1C82AC}" type="slidenum">
              <a:t>‹N°›</a:t>
            </a:fld>
            <a:endParaRPr lang="en-CA"/>
          </a:p>
        </p:txBody>
      </p:sp>
    </p:spTree>
    <p:extLst>
      <p:ext uri="{BB962C8B-B14F-4D97-AF65-F5344CB8AC3E}">
        <p14:creationId xmlns:p14="http://schemas.microsoft.com/office/powerpoint/2010/main" val="2944909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828CB7-D89C-4168-A289-0479B56946AB}"/>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42A0EDE5-5704-40D0-9ED7-5334FDD881CB}"/>
              </a:ext>
            </a:extLst>
          </p:cNvPr>
          <p:cNvSpPr>
            <a:spLocks noGrp="1"/>
          </p:cNvSpPr>
          <p:nvPr>
            <p:ph type="dt" sz="half" idx="10"/>
          </p:nvPr>
        </p:nvSpPr>
        <p:spPr/>
        <p:txBody>
          <a:bodyPr/>
          <a:lstStyle/>
          <a:p>
            <a:pPr lvl="0"/>
            <a:fld id="{88964BC8-21C1-484A-BA9C-65286F9B6657}" type="datetime1">
              <a:rPr lang="en-CA" smtClean="0"/>
              <a:pPr lvl="0"/>
              <a:t>2018-06-07</a:t>
            </a:fld>
            <a:endParaRPr lang="en-CA"/>
          </a:p>
        </p:txBody>
      </p:sp>
      <p:sp>
        <p:nvSpPr>
          <p:cNvPr id="4" name="Espace réservé du pied de page 3">
            <a:extLst>
              <a:ext uri="{FF2B5EF4-FFF2-40B4-BE49-F238E27FC236}">
                <a16:creationId xmlns:a16="http://schemas.microsoft.com/office/drawing/2014/main" id="{32781A22-B602-4C57-A917-BE99E61AF642}"/>
              </a:ext>
            </a:extLst>
          </p:cNvPr>
          <p:cNvSpPr>
            <a:spLocks noGrp="1"/>
          </p:cNvSpPr>
          <p:nvPr>
            <p:ph type="ftr" sz="quarter" idx="11"/>
          </p:nvPr>
        </p:nvSpPr>
        <p:spPr/>
        <p:txBody>
          <a:bodyPr/>
          <a:lstStyle/>
          <a:p>
            <a:pPr lvl="0"/>
            <a:endParaRPr lang="en-CA"/>
          </a:p>
        </p:txBody>
      </p:sp>
      <p:sp>
        <p:nvSpPr>
          <p:cNvPr id="5" name="Espace réservé du numéro de diapositive 4">
            <a:extLst>
              <a:ext uri="{FF2B5EF4-FFF2-40B4-BE49-F238E27FC236}">
                <a16:creationId xmlns:a16="http://schemas.microsoft.com/office/drawing/2014/main" id="{44BA07F1-6C18-438F-A0DE-8B737C13C6FF}"/>
              </a:ext>
            </a:extLst>
          </p:cNvPr>
          <p:cNvSpPr>
            <a:spLocks noGrp="1"/>
          </p:cNvSpPr>
          <p:nvPr>
            <p:ph type="sldNum" sz="quarter" idx="12"/>
          </p:nvPr>
        </p:nvSpPr>
        <p:spPr/>
        <p:txBody>
          <a:bodyPr/>
          <a:lstStyle/>
          <a:p>
            <a:pPr lvl="0"/>
            <a:fld id="{CADBA995-54B3-4C02-9805-7D888E0EC8BF}" type="slidenum">
              <a:t>‹N°›</a:t>
            </a:fld>
            <a:endParaRPr lang="en-CA"/>
          </a:p>
        </p:txBody>
      </p:sp>
    </p:spTree>
    <p:extLst>
      <p:ext uri="{BB962C8B-B14F-4D97-AF65-F5344CB8AC3E}">
        <p14:creationId xmlns:p14="http://schemas.microsoft.com/office/powerpoint/2010/main" val="2820988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97ACB1C-B91C-4479-9E49-71AFE037FB5D}"/>
              </a:ext>
            </a:extLst>
          </p:cNvPr>
          <p:cNvSpPr>
            <a:spLocks noGrp="1"/>
          </p:cNvSpPr>
          <p:nvPr>
            <p:ph type="dt" sz="half" idx="10"/>
          </p:nvPr>
        </p:nvSpPr>
        <p:spPr/>
        <p:txBody>
          <a:bodyPr/>
          <a:lstStyle/>
          <a:p>
            <a:pPr lvl="0"/>
            <a:fld id="{88964BC8-21C1-484A-BA9C-65286F9B6657}" type="datetime1">
              <a:rPr lang="en-CA" smtClean="0"/>
              <a:pPr lvl="0"/>
              <a:t>2018-06-07</a:t>
            </a:fld>
            <a:endParaRPr lang="en-CA"/>
          </a:p>
        </p:txBody>
      </p:sp>
      <p:sp>
        <p:nvSpPr>
          <p:cNvPr id="3" name="Espace réservé du pied de page 2">
            <a:extLst>
              <a:ext uri="{FF2B5EF4-FFF2-40B4-BE49-F238E27FC236}">
                <a16:creationId xmlns:a16="http://schemas.microsoft.com/office/drawing/2014/main" id="{C8CBC3E8-EA8C-4E55-8D44-127A1862930D}"/>
              </a:ext>
            </a:extLst>
          </p:cNvPr>
          <p:cNvSpPr>
            <a:spLocks noGrp="1"/>
          </p:cNvSpPr>
          <p:nvPr>
            <p:ph type="ftr" sz="quarter" idx="11"/>
          </p:nvPr>
        </p:nvSpPr>
        <p:spPr/>
        <p:txBody>
          <a:bodyPr/>
          <a:lstStyle/>
          <a:p>
            <a:pPr lvl="0"/>
            <a:endParaRPr lang="en-CA"/>
          </a:p>
        </p:txBody>
      </p:sp>
      <p:sp>
        <p:nvSpPr>
          <p:cNvPr id="4" name="Espace réservé du numéro de diapositive 3">
            <a:extLst>
              <a:ext uri="{FF2B5EF4-FFF2-40B4-BE49-F238E27FC236}">
                <a16:creationId xmlns:a16="http://schemas.microsoft.com/office/drawing/2014/main" id="{6C9FC2CE-0BCD-4775-9880-F7645A597D22}"/>
              </a:ext>
            </a:extLst>
          </p:cNvPr>
          <p:cNvSpPr>
            <a:spLocks noGrp="1"/>
          </p:cNvSpPr>
          <p:nvPr>
            <p:ph type="sldNum" sz="quarter" idx="12"/>
          </p:nvPr>
        </p:nvSpPr>
        <p:spPr/>
        <p:txBody>
          <a:bodyPr/>
          <a:lstStyle/>
          <a:p>
            <a:pPr lvl="0"/>
            <a:fld id="{5872D307-47FB-4CAD-8F4B-BC305802F5E0}" type="slidenum">
              <a:t>‹N°›</a:t>
            </a:fld>
            <a:endParaRPr lang="en-CA"/>
          </a:p>
        </p:txBody>
      </p:sp>
    </p:spTree>
    <p:extLst>
      <p:ext uri="{BB962C8B-B14F-4D97-AF65-F5344CB8AC3E}">
        <p14:creationId xmlns:p14="http://schemas.microsoft.com/office/powerpoint/2010/main" val="11229488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46091B-8EB4-4F5C-8181-024FB8E0FAC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02379439-6439-4CE1-9009-979F790DB2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3F3A02A2-B173-4A73-AA49-210D6C3D0037}"/>
              </a:ext>
            </a:extLst>
          </p:cNvPr>
          <p:cNvSpPr>
            <a:spLocks noGrp="1"/>
          </p:cNvSpPr>
          <p:nvPr>
            <p:ph type="dt" sz="half" idx="10"/>
          </p:nvPr>
        </p:nvSpPr>
        <p:spPr/>
        <p:txBody>
          <a:bodyPr/>
          <a:lstStyle/>
          <a:p>
            <a:pPr lvl="0"/>
            <a:fld id="{97382F63-A1D4-468F-BF55-219FF6CC8BE3}" type="datetime1">
              <a:rPr lang="en-CA" smtClean="0"/>
              <a:pPr lvl="0"/>
              <a:t>2018-06-07</a:t>
            </a:fld>
            <a:endParaRPr lang="en-CA"/>
          </a:p>
        </p:txBody>
      </p:sp>
      <p:sp>
        <p:nvSpPr>
          <p:cNvPr id="5" name="Espace réservé du pied de page 4">
            <a:extLst>
              <a:ext uri="{FF2B5EF4-FFF2-40B4-BE49-F238E27FC236}">
                <a16:creationId xmlns:a16="http://schemas.microsoft.com/office/drawing/2014/main" id="{D538FA76-CF2F-4DAA-A37C-9188DA031E36}"/>
              </a:ext>
            </a:extLst>
          </p:cNvPr>
          <p:cNvSpPr>
            <a:spLocks noGrp="1"/>
          </p:cNvSpPr>
          <p:nvPr>
            <p:ph type="ftr" sz="quarter" idx="11"/>
          </p:nvPr>
        </p:nvSpPr>
        <p:spPr/>
        <p:txBody>
          <a:bodyPr/>
          <a:lstStyle/>
          <a:p>
            <a:pPr lvl="0"/>
            <a:endParaRPr lang="en-CA"/>
          </a:p>
        </p:txBody>
      </p:sp>
      <p:sp>
        <p:nvSpPr>
          <p:cNvPr id="6" name="Espace réservé du numéro de diapositive 5">
            <a:extLst>
              <a:ext uri="{FF2B5EF4-FFF2-40B4-BE49-F238E27FC236}">
                <a16:creationId xmlns:a16="http://schemas.microsoft.com/office/drawing/2014/main" id="{D52CA259-A58E-4A7B-85D6-FD43B49185DC}"/>
              </a:ext>
            </a:extLst>
          </p:cNvPr>
          <p:cNvSpPr>
            <a:spLocks noGrp="1"/>
          </p:cNvSpPr>
          <p:nvPr>
            <p:ph type="sldNum" sz="quarter" idx="12"/>
          </p:nvPr>
        </p:nvSpPr>
        <p:spPr/>
        <p:txBody>
          <a:bodyPr/>
          <a:lstStyle/>
          <a:p>
            <a:pPr lvl="0"/>
            <a:fld id="{56774DCF-A22B-4017-A222-CFB66B44A31D}" type="slidenum">
              <a:t>‹N°›</a:t>
            </a:fld>
            <a:endParaRPr lang="en-CA"/>
          </a:p>
        </p:txBody>
      </p:sp>
    </p:spTree>
    <p:extLst>
      <p:ext uri="{BB962C8B-B14F-4D97-AF65-F5344CB8AC3E}">
        <p14:creationId xmlns:p14="http://schemas.microsoft.com/office/powerpoint/2010/main" val="292511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FB4017-BD7F-47C5-A830-BF35FE1E1CA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588BAF5F-B43D-4706-969A-0C07F777C3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9134555A-170D-4915-9BF3-69A9D63F0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E92FC61-68FA-49F3-9A17-042DCF8C3442}"/>
              </a:ext>
            </a:extLst>
          </p:cNvPr>
          <p:cNvSpPr>
            <a:spLocks noGrp="1"/>
          </p:cNvSpPr>
          <p:nvPr>
            <p:ph type="dt" sz="half" idx="10"/>
          </p:nvPr>
        </p:nvSpPr>
        <p:spPr/>
        <p:txBody>
          <a:bodyPr/>
          <a:lstStyle/>
          <a:p>
            <a:pPr lvl="0"/>
            <a:fld id="{88964BC8-21C1-484A-BA9C-65286F9B6657}" type="datetime1">
              <a:rPr lang="en-CA" smtClean="0"/>
              <a:pPr lvl="0"/>
              <a:t>2018-06-07</a:t>
            </a:fld>
            <a:endParaRPr lang="en-CA"/>
          </a:p>
        </p:txBody>
      </p:sp>
      <p:sp>
        <p:nvSpPr>
          <p:cNvPr id="6" name="Espace réservé du pied de page 5">
            <a:extLst>
              <a:ext uri="{FF2B5EF4-FFF2-40B4-BE49-F238E27FC236}">
                <a16:creationId xmlns:a16="http://schemas.microsoft.com/office/drawing/2014/main" id="{5BDCDF65-EA46-4A58-89CF-024F613E2B57}"/>
              </a:ext>
            </a:extLst>
          </p:cNvPr>
          <p:cNvSpPr>
            <a:spLocks noGrp="1"/>
          </p:cNvSpPr>
          <p:nvPr>
            <p:ph type="ftr" sz="quarter" idx="11"/>
          </p:nvPr>
        </p:nvSpPr>
        <p:spPr/>
        <p:txBody>
          <a:bodyPr/>
          <a:lstStyle/>
          <a:p>
            <a:pPr lvl="0"/>
            <a:endParaRPr lang="en-CA"/>
          </a:p>
        </p:txBody>
      </p:sp>
      <p:sp>
        <p:nvSpPr>
          <p:cNvPr id="7" name="Espace réservé du numéro de diapositive 6">
            <a:extLst>
              <a:ext uri="{FF2B5EF4-FFF2-40B4-BE49-F238E27FC236}">
                <a16:creationId xmlns:a16="http://schemas.microsoft.com/office/drawing/2014/main" id="{3F0A77C3-4056-439F-BC0B-B6AA2DDF0202}"/>
              </a:ext>
            </a:extLst>
          </p:cNvPr>
          <p:cNvSpPr>
            <a:spLocks noGrp="1"/>
          </p:cNvSpPr>
          <p:nvPr>
            <p:ph type="sldNum" sz="quarter" idx="12"/>
          </p:nvPr>
        </p:nvSpPr>
        <p:spPr/>
        <p:txBody>
          <a:bodyPr/>
          <a:lstStyle/>
          <a:p>
            <a:pPr lvl="0"/>
            <a:fld id="{2727470B-3242-4838-A72D-43BE5B0B25E0}" type="slidenum">
              <a:t>‹N°›</a:t>
            </a:fld>
            <a:endParaRPr lang="en-CA"/>
          </a:p>
        </p:txBody>
      </p:sp>
    </p:spTree>
    <p:extLst>
      <p:ext uri="{BB962C8B-B14F-4D97-AF65-F5344CB8AC3E}">
        <p14:creationId xmlns:p14="http://schemas.microsoft.com/office/powerpoint/2010/main" val="156539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D344C7-5329-46CE-B592-9FB366D2B81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0F0B826A-F2F1-4338-937A-7515FEBB4F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ADCF944A-2962-42A3-A35F-E3F2421BE0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B82256F-9F4B-4841-BDE9-3102CD8C2B1E}"/>
              </a:ext>
            </a:extLst>
          </p:cNvPr>
          <p:cNvSpPr>
            <a:spLocks noGrp="1"/>
          </p:cNvSpPr>
          <p:nvPr>
            <p:ph type="dt" sz="half" idx="10"/>
          </p:nvPr>
        </p:nvSpPr>
        <p:spPr/>
        <p:txBody>
          <a:bodyPr/>
          <a:lstStyle/>
          <a:p>
            <a:pPr lvl="0"/>
            <a:fld id="{88964BC8-21C1-484A-BA9C-65286F9B6657}" type="datetime1">
              <a:rPr lang="en-CA" smtClean="0"/>
              <a:pPr lvl="0"/>
              <a:t>2018-06-07</a:t>
            </a:fld>
            <a:endParaRPr lang="en-CA"/>
          </a:p>
        </p:txBody>
      </p:sp>
      <p:sp>
        <p:nvSpPr>
          <p:cNvPr id="6" name="Espace réservé du pied de page 5">
            <a:extLst>
              <a:ext uri="{FF2B5EF4-FFF2-40B4-BE49-F238E27FC236}">
                <a16:creationId xmlns:a16="http://schemas.microsoft.com/office/drawing/2014/main" id="{BB21E938-1FDF-4C83-8069-F8A830017A76}"/>
              </a:ext>
            </a:extLst>
          </p:cNvPr>
          <p:cNvSpPr>
            <a:spLocks noGrp="1"/>
          </p:cNvSpPr>
          <p:nvPr>
            <p:ph type="ftr" sz="quarter" idx="11"/>
          </p:nvPr>
        </p:nvSpPr>
        <p:spPr/>
        <p:txBody>
          <a:bodyPr/>
          <a:lstStyle/>
          <a:p>
            <a:pPr lvl="0"/>
            <a:endParaRPr lang="en-CA"/>
          </a:p>
        </p:txBody>
      </p:sp>
      <p:sp>
        <p:nvSpPr>
          <p:cNvPr id="7" name="Espace réservé du numéro de diapositive 6">
            <a:extLst>
              <a:ext uri="{FF2B5EF4-FFF2-40B4-BE49-F238E27FC236}">
                <a16:creationId xmlns:a16="http://schemas.microsoft.com/office/drawing/2014/main" id="{13FF6D2A-EE84-4871-8C76-F6716B0F42E7}"/>
              </a:ext>
            </a:extLst>
          </p:cNvPr>
          <p:cNvSpPr>
            <a:spLocks noGrp="1"/>
          </p:cNvSpPr>
          <p:nvPr>
            <p:ph type="sldNum" sz="quarter" idx="12"/>
          </p:nvPr>
        </p:nvSpPr>
        <p:spPr/>
        <p:txBody>
          <a:bodyPr/>
          <a:lstStyle/>
          <a:p>
            <a:pPr lvl="0"/>
            <a:fld id="{375B1D97-A3CF-42D3-906E-003DFAFF7639}" type="slidenum">
              <a:t>‹N°›</a:t>
            </a:fld>
            <a:endParaRPr lang="en-CA"/>
          </a:p>
        </p:txBody>
      </p:sp>
    </p:spTree>
    <p:extLst>
      <p:ext uri="{BB962C8B-B14F-4D97-AF65-F5344CB8AC3E}">
        <p14:creationId xmlns:p14="http://schemas.microsoft.com/office/powerpoint/2010/main" val="2978101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37A608-F531-4C67-86A9-8746C146C613}"/>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E4B03326-5B39-4E81-8D86-646610B051AF}"/>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2938994-DAFC-4588-8FDD-833F82850194}"/>
              </a:ext>
            </a:extLst>
          </p:cNvPr>
          <p:cNvSpPr>
            <a:spLocks noGrp="1"/>
          </p:cNvSpPr>
          <p:nvPr>
            <p:ph type="dt" sz="half" idx="10"/>
          </p:nvPr>
        </p:nvSpPr>
        <p:spPr/>
        <p:txBody>
          <a:bodyPr/>
          <a:lstStyle/>
          <a:p>
            <a:pPr lvl="0"/>
            <a:fld id="{88964BC8-21C1-484A-BA9C-65286F9B6657}" type="datetime1">
              <a:rPr lang="en-CA" smtClean="0"/>
              <a:pPr lvl="0"/>
              <a:t>2018-06-07</a:t>
            </a:fld>
            <a:endParaRPr lang="en-CA"/>
          </a:p>
        </p:txBody>
      </p:sp>
      <p:sp>
        <p:nvSpPr>
          <p:cNvPr id="5" name="Espace réservé du pied de page 4">
            <a:extLst>
              <a:ext uri="{FF2B5EF4-FFF2-40B4-BE49-F238E27FC236}">
                <a16:creationId xmlns:a16="http://schemas.microsoft.com/office/drawing/2014/main" id="{5DFF197A-2691-4FE2-855D-9A38E12209D2}"/>
              </a:ext>
            </a:extLst>
          </p:cNvPr>
          <p:cNvSpPr>
            <a:spLocks noGrp="1"/>
          </p:cNvSpPr>
          <p:nvPr>
            <p:ph type="ftr" sz="quarter" idx="11"/>
          </p:nvPr>
        </p:nvSpPr>
        <p:spPr/>
        <p:txBody>
          <a:bodyPr/>
          <a:lstStyle/>
          <a:p>
            <a:pPr lvl="0"/>
            <a:endParaRPr lang="en-CA"/>
          </a:p>
        </p:txBody>
      </p:sp>
      <p:sp>
        <p:nvSpPr>
          <p:cNvPr id="6" name="Espace réservé du numéro de diapositive 5">
            <a:extLst>
              <a:ext uri="{FF2B5EF4-FFF2-40B4-BE49-F238E27FC236}">
                <a16:creationId xmlns:a16="http://schemas.microsoft.com/office/drawing/2014/main" id="{28AE54AA-40A1-44E2-9FE2-D75DB287558D}"/>
              </a:ext>
            </a:extLst>
          </p:cNvPr>
          <p:cNvSpPr>
            <a:spLocks noGrp="1"/>
          </p:cNvSpPr>
          <p:nvPr>
            <p:ph type="sldNum" sz="quarter" idx="12"/>
          </p:nvPr>
        </p:nvSpPr>
        <p:spPr/>
        <p:txBody>
          <a:bodyPr/>
          <a:lstStyle/>
          <a:p>
            <a:pPr lvl="0"/>
            <a:fld id="{B16F2FD5-4DD0-41EF-9F76-4218B8373D5C}" type="slidenum">
              <a:t>‹N°›</a:t>
            </a:fld>
            <a:endParaRPr lang="en-CA"/>
          </a:p>
        </p:txBody>
      </p:sp>
    </p:spTree>
    <p:extLst>
      <p:ext uri="{BB962C8B-B14F-4D97-AF65-F5344CB8AC3E}">
        <p14:creationId xmlns:p14="http://schemas.microsoft.com/office/powerpoint/2010/main" val="4234701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F8AA7E1-4D9D-4722-B713-53B6CDA7374D}"/>
              </a:ext>
            </a:extLst>
          </p:cNvPr>
          <p:cNvSpPr>
            <a:spLocks noGrp="1"/>
          </p:cNvSpPr>
          <p:nvPr>
            <p:ph type="title" orient="vert"/>
          </p:nvPr>
        </p:nvSpPr>
        <p:spPr>
          <a:xfrm>
            <a:off x="8839200" y="365125"/>
            <a:ext cx="2743200" cy="5765800"/>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DF8381E7-272B-4DB6-AD84-1F40A80F3F49}"/>
              </a:ext>
            </a:extLst>
          </p:cNvPr>
          <p:cNvSpPr>
            <a:spLocks noGrp="1"/>
          </p:cNvSpPr>
          <p:nvPr>
            <p:ph type="body" orient="vert" idx="1"/>
          </p:nvPr>
        </p:nvSpPr>
        <p:spPr>
          <a:xfrm>
            <a:off x="609600" y="365125"/>
            <a:ext cx="8077200" cy="57658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B5157D1-E832-40F8-9813-B600272684EE}"/>
              </a:ext>
            </a:extLst>
          </p:cNvPr>
          <p:cNvSpPr>
            <a:spLocks noGrp="1"/>
          </p:cNvSpPr>
          <p:nvPr>
            <p:ph type="dt" sz="half" idx="10"/>
          </p:nvPr>
        </p:nvSpPr>
        <p:spPr/>
        <p:txBody>
          <a:bodyPr/>
          <a:lstStyle/>
          <a:p>
            <a:pPr lvl="0"/>
            <a:fld id="{88964BC8-21C1-484A-BA9C-65286F9B6657}" type="datetime1">
              <a:rPr lang="en-CA" smtClean="0"/>
              <a:pPr lvl="0"/>
              <a:t>2018-06-07</a:t>
            </a:fld>
            <a:endParaRPr lang="en-CA"/>
          </a:p>
        </p:txBody>
      </p:sp>
      <p:sp>
        <p:nvSpPr>
          <p:cNvPr id="5" name="Espace réservé du pied de page 4">
            <a:extLst>
              <a:ext uri="{FF2B5EF4-FFF2-40B4-BE49-F238E27FC236}">
                <a16:creationId xmlns:a16="http://schemas.microsoft.com/office/drawing/2014/main" id="{32CEF5C3-BD36-445C-9474-BF003444EBFD}"/>
              </a:ext>
            </a:extLst>
          </p:cNvPr>
          <p:cNvSpPr>
            <a:spLocks noGrp="1"/>
          </p:cNvSpPr>
          <p:nvPr>
            <p:ph type="ftr" sz="quarter" idx="11"/>
          </p:nvPr>
        </p:nvSpPr>
        <p:spPr/>
        <p:txBody>
          <a:bodyPr/>
          <a:lstStyle/>
          <a:p>
            <a:pPr lvl="0"/>
            <a:endParaRPr lang="en-CA"/>
          </a:p>
        </p:txBody>
      </p:sp>
      <p:sp>
        <p:nvSpPr>
          <p:cNvPr id="6" name="Espace réservé du numéro de diapositive 5">
            <a:extLst>
              <a:ext uri="{FF2B5EF4-FFF2-40B4-BE49-F238E27FC236}">
                <a16:creationId xmlns:a16="http://schemas.microsoft.com/office/drawing/2014/main" id="{153EA69D-528A-41E0-86EF-A4D66F720452}"/>
              </a:ext>
            </a:extLst>
          </p:cNvPr>
          <p:cNvSpPr>
            <a:spLocks noGrp="1"/>
          </p:cNvSpPr>
          <p:nvPr>
            <p:ph type="sldNum" sz="quarter" idx="12"/>
          </p:nvPr>
        </p:nvSpPr>
        <p:spPr/>
        <p:txBody>
          <a:bodyPr/>
          <a:lstStyle/>
          <a:p>
            <a:pPr lvl="0"/>
            <a:fld id="{0E32224F-8CE8-42F8-A984-01EE8C70F1A1}" type="slidenum">
              <a:t>‹N°›</a:t>
            </a:fld>
            <a:endParaRPr lang="en-CA"/>
          </a:p>
        </p:txBody>
      </p:sp>
    </p:spTree>
    <p:extLst>
      <p:ext uri="{BB962C8B-B14F-4D97-AF65-F5344CB8AC3E}">
        <p14:creationId xmlns:p14="http://schemas.microsoft.com/office/powerpoint/2010/main" val="122259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F9C5E-809C-4839-B237-761B46A9B2AA}"/>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30F08D80-0208-4C3E-8618-CF7C658752B5}"/>
              </a:ext>
            </a:extLst>
          </p:cNvPr>
          <p:cNvSpPr>
            <a:spLocks noGrp="1"/>
          </p:cNvSpPr>
          <p:nvPr>
            <p:ph sz="half" idx="1"/>
          </p:nvPr>
        </p:nvSpPr>
        <p:spPr>
          <a:xfrm>
            <a:off x="609600" y="1604963"/>
            <a:ext cx="5410200" cy="452596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2417351E-1489-449C-8AB8-77B3A43BA357}"/>
              </a:ext>
            </a:extLst>
          </p:cNvPr>
          <p:cNvSpPr>
            <a:spLocks noGrp="1"/>
          </p:cNvSpPr>
          <p:nvPr>
            <p:ph sz="half" idx="2"/>
          </p:nvPr>
        </p:nvSpPr>
        <p:spPr>
          <a:xfrm>
            <a:off x="6172200" y="1604963"/>
            <a:ext cx="5410200" cy="452596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544F7492-358E-44ED-AC32-D7DC801A402C}"/>
              </a:ext>
            </a:extLst>
          </p:cNvPr>
          <p:cNvSpPr>
            <a:spLocks noGrp="1"/>
          </p:cNvSpPr>
          <p:nvPr>
            <p:ph type="dt" sz="half" idx="10"/>
          </p:nvPr>
        </p:nvSpPr>
        <p:spPr/>
        <p:txBody>
          <a:bodyPr/>
          <a:lstStyle/>
          <a:p>
            <a:pPr lvl="0"/>
            <a:fld id="{97382F63-A1D4-468F-BF55-219FF6CC8BE3}" type="datetime1">
              <a:rPr lang="en-CA" smtClean="0"/>
              <a:pPr lvl="0"/>
              <a:t>2018-06-07</a:t>
            </a:fld>
            <a:endParaRPr lang="en-CA"/>
          </a:p>
        </p:txBody>
      </p:sp>
      <p:sp>
        <p:nvSpPr>
          <p:cNvPr id="6" name="Espace réservé du pied de page 5">
            <a:extLst>
              <a:ext uri="{FF2B5EF4-FFF2-40B4-BE49-F238E27FC236}">
                <a16:creationId xmlns:a16="http://schemas.microsoft.com/office/drawing/2014/main" id="{F1C4E112-7044-4263-AAC6-0BF610338720}"/>
              </a:ext>
            </a:extLst>
          </p:cNvPr>
          <p:cNvSpPr>
            <a:spLocks noGrp="1"/>
          </p:cNvSpPr>
          <p:nvPr>
            <p:ph type="ftr" sz="quarter" idx="11"/>
          </p:nvPr>
        </p:nvSpPr>
        <p:spPr/>
        <p:txBody>
          <a:bodyPr/>
          <a:lstStyle/>
          <a:p>
            <a:pPr lvl="0"/>
            <a:endParaRPr lang="en-CA"/>
          </a:p>
        </p:txBody>
      </p:sp>
      <p:sp>
        <p:nvSpPr>
          <p:cNvPr id="7" name="Espace réservé du numéro de diapositive 6">
            <a:extLst>
              <a:ext uri="{FF2B5EF4-FFF2-40B4-BE49-F238E27FC236}">
                <a16:creationId xmlns:a16="http://schemas.microsoft.com/office/drawing/2014/main" id="{8C321A7D-4FEA-44CD-A639-1C2571DC1C5B}"/>
              </a:ext>
            </a:extLst>
          </p:cNvPr>
          <p:cNvSpPr>
            <a:spLocks noGrp="1"/>
          </p:cNvSpPr>
          <p:nvPr>
            <p:ph type="sldNum" sz="quarter" idx="12"/>
          </p:nvPr>
        </p:nvSpPr>
        <p:spPr/>
        <p:txBody>
          <a:bodyPr/>
          <a:lstStyle/>
          <a:p>
            <a:pPr lvl="0"/>
            <a:fld id="{4A6E7B34-6C33-425B-8743-EA896A47BCA6}" type="slidenum">
              <a:t>‹N°›</a:t>
            </a:fld>
            <a:endParaRPr lang="en-CA"/>
          </a:p>
        </p:txBody>
      </p:sp>
    </p:spTree>
    <p:extLst>
      <p:ext uri="{BB962C8B-B14F-4D97-AF65-F5344CB8AC3E}">
        <p14:creationId xmlns:p14="http://schemas.microsoft.com/office/powerpoint/2010/main" val="240817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C0FF85-D4C9-495A-BBF4-56FA061039DC}"/>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3925F737-4227-4616-90CA-C5E263E016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83CCFB96-6556-4E75-A46D-4E1FAAED49D7}"/>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3528EB8C-FFA4-48D5-845D-64DADEDC9D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D2949827-9E27-46D7-B752-178B03AECD0C}"/>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FBAA4E59-07D4-412D-B0EB-152366DFBDF2}"/>
              </a:ext>
            </a:extLst>
          </p:cNvPr>
          <p:cNvSpPr>
            <a:spLocks noGrp="1"/>
          </p:cNvSpPr>
          <p:nvPr>
            <p:ph type="dt" sz="half" idx="10"/>
          </p:nvPr>
        </p:nvSpPr>
        <p:spPr/>
        <p:txBody>
          <a:bodyPr/>
          <a:lstStyle/>
          <a:p>
            <a:pPr lvl="0"/>
            <a:fld id="{97382F63-A1D4-468F-BF55-219FF6CC8BE3}" type="datetime1">
              <a:rPr lang="en-CA" smtClean="0"/>
              <a:pPr lvl="0"/>
              <a:t>2018-06-07</a:t>
            </a:fld>
            <a:endParaRPr lang="en-CA"/>
          </a:p>
        </p:txBody>
      </p:sp>
      <p:sp>
        <p:nvSpPr>
          <p:cNvPr id="8" name="Espace réservé du pied de page 7">
            <a:extLst>
              <a:ext uri="{FF2B5EF4-FFF2-40B4-BE49-F238E27FC236}">
                <a16:creationId xmlns:a16="http://schemas.microsoft.com/office/drawing/2014/main" id="{AF225B6F-543F-4377-98BF-E8EEB3AB183D}"/>
              </a:ext>
            </a:extLst>
          </p:cNvPr>
          <p:cNvSpPr>
            <a:spLocks noGrp="1"/>
          </p:cNvSpPr>
          <p:nvPr>
            <p:ph type="ftr" sz="quarter" idx="11"/>
          </p:nvPr>
        </p:nvSpPr>
        <p:spPr/>
        <p:txBody>
          <a:bodyPr/>
          <a:lstStyle/>
          <a:p>
            <a:pPr lvl="0"/>
            <a:endParaRPr lang="en-CA"/>
          </a:p>
        </p:txBody>
      </p:sp>
      <p:sp>
        <p:nvSpPr>
          <p:cNvPr id="9" name="Espace réservé du numéro de diapositive 8">
            <a:extLst>
              <a:ext uri="{FF2B5EF4-FFF2-40B4-BE49-F238E27FC236}">
                <a16:creationId xmlns:a16="http://schemas.microsoft.com/office/drawing/2014/main" id="{A30DC63D-75C6-4215-AE34-2C18BB2916BD}"/>
              </a:ext>
            </a:extLst>
          </p:cNvPr>
          <p:cNvSpPr>
            <a:spLocks noGrp="1"/>
          </p:cNvSpPr>
          <p:nvPr>
            <p:ph type="sldNum" sz="quarter" idx="12"/>
          </p:nvPr>
        </p:nvSpPr>
        <p:spPr/>
        <p:txBody>
          <a:bodyPr/>
          <a:lstStyle/>
          <a:p>
            <a:pPr lvl="0"/>
            <a:fld id="{7ED7EF53-5875-4C6D-9448-CD17CF26D237}" type="slidenum">
              <a:t>‹N°›</a:t>
            </a:fld>
            <a:endParaRPr lang="en-CA"/>
          </a:p>
        </p:txBody>
      </p:sp>
    </p:spTree>
    <p:extLst>
      <p:ext uri="{BB962C8B-B14F-4D97-AF65-F5344CB8AC3E}">
        <p14:creationId xmlns:p14="http://schemas.microsoft.com/office/powerpoint/2010/main" val="224817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61D3C0-E8F3-4AC3-950E-2BE48D1A3096}"/>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DE9B0C30-2432-4CA0-A8CA-5741A8D90084}"/>
              </a:ext>
            </a:extLst>
          </p:cNvPr>
          <p:cNvSpPr>
            <a:spLocks noGrp="1"/>
          </p:cNvSpPr>
          <p:nvPr>
            <p:ph type="dt" sz="half" idx="10"/>
          </p:nvPr>
        </p:nvSpPr>
        <p:spPr/>
        <p:txBody>
          <a:bodyPr/>
          <a:lstStyle/>
          <a:p>
            <a:pPr lvl="0"/>
            <a:fld id="{97382F63-A1D4-468F-BF55-219FF6CC8BE3}" type="datetime1">
              <a:rPr lang="en-CA" smtClean="0"/>
              <a:pPr lvl="0"/>
              <a:t>2018-06-07</a:t>
            </a:fld>
            <a:endParaRPr lang="en-CA"/>
          </a:p>
        </p:txBody>
      </p:sp>
      <p:sp>
        <p:nvSpPr>
          <p:cNvPr id="4" name="Espace réservé du pied de page 3">
            <a:extLst>
              <a:ext uri="{FF2B5EF4-FFF2-40B4-BE49-F238E27FC236}">
                <a16:creationId xmlns:a16="http://schemas.microsoft.com/office/drawing/2014/main" id="{EE2BC0C2-A295-4311-9753-CD41B0F1DE63}"/>
              </a:ext>
            </a:extLst>
          </p:cNvPr>
          <p:cNvSpPr>
            <a:spLocks noGrp="1"/>
          </p:cNvSpPr>
          <p:nvPr>
            <p:ph type="ftr" sz="quarter" idx="11"/>
          </p:nvPr>
        </p:nvSpPr>
        <p:spPr/>
        <p:txBody>
          <a:bodyPr/>
          <a:lstStyle/>
          <a:p>
            <a:pPr lvl="0"/>
            <a:endParaRPr lang="en-CA"/>
          </a:p>
        </p:txBody>
      </p:sp>
      <p:sp>
        <p:nvSpPr>
          <p:cNvPr id="5" name="Espace réservé du numéro de diapositive 4">
            <a:extLst>
              <a:ext uri="{FF2B5EF4-FFF2-40B4-BE49-F238E27FC236}">
                <a16:creationId xmlns:a16="http://schemas.microsoft.com/office/drawing/2014/main" id="{F78D8FB2-53C4-4BDE-94C6-6BD3418E838B}"/>
              </a:ext>
            </a:extLst>
          </p:cNvPr>
          <p:cNvSpPr>
            <a:spLocks noGrp="1"/>
          </p:cNvSpPr>
          <p:nvPr>
            <p:ph type="sldNum" sz="quarter" idx="12"/>
          </p:nvPr>
        </p:nvSpPr>
        <p:spPr/>
        <p:txBody>
          <a:bodyPr/>
          <a:lstStyle/>
          <a:p>
            <a:pPr lvl="0"/>
            <a:fld id="{640742DE-B50C-469A-98A2-14301C41EA51}" type="slidenum">
              <a:t>‹N°›</a:t>
            </a:fld>
            <a:endParaRPr lang="en-CA"/>
          </a:p>
        </p:txBody>
      </p:sp>
    </p:spTree>
    <p:extLst>
      <p:ext uri="{BB962C8B-B14F-4D97-AF65-F5344CB8AC3E}">
        <p14:creationId xmlns:p14="http://schemas.microsoft.com/office/powerpoint/2010/main" val="258105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E360C54-C1B5-43FC-88AB-124F33BAD93E}"/>
              </a:ext>
            </a:extLst>
          </p:cNvPr>
          <p:cNvSpPr>
            <a:spLocks noGrp="1"/>
          </p:cNvSpPr>
          <p:nvPr>
            <p:ph type="dt" sz="half" idx="10"/>
          </p:nvPr>
        </p:nvSpPr>
        <p:spPr/>
        <p:txBody>
          <a:bodyPr/>
          <a:lstStyle/>
          <a:p>
            <a:pPr lvl="0"/>
            <a:fld id="{97382F63-A1D4-468F-BF55-219FF6CC8BE3}" type="datetime1">
              <a:rPr lang="en-CA" smtClean="0"/>
              <a:pPr lvl="0"/>
              <a:t>2018-06-07</a:t>
            </a:fld>
            <a:endParaRPr lang="en-CA"/>
          </a:p>
        </p:txBody>
      </p:sp>
      <p:sp>
        <p:nvSpPr>
          <p:cNvPr id="3" name="Espace réservé du pied de page 2">
            <a:extLst>
              <a:ext uri="{FF2B5EF4-FFF2-40B4-BE49-F238E27FC236}">
                <a16:creationId xmlns:a16="http://schemas.microsoft.com/office/drawing/2014/main" id="{F51EE7F4-536B-4324-9993-DDA5A7F500B1}"/>
              </a:ext>
            </a:extLst>
          </p:cNvPr>
          <p:cNvSpPr>
            <a:spLocks noGrp="1"/>
          </p:cNvSpPr>
          <p:nvPr>
            <p:ph type="ftr" sz="quarter" idx="11"/>
          </p:nvPr>
        </p:nvSpPr>
        <p:spPr/>
        <p:txBody>
          <a:bodyPr/>
          <a:lstStyle/>
          <a:p>
            <a:pPr lvl="0"/>
            <a:endParaRPr lang="en-CA"/>
          </a:p>
        </p:txBody>
      </p:sp>
      <p:sp>
        <p:nvSpPr>
          <p:cNvPr id="4" name="Espace réservé du numéro de diapositive 3">
            <a:extLst>
              <a:ext uri="{FF2B5EF4-FFF2-40B4-BE49-F238E27FC236}">
                <a16:creationId xmlns:a16="http://schemas.microsoft.com/office/drawing/2014/main" id="{182476C8-39AD-499C-9B69-2D3F5ADC891F}"/>
              </a:ext>
            </a:extLst>
          </p:cNvPr>
          <p:cNvSpPr>
            <a:spLocks noGrp="1"/>
          </p:cNvSpPr>
          <p:nvPr>
            <p:ph type="sldNum" sz="quarter" idx="12"/>
          </p:nvPr>
        </p:nvSpPr>
        <p:spPr/>
        <p:txBody>
          <a:bodyPr/>
          <a:lstStyle/>
          <a:p>
            <a:pPr lvl="0"/>
            <a:fld id="{0C1CAF59-E665-495A-A157-51A8D512CC76}" type="slidenum">
              <a:t>‹N°›</a:t>
            </a:fld>
            <a:endParaRPr lang="en-CA"/>
          </a:p>
        </p:txBody>
      </p:sp>
    </p:spTree>
    <p:extLst>
      <p:ext uri="{BB962C8B-B14F-4D97-AF65-F5344CB8AC3E}">
        <p14:creationId xmlns:p14="http://schemas.microsoft.com/office/powerpoint/2010/main" val="120278482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F14B03-84DE-4D30-AFF8-9AE06D67FA9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D598875F-88A6-45F4-B043-1A855A2CF9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F1657472-8285-45AE-86CD-211D23E03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32F140D-10D7-47C6-8F55-714ACF326989}"/>
              </a:ext>
            </a:extLst>
          </p:cNvPr>
          <p:cNvSpPr>
            <a:spLocks noGrp="1"/>
          </p:cNvSpPr>
          <p:nvPr>
            <p:ph type="dt" sz="half" idx="10"/>
          </p:nvPr>
        </p:nvSpPr>
        <p:spPr/>
        <p:txBody>
          <a:bodyPr/>
          <a:lstStyle/>
          <a:p>
            <a:pPr lvl="0"/>
            <a:fld id="{97382F63-A1D4-468F-BF55-219FF6CC8BE3}" type="datetime1">
              <a:rPr lang="en-CA" smtClean="0"/>
              <a:pPr lvl="0"/>
              <a:t>2018-06-07</a:t>
            </a:fld>
            <a:endParaRPr lang="en-CA"/>
          </a:p>
        </p:txBody>
      </p:sp>
      <p:sp>
        <p:nvSpPr>
          <p:cNvPr id="6" name="Espace réservé du pied de page 5">
            <a:extLst>
              <a:ext uri="{FF2B5EF4-FFF2-40B4-BE49-F238E27FC236}">
                <a16:creationId xmlns:a16="http://schemas.microsoft.com/office/drawing/2014/main" id="{A7A0AAB3-924C-49E0-9C0D-94C8EC426B4E}"/>
              </a:ext>
            </a:extLst>
          </p:cNvPr>
          <p:cNvSpPr>
            <a:spLocks noGrp="1"/>
          </p:cNvSpPr>
          <p:nvPr>
            <p:ph type="ftr" sz="quarter" idx="11"/>
          </p:nvPr>
        </p:nvSpPr>
        <p:spPr/>
        <p:txBody>
          <a:bodyPr/>
          <a:lstStyle/>
          <a:p>
            <a:pPr lvl="0"/>
            <a:endParaRPr lang="en-CA"/>
          </a:p>
        </p:txBody>
      </p:sp>
      <p:sp>
        <p:nvSpPr>
          <p:cNvPr id="7" name="Espace réservé du numéro de diapositive 6">
            <a:extLst>
              <a:ext uri="{FF2B5EF4-FFF2-40B4-BE49-F238E27FC236}">
                <a16:creationId xmlns:a16="http://schemas.microsoft.com/office/drawing/2014/main" id="{C8C5E5EC-3E60-4BD9-8A7F-8DB949D4943E}"/>
              </a:ext>
            </a:extLst>
          </p:cNvPr>
          <p:cNvSpPr>
            <a:spLocks noGrp="1"/>
          </p:cNvSpPr>
          <p:nvPr>
            <p:ph type="sldNum" sz="quarter" idx="12"/>
          </p:nvPr>
        </p:nvSpPr>
        <p:spPr/>
        <p:txBody>
          <a:bodyPr/>
          <a:lstStyle/>
          <a:p>
            <a:pPr lvl="0"/>
            <a:fld id="{D8339374-64DD-47A5-829D-3D2D0F71D0BC}" type="slidenum">
              <a:t>‹N°›</a:t>
            </a:fld>
            <a:endParaRPr lang="en-CA"/>
          </a:p>
        </p:txBody>
      </p:sp>
    </p:spTree>
    <p:extLst>
      <p:ext uri="{BB962C8B-B14F-4D97-AF65-F5344CB8AC3E}">
        <p14:creationId xmlns:p14="http://schemas.microsoft.com/office/powerpoint/2010/main" val="3760938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24BB13-FB24-4CAC-AA02-06A14D2DCEA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68CE3804-1413-4682-B082-31E444A4CA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62FA01EA-4EE6-4E87-9ED7-E528F4D76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13DB208-9C71-4929-BB22-E21452C02875}"/>
              </a:ext>
            </a:extLst>
          </p:cNvPr>
          <p:cNvSpPr>
            <a:spLocks noGrp="1"/>
          </p:cNvSpPr>
          <p:nvPr>
            <p:ph type="dt" sz="half" idx="10"/>
          </p:nvPr>
        </p:nvSpPr>
        <p:spPr/>
        <p:txBody>
          <a:bodyPr/>
          <a:lstStyle/>
          <a:p>
            <a:pPr lvl="0"/>
            <a:fld id="{97382F63-A1D4-468F-BF55-219FF6CC8BE3}" type="datetime1">
              <a:rPr lang="en-CA" smtClean="0"/>
              <a:pPr lvl="0"/>
              <a:t>2018-06-07</a:t>
            </a:fld>
            <a:endParaRPr lang="en-CA"/>
          </a:p>
        </p:txBody>
      </p:sp>
      <p:sp>
        <p:nvSpPr>
          <p:cNvPr id="6" name="Espace réservé du pied de page 5">
            <a:extLst>
              <a:ext uri="{FF2B5EF4-FFF2-40B4-BE49-F238E27FC236}">
                <a16:creationId xmlns:a16="http://schemas.microsoft.com/office/drawing/2014/main" id="{FA7B1B62-0AFC-477D-B4C7-71DAA6695445}"/>
              </a:ext>
            </a:extLst>
          </p:cNvPr>
          <p:cNvSpPr>
            <a:spLocks noGrp="1"/>
          </p:cNvSpPr>
          <p:nvPr>
            <p:ph type="ftr" sz="quarter" idx="11"/>
          </p:nvPr>
        </p:nvSpPr>
        <p:spPr/>
        <p:txBody>
          <a:bodyPr/>
          <a:lstStyle/>
          <a:p>
            <a:pPr lvl="0"/>
            <a:endParaRPr lang="en-CA"/>
          </a:p>
        </p:txBody>
      </p:sp>
      <p:sp>
        <p:nvSpPr>
          <p:cNvPr id="7" name="Espace réservé du numéro de diapositive 6">
            <a:extLst>
              <a:ext uri="{FF2B5EF4-FFF2-40B4-BE49-F238E27FC236}">
                <a16:creationId xmlns:a16="http://schemas.microsoft.com/office/drawing/2014/main" id="{78D38358-EE15-42B4-A54E-5DD5969E7F56}"/>
              </a:ext>
            </a:extLst>
          </p:cNvPr>
          <p:cNvSpPr>
            <a:spLocks noGrp="1"/>
          </p:cNvSpPr>
          <p:nvPr>
            <p:ph type="sldNum" sz="quarter" idx="12"/>
          </p:nvPr>
        </p:nvSpPr>
        <p:spPr/>
        <p:txBody>
          <a:bodyPr/>
          <a:lstStyle/>
          <a:p>
            <a:pPr lvl="0"/>
            <a:fld id="{C2F15F7C-6478-4D72-A35E-664BFAA8E40F}" type="slidenum">
              <a:t>‹N°›</a:t>
            </a:fld>
            <a:endParaRPr lang="en-CA"/>
          </a:p>
        </p:txBody>
      </p:sp>
    </p:spTree>
    <p:extLst>
      <p:ext uri="{BB962C8B-B14F-4D97-AF65-F5344CB8AC3E}">
        <p14:creationId xmlns:p14="http://schemas.microsoft.com/office/powerpoint/2010/main" val="1357696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F379-0BF4-4CA7-A4B7-C3943CA37A7F}"/>
              </a:ext>
            </a:extLst>
          </p:cNvPr>
          <p:cNvSpPr txBox="1">
            <a:spLocks noGrp="1"/>
          </p:cNvSpPr>
          <p:nvPr>
            <p:ph type="title"/>
          </p:nvPr>
        </p:nvSpPr>
        <p:spPr>
          <a:xfrm>
            <a:off x="4909679" y="2222640"/>
            <a:ext cx="5757840" cy="2250360"/>
          </a:xfrm>
          <a:prstGeom prst="rect">
            <a:avLst/>
          </a:prstGeom>
          <a:noFill/>
          <a:ln>
            <a:noFill/>
          </a:ln>
        </p:spPr>
        <p:txBody>
          <a:bodyPr vert="horz" wrap="square" lIns="90000" tIns="45000" rIns="90000" bIns="45000" anchor="b">
            <a:noAutofit/>
          </a:bodyPr>
          <a:lstStyle/>
          <a:p>
            <a:pPr lvl="0"/>
            <a:r>
              <a:rPr lang="en-US"/>
              <a:t>Click to edit the title text formatClick to edit Master title style</a:t>
            </a:r>
          </a:p>
        </p:txBody>
      </p:sp>
      <p:sp>
        <p:nvSpPr>
          <p:cNvPr id="3" name="Date Placeholder 3">
            <a:extLst>
              <a:ext uri="{FF2B5EF4-FFF2-40B4-BE49-F238E27FC236}">
                <a16:creationId xmlns:a16="http://schemas.microsoft.com/office/drawing/2014/main" id="{C6533F92-DDE4-4091-A981-28507F3CD0F5}"/>
              </a:ext>
            </a:extLst>
          </p:cNvPr>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en-CA" sz="1800" b="0" i="0" u="none" strike="noStrike" kern="1200" spc="0">
                <a:solidFill>
                  <a:srgbClr val="000000"/>
                </a:solidFill>
                <a:latin typeface="Franklin Gothic Book" pitchFamily="18"/>
                <a:ea typeface="Arial Unicode MS" pitchFamily="2"/>
                <a:cs typeface="Tahoma" pitchFamily="2"/>
              </a:defRPr>
            </a:lvl1pPr>
          </a:lstStyle>
          <a:p>
            <a:pPr lvl="0"/>
            <a:fld id="{97382F63-A1D4-468F-BF55-219FF6CC8BE3}" type="datetime1">
              <a:rPr lang="en-CA"/>
              <a:pPr lvl="0"/>
              <a:t>2018/6/7</a:t>
            </a:fld>
            <a:endParaRPr lang="en-CA"/>
          </a:p>
        </p:txBody>
      </p:sp>
      <p:sp>
        <p:nvSpPr>
          <p:cNvPr id="4" name="Footer Placeholder 4">
            <a:extLst>
              <a:ext uri="{FF2B5EF4-FFF2-40B4-BE49-F238E27FC236}">
                <a16:creationId xmlns:a16="http://schemas.microsoft.com/office/drawing/2014/main" id="{FB975FEF-2363-4563-BAD8-52F622029C61}"/>
              </a:ext>
            </a:extLst>
          </p:cNvPr>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noAutofit/>
          </a:bodyPr>
          <a:lstStyle>
            <a:lvl1pPr lvl="0" rtl="0" hangingPunct="0">
              <a:buNone/>
              <a:tabLst/>
              <a:defRPr lang="en-CA" sz="2400" kern="1200">
                <a:latin typeface="Times New Roman" pitchFamily="18"/>
                <a:ea typeface="Arial Unicode MS" pitchFamily="2"/>
                <a:cs typeface="Tahoma" pitchFamily="2"/>
              </a:defRPr>
            </a:lvl1pPr>
          </a:lstStyle>
          <a:p>
            <a:pPr lvl="0"/>
            <a:endParaRPr lang="en-CA"/>
          </a:p>
        </p:txBody>
      </p:sp>
      <p:sp>
        <p:nvSpPr>
          <p:cNvPr id="5" name="Slide Number Placeholder 5">
            <a:extLst>
              <a:ext uri="{FF2B5EF4-FFF2-40B4-BE49-F238E27FC236}">
                <a16:creationId xmlns:a16="http://schemas.microsoft.com/office/drawing/2014/main" id="{CF121503-0BB4-4D24-98CC-456558B98336}"/>
              </a:ext>
            </a:extLst>
          </p:cNvPr>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en-CA" sz="1800" b="0" i="0" u="none" strike="noStrike" kern="1200" spc="0">
                <a:solidFill>
                  <a:srgbClr val="000000"/>
                </a:solidFill>
                <a:latin typeface="Franklin Gothic Book" pitchFamily="18"/>
                <a:ea typeface="Arial Unicode MS" pitchFamily="2"/>
                <a:cs typeface="Tahoma" pitchFamily="2"/>
              </a:defRPr>
            </a:lvl1pPr>
          </a:lstStyle>
          <a:p>
            <a:pPr lvl="0"/>
            <a:fld id="{690E55A0-E5F4-42EB-9FE4-1780F1AA2C2F}" type="slidenum">
              <a:t>‹N°›</a:t>
            </a:fld>
            <a:endParaRPr lang="en-CA"/>
          </a:p>
        </p:txBody>
      </p:sp>
      <p:sp>
        <p:nvSpPr>
          <p:cNvPr id="6" name="Espace réservé du texte 5">
            <a:extLst>
              <a:ext uri="{FF2B5EF4-FFF2-40B4-BE49-F238E27FC236}">
                <a16:creationId xmlns:a16="http://schemas.microsoft.com/office/drawing/2014/main" id="{F1E5A56A-4C93-4DCB-9E9B-095A3E2FA2D2}"/>
              </a:ext>
            </a:extLst>
          </p:cNvPr>
          <p:cNvSpPr txBox="1">
            <a:spLocks noGrp="1"/>
          </p:cNvSpPr>
          <p:nvPr>
            <p:ph type="body" idx="1"/>
          </p:nvPr>
        </p:nvSpPr>
        <p:spPr>
          <a:xfrm>
            <a:off x="609480" y="1604520"/>
            <a:ext cx="10972440" cy="4525920"/>
          </a:xfrm>
          <a:prstGeom prst="rect">
            <a:avLst/>
          </a:prstGeom>
          <a:noFill/>
          <a:ln>
            <a:noFill/>
          </a:ln>
        </p:spPr>
        <p:txBody>
          <a:bodyPr vert="horz" lIns="0" tIns="0" rIns="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lvl="0" algn="l" rtl="0" hangingPunct="1">
        <a:lnSpc>
          <a:spcPct val="90000"/>
        </a:lnSpc>
        <a:spcBef>
          <a:spcPts val="0"/>
        </a:spcBef>
        <a:spcAft>
          <a:spcPts val="0"/>
        </a:spcAft>
        <a:buNone/>
        <a:tabLst/>
        <a:defRPr lang="en-US" sz="6000" b="0" i="0" u="none" strike="noStrike" kern="1200" spc="0">
          <a:ln>
            <a:noFill/>
          </a:ln>
          <a:solidFill>
            <a:srgbClr val="000000"/>
          </a:solidFill>
          <a:latin typeface="Franklin Gothic Medium" pitchFamily="18"/>
          <a:ea typeface="Arial Unicode MS" pitchFamily="2"/>
          <a:cs typeface="Arial Unicode MS" pitchFamily="2"/>
        </a:defRPr>
      </a:lvl1pPr>
    </p:titleStyle>
    <p:bodyStyle>
      <a:lvl1pPr algn="l" rtl="0" hangingPunct="1">
        <a:lnSpc>
          <a:spcPct val="90000"/>
        </a:lnSpc>
        <a:spcBef>
          <a:spcPts val="0"/>
        </a:spcBef>
        <a:spcAft>
          <a:spcPts val="1417"/>
        </a:spcAft>
        <a:tabLst/>
        <a:defRPr lang="en-US" sz="2800" b="0" i="0" u="none" strike="noStrike" kern="1200" spc="0">
          <a:ln>
            <a:noFill/>
          </a:ln>
          <a:solidFill>
            <a:srgbClr val="000000"/>
          </a:solidFill>
          <a:latin typeface="Franklin Gothic Book"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FCCEE-FE1D-453D-BEEC-3BDFC19C56B7}"/>
              </a:ext>
            </a:extLst>
          </p:cNvPr>
          <p:cNvSpPr txBox="1">
            <a:spLocks noGrp="1"/>
          </p:cNvSpPr>
          <p:nvPr>
            <p:ph type="title"/>
          </p:nvPr>
        </p:nvSpPr>
        <p:spPr>
          <a:xfrm>
            <a:off x="838080" y="365040"/>
            <a:ext cx="10515240" cy="1325160"/>
          </a:xfrm>
          <a:prstGeom prst="rect">
            <a:avLst/>
          </a:prstGeom>
          <a:noFill/>
          <a:ln>
            <a:noFill/>
          </a:ln>
        </p:spPr>
        <p:txBody>
          <a:bodyPr vert="horz" wrap="square" lIns="90000" tIns="45000" rIns="90000" bIns="45000" anchor="t">
            <a:noAutofit/>
          </a:bodyPr>
          <a:lstStyle/>
          <a:p>
            <a:pPr lvl="0"/>
            <a:r>
              <a:rPr lang="en-US"/>
              <a:t>Click to edit the title text formatClick to edit Master title style</a:t>
            </a:r>
          </a:p>
        </p:txBody>
      </p:sp>
      <p:sp>
        <p:nvSpPr>
          <p:cNvPr id="3" name="Content Placeholder 2">
            <a:extLst>
              <a:ext uri="{FF2B5EF4-FFF2-40B4-BE49-F238E27FC236}">
                <a16:creationId xmlns:a16="http://schemas.microsoft.com/office/drawing/2014/main" id="{97B04D90-FC7D-4B41-A05B-22285E5724E8}"/>
              </a:ext>
            </a:extLst>
          </p:cNvPr>
          <p:cNvSpPr txBox="1">
            <a:spLocks noGrp="1"/>
          </p:cNvSpPr>
          <p:nvPr>
            <p:ph type="body" idx="1"/>
          </p:nvPr>
        </p:nvSpPr>
        <p:spPr>
          <a:xfrm>
            <a:off x="838080" y="1825560"/>
            <a:ext cx="10515240" cy="4350960"/>
          </a:xfrm>
          <a:prstGeom prst="rect">
            <a:avLst/>
          </a:prstGeom>
          <a:noFill/>
          <a:ln>
            <a:noFill/>
          </a:ln>
        </p:spPr>
        <p:txBody>
          <a:bodyPr vert="horz" wrap="square" lIns="90000" tIns="45000" rIns="90000" bIns="45000" anchor="t">
            <a:noAutofit/>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88E82-62CB-487E-9F98-A2B4E88B7677}"/>
              </a:ext>
            </a:extLst>
          </p:cNvPr>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en-CA" sz="1800" b="0" i="0" u="none" strike="noStrike" kern="1200" spc="0">
                <a:solidFill>
                  <a:srgbClr val="000000"/>
                </a:solidFill>
                <a:latin typeface="Franklin Gothic Book" pitchFamily="18"/>
                <a:ea typeface="Arial Unicode MS" pitchFamily="2"/>
                <a:cs typeface="Tahoma" pitchFamily="2"/>
              </a:defRPr>
            </a:lvl1pPr>
          </a:lstStyle>
          <a:p>
            <a:pPr lvl="0"/>
            <a:fld id="{A41D62C8-F854-4D86-A64C-60AEFC851B6B}" type="datetime1">
              <a:rPr lang="en-CA"/>
              <a:pPr lvl="0"/>
              <a:t>2018/6/7</a:t>
            </a:fld>
            <a:endParaRPr lang="en-CA"/>
          </a:p>
        </p:txBody>
      </p:sp>
      <p:sp>
        <p:nvSpPr>
          <p:cNvPr id="5" name="Footer Placeholder 4">
            <a:extLst>
              <a:ext uri="{FF2B5EF4-FFF2-40B4-BE49-F238E27FC236}">
                <a16:creationId xmlns:a16="http://schemas.microsoft.com/office/drawing/2014/main" id="{91DAA34F-90C6-402D-9969-1D643FA0C4F3}"/>
              </a:ext>
            </a:extLst>
          </p:cNvPr>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noAutofit/>
          </a:bodyPr>
          <a:lstStyle>
            <a:lvl1pPr lvl="0" rtl="0" hangingPunct="0">
              <a:buNone/>
              <a:tabLst/>
              <a:defRPr lang="en-CA" sz="2400" kern="1200">
                <a:latin typeface="Times New Roman" pitchFamily="18"/>
                <a:ea typeface="Arial Unicode MS" pitchFamily="2"/>
                <a:cs typeface="Tahoma" pitchFamily="2"/>
              </a:defRPr>
            </a:lvl1pPr>
          </a:lstStyle>
          <a:p>
            <a:pPr lvl="0"/>
            <a:endParaRPr lang="en-CA"/>
          </a:p>
        </p:txBody>
      </p:sp>
      <p:sp>
        <p:nvSpPr>
          <p:cNvPr id="6" name="Slide Number Placeholder 5">
            <a:extLst>
              <a:ext uri="{FF2B5EF4-FFF2-40B4-BE49-F238E27FC236}">
                <a16:creationId xmlns:a16="http://schemas.microsoft.com/office/drawing/2014/main" id="{9F6604C6-0C19-45DB-90C2-079BEA4447FB}"/>
              </a:ext>
            </a:extLst>
          </p:cNvPr>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en-CA" sz="1800" b="0" i="0" u="none" strike="noStrike" kern="1200" spc="0">
                <a:solidFill>
                  <a:srgbClr val="000000"/>
                </a:solidFill>
                <a:latin typeface="Franklin Gothic Book" pitchFamily="18"/>
                <a:ea typeface="Arial Unicode MS" pitchFamily="2"/>
                <a:cs typeface="Tahoma" pitchFamily="2"/>
              </a:defRPr>
            </a:lvl1pPr>
          </a:lstStyle>
          <a:p>
            <a:pPr lvl="0"/>
            <a:fld id="{618DCF37-99EF-4766-807A-6BAE12EA238E}" type="slidenum">
              <a:t>‹N°›</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lvl="0" algn="l" rtl="0" hangingPunct="1">
        <a:lnSpc>
          <a:spcPct val="90000"/>
        </a:lnSpc>
        <a:spcBef>
          <a:spcPts val="0"/>
        </a:spcBef>
        <a:spcAft>
          <a:spcPts val="0"/>
        </a:spcAft>
        <a:buNone/>
        <a:tabLst/>
        <a:defRPr lang="en-US" sz="4400" b="0" i="0" u="none" strike="noStrike" kern="1200" spc="0">
          <a:ln>
            <a:noFill/>
          </a:ln>
          <a:solidFill>
            <a:srgbClr val="000000"/>
          </a:solidFill>
          <a:latin typeface="Franklin Gothic Medium" pitchFamily="18"/>
          <a:ea typeface="Arial Unicode MS" pitchFamily="2"/>
          <a:cs typeface="Arial Unicode MS" pitchFamily="2"/>
        </a:defRPr>
      </a:lvl1pPr>
    </p:titleStyle>
    <p:bodyStyle>
      <a:lvl1pPr lvl="0"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Franklin Gothic Book" pitchFamily="18"/>
          <a:ea typeface="Arial Unicode MS" pitchFamily="2"/>
          <a:cs typeface="Arial Unicode MS" pitchFamily="2"/>
        </a:defRPr>
      </a:lvl1pPr>
      <a:lvl2pPr lvl="1" algn="l" rtl="0" hangingPunct="1">
        <a:lnSpc>
          <a:spcPct val="90000"/>
        </a:lnSpc>
        <a:spcBef>
          <a:spcPts val="0"/>
        </a:spcBef>
        <a:spcAft>
          <a:spcPts val="1417"/>
        </a:spcAft>
        <a:buSzPct val="75000"/>
        <a:buFont typeface="StarSymbol"/>
        <a:buChar char="–"/>
        <a:tabLst/>
        <a:defRPr lang="en-US" sz="2800" b="0" i="0" u="none" strike="noStrike" kern="1200" spc="0">
          <a:ln>
            <a:noFill/>
          </a:ln>
          <a:solidFill>
            <a:srgbClr val="000000"/>
          </a:solidFill>
          <a:latin typeface="Franklin Gothic Book" pitchFamily="18"/>
          <a:ea typeface="Arial Unicode MS" pitchFamily="2"/>
          <a:cs typeface="Arial Unicode MS" pitchFamily="2"/>
        </a:defRPr>
      </a:lvl2pPr>
      <a:lvl3pPr lvl="2"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Franklin Gothic Book" pitchFamily="18"/>
          <a:ea typeface="Arial Unicode MS" pitchFamily="2"/>
          <a:cs typeface="Arial Unicode MS" pitchFamily="2"/>
        </a:defRPr>
      </a:lvl3pPr>
      <a:lvl4pPr lvl="3" algn="l" rtl="0" hangingPunct="1">
        <a:lnSpc>
          <a:spcPct val="90000"/>
        </a:lnSpc>
        <a:spcBef>
          <a:spcPts val="0"/>
        </a:spcBef>
        <a:spcAft>
          <a:spcPts val="1417"/>
        </a:spcAft>
        <a:buSzPct val="75000"/>
        <a:buFont typeface="StarSymbol"/>
        <a:buChar char="–"/>
        <a:tabLst/>
        <a:defRPr lang="en-US" sz="2800" b="0" i="0" u="none" strike="noStrike" kern="1200" spc="0">
          <a:ln>
            <a:noFill/>
          </a:ln>
          <a:solidFill>
            <a:srgbClr val="000000"/>
          </a:solidFill>
          <a:latin typeface="Franklin Gothic Book" pitchFamily="18"/>
          <a:ea typeface="Arial Unicode MS" pitchFamily="2"/>
          <a:cs typeface="Arial Unicode MS" pitchFamily="2"/>
        </a:defRPr>
      </a:lvl4pPr>
      <a:lvl5pPr lvl="4"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Franklin Gothic Book" pitchFamily="18"/>
          <a:ea typeface="Arial Unicode MS" pitchFamily="2"/>
          <a:cs typeface="Arial Unicode MS" pitchFamily="2"/>
        </a:defRPr>
      </a:lvl5pPr>
      <a:lvl6pPr lvl="5"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Franklin Gothic Book" pitchFamily="18"/>
          <a:ea typeface="Arial Unicode MS" pitchFamily="2"/>
          <a:cs typeface="Arial Unicode MS" pitchFamily="2"/>
        </a:defRPr>
      </a:lvl6pPr>
      <a:lvl7pPr lvl="6"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Franklin Gothic Book" pitchFamily="18"/>
          <a:ea typeface="Arial Unicode MS" pitchFamily="2"/>
          <a:cs typeface="Arial Unicode MS" pitchFamily="2"/>
        </a:defRPr>
      </a:lvl7pPr>
      <a:lvl8pPr lvl="7"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Franklin Gothic Book" pitchFamily="18"/>
          <a:ea typeface="Arial Unicode MS" pitchFamily="2"/>
          <a:cs typeface="Arial Unicode MS" pitchFamily="2"/>
        </a:defRPr>
      </a:lvl8pPr>
      <a:lvl9pPr marL="0" marR="0" lvl="0" indent="0" algn="l" rtl="0" hangingPunct="1">
        <a:lnSpc>
          <a:spcPct val="90000"/>
        </a:lnSpc>
        <a:spcBef>
          <a:spcPts val="1001"/>
        </a:spcBef>
        <a:spcAft>
          <a:spcPts val="1417"/>
        </a:spcAft>
        <a:buSzPct val="45000"/>
        <a:buFont typeface="Arial" pitchFamily="32"/>
        <a:buChar char="•"/>
        <a:tabLst/>
        <a:defRPr lang="en-US" sz="2800" b="0" i="0" u="none" strike="noStrike" kern="1200" spc="0">
          <a:ln>
            <a:noFill/>
          </a:ln>
          <a:solidFill>
            <a:srgbClr val="000000"/>
          </a:solidFill>
          <a:latin typeface="Franklin Gothic Book" pitchFamily="18"/>
          <a:ea typeface="Arial Unicode MS" pitchFamily="2"/>
          <a:cs typeface="Arial Unicode MS" pitchFamily="2"/>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281D-EA5B-4A43-BD33-4C323A8C2A44}"/>
              </a:ext>
            </a:extLst>
          </p:cNvPr>
          <p:cNvSpPr txBox="1">
            <a:spLocks noGrp="1"/>
          </p:cNvSpPr>
          <p:nvPr>
            <p:ph type="title"/>
          </p:nvPr>
        </p:nvSpPr>
        <p:spPr>
          <a:xfrm>
            <a:off x="838080" y="365040"/>
            <a:ext cx="10515240" cy="1325160"/>
          </a:xfrm>
          <a:prstGeom prst="rect">
            <a:avLst/>
          </a:prstGeom>
          <a:noFill/>
          <a:ln>
            <a:noFill/>
          </a:ln>
        </p:spPr>
        <p:txBody>
          <a:bodyPr vert="horz" wrap="square" lIns="90000" tIns="45000" rIns="90000" bIns="45000" anchor="t">
            <a:noAutofit/>
          </a:bodyPr>
          <a:lstStyle/>
          <a:p>
            <a:pPr lvl="0"/>
            <a:r>
              <a:rPr lang="en-US"/>
              <a:t>Click to edit the title text formatClick to edit Master title style</a:t>
            </a:r>
          </a:p>
        </p:txBody>
      </p:sp>
      <p:sp>
        <p:nvSpPr>
          <p:cNvPr id="3" name="Date Placeholder 2">
            <a:extLst>
              <a:ext uri="{FF2B5EF4-FFF2-40B4-BE49-F238E27FC236}">
                <a16:creationId xmlns:a16="http://schemas.microsoft.com/office/drawing/2014/main" id="{D3FDBEBA-F6DC-4180-96FA-2D3F5D532EB2}"/>
              </a:ext>
            </a:extLst>
          </p:cNvPr>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en-CA" sz="1800" b="0" i="0" u="none" strike="noStrike" kern="1200" spc="0">
                <a:solidFill>
                  <a:srgbClr val="000000"/>
                </a:solidFill>
                <a:latin typeface="Franklin Gothic Book" pitchFamily="18"/>
                <a:ea typeface="Arial Unicode MS" pitchFamily="2"/>
                <a:cs typeface="Tahoma" pitchFamily="2"/>
              </a:defRPr>
            </a:lvl1pPr>
          </a:lstStyle>
          <a:p>
            <a:pPr lvl="0"/>
            <a:fld id="{88964BC8-21C1-484A-BA9C-65286F9B6657}" type="datetime1">
              <a:rPr lang="en-CA"/>
              <a:pPr lvl="0"/>
              <a:t>2018/6/7</a:t>
            </a:fld>
            <a:endParaRPr lang="en-CA"/>
          </a:p>
        </p:txBody>
      </p:sp>
      <p:sp>
        <p:nvSpPr>
          <p:cNvPr id="4" name="Footer Placeholder 3">
            <a:extLst>
              <a:ext uri="{FF2B5EF4-FFF2-40B4-BE49-F238E27FC236}">
                <a16:creationId xmlns:a16="http://schemas.microsoft.com/office/drawing/2014/main" id="{E1DDF915-40F3-4B52-8190-9C3B59E2CCA5}"/>
              </a:ext>
            </a:extLst>
          </p:cNvPr>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noAutofit/>
          </a:bodyPr>
          <a:lstStyle>
            <a:lvl1pPr lvl="0" rtl="0" hangingPunct="0">
              <a:buNone/>
              <a:tabLst/>
              <a:defRPr lang="en-CA" sz="2400" kern="1200">
                <a:latin typeface="Times New Roman" pitchFamily="18"/>
                <a:ea typeface="Arial Unicode MS" pitchFamily="2"/>
                <a:cs typeface="Tahoma" pitchFamily="2"/>
              </a:defRPr>
            </a:lvl1pPr>
          </a:lstStyle>
          <a:p>
            <a:pPr lvl="0"/>
            <a:endParaRPr lang="en-CA"/>
          </a:p>
        </p:txBody>
      </p:sp>
      <p:sp>
        <p:nvSpPr>
          <p:cNvPr id="5" name="Slide Number Placeholder 4">
            <a:extLst>
              <a:ext uri="{FF2B5EF4-FFF2-40B4-BE49-F238E27FC236}">
                <a16:creationId xmlns:a16="http://schemas.microsoft.com/office/drawing/2014/main" id="{8BCB5F59-3573-4659-9200-50E6BC9A467D}"/>
              </a:ext>
            </a:extLst>
          </p:cNvPr>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en-CA" sz="1800" b="0" i="0" u="none" strike="noStrike" kern="1200" spc="0">
                <a:solidFill>
                  <a:srgbClr val="000000"/>
                </a:solidFill>
                <a:latin typeface="Franklin Gothic Book" pitchFamily="18"/>
                <a:ea typeface="Arial Unicode MS" pitchFamily="2"/>
                <a:cs typeface="Tahoma" pitchFamily="2"/>
              </a:defRPr>
            </a:lvl1pPr>
          </a:lstStyle>
          <a:p>
            <a:pPr lvl="0"/>
            <a:fld id="{F7C91BC3-E75A-4359-9C1E-6E9B9EA5708C}" type="slidenum">
              <a:t>‹N°›</a:t>
            </a:fld>
            <a:endParaRPr lang="en-CA"/>
          </a:p>
        </p:txBody>
      </p:sp>
      <p:sp>
        <p:nvSpPr>
          <p:cNvPr id="6" name="Espace réservé du texte 5">
            <a:extLst>
              <a:ext uri="{FF2B5EF4-FFF2-40B4-BE49-F238E27FC236}">
                <a16:creationId xmlns:a16="http://schemas.microsoft.com/office/drawing/2014/main" id="{4536B0CE-4344-4B90-AA4C-7874C9C93598}"/>
              </a:ext>
            </a:extLst>
          </p:cNvPr>
          <p:cNvSpPr txBox="1">
            <a:spLocks noGrp="1"/>
          </p:cNvSpPr>
          <p:nvPr>
            <p:ph type="body" idx="1"/>
          </p:nvPr>
        </p:nvSpPr>
        <p:spPr>
          <a:xfrm>
            <a:off x="609480" y="1604520"/>
            <a:ext cx="10972440" cy="4525920"/>
          </a:xfrm>
          <a:prstGeom prst="rect">
            <a:avLst/>
          </a:prstGeom>
          <a:noFill/>
          <a:ln>
            <a:noFill/>
          </a:ln>
        </p:spPr>
        <p:txBody>
          <a:bodyPr vert="horz" lIns="0" tIns="0" rIns="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lvl="0" algn="l" rtl="0" hangingPunct="1">
        <a:lnSpc>
          <a:spcPct val="90000"/>
        </a:lnSpc>
        <a:spcBef>
          <a:spcPts val="0"/>
        </a:spcBef>
        <a:spcAft>
          <a:spcPts val="0"/>
        </a:spcAft>
        <a:buNone/>
        <a:tabLst/>
        <a:defRPr lang="en-US" sz="4400" b="0" i="0" u="none" strike="noStrike" kern="1200" spc="0">
          <a:ln>
            <a:noFill/>
          </a:ln>
          <a:solidFill>
            <a:srgbClr val="000000"/>
          </a:solidFill>
          <a:latin typeface="Franklin Gothic Medium" pitchFamily="18"/>
          <a:ea typeface="Arial Unicode MS" pitchFamily="2"/>
          <a:cs typeface="Arial Unicode MS" pitchFamily="2"/>
        </a:defRPr>
      </a:lvl1pPr>
    </p:titleStyle>
    <p:bodyStyle>
      <a:lvl1pPr algn="l" rtl="0" hangingPunct="1">
        <a:lnSpc>
          <a:spcPct val="90000"/>
        </a:lnSpc>
        <a:spcBef>
          <a:spcPts val="0"/>
        </a:spcBef>
        <a:spcAft>
          <a:spcPts val="1417"/>
        </a:spcAft>
        <a:tabLst/>
        <a:defRPr lang="en-US" sz="2800" b="0" i="0" u="none" strike="noStrike" kern="1200" spc="0">
          <a:ln>
            <a:noFill/>
          </a:ln>
          <a:solidFill>
            <a:srgbClr val="000000"/>
          </a:solidFill>
          <a:latin typeface="Franklin Gothic Book"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15.jp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9.xml"/><Relationship Id="rId5" Type="http://schemas.openxmlformats.org/officeDocument/2006/relationships/hyperlink" Target="https://eczemahelp.ca/?lang=fr" TargetMode="Externa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9.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29.xml"/><Relationship Id="rId6" Type="http://schemas.openxmlformats.org/officeDocument/2006/relationships/image" Target="../media/image30.png"/><Relationship Id="rId5" Type="http://schemas.openxmlformats.org/officeDocument/2006/relationships/image" Target="../media/image14.jp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hyperlink" Target="https://eczemahelp.ca/?lang=fr" TargetMode="External"/><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hyperlink" Target="https://eczemahelp.ca/?lang=fr" TargetMode="External"/><Relationship Id="rId2" Type="http://schemas.openxmlformats.org/officeDocument/2006/relationships/notesSlide" Target="../notesSlides/notesSlide39.xml"/><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hyperlink" Target="http://www.skintherapyletter.ca/stl/treatment/eczema/topical_corticosteroids.html" TargetMode="External"/><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hyperlink" Target="http://www.skintherapyletter.ca/stl/treatment/eczema/topical_corticosteroids.html" TargetMode="External"/><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hyperlink" Target="http://www.skintherapyletter.ca/stl/treatment/eczema/topical_corticosteroids.html" TargetMode="External"/><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41.tif"/><Relationship Id="rId2" Type="http://schemas.openxmlformats.org/officeDocument/2006/relationships/notesSlide" Target="../notesSlides/notesSlide50.xml"/><Relationship Id="rId1" Type="http://schemas.openxmlformats.org/officeDocument/2006/relationships/slideLayout" Target="../slideLayouts/slideLayout18.xml"/><Relationship Id="rId4" Type="http://schemas.openxmlformats.org/officeDocument/2006/relationships/image" Target="../media/image42.tif"/></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6.xml"/><Relationship Id="rId1" Type="http://schemas.openxmlformats.org/officeDocument/2006/relationships/slideLayout" Target="../slideLayouts/slideLayout18.xml"/><Relationship Id="rId6" Type="http://schemas.openxmlformats.org/officeDocument/2006/relationships/hyperlink" Target="https://www.dermatology.ca/wp-content/uploads/2012/03/TopicalCalcineurinInhibitorsFR.pdf" TargetMode="External"/><Relationship Id="rId5" Type="http://schemas.openxmlformats.org/officeDocument/2006/relationships/hyperlink" Target="https://eczemahelp.ca/?lang=fr" TargetMode="External"/><Relationship Id="rId4" Type="http://schemas.openxmlformats.org/officeDocument/2006/relationships/hyperlink" Target="http://www.eczemacanada.ca/"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www.jacionline.org/article/S0091-6749(14)01159-2/pdf" TargetMode="External"/><Relationship Id="rId13" Type="http://schemas.openxmlformats.org/officeDocument/2006/relationships/hyperlink" Target="https://www.ncbi.nlm.nih.gov/pubmed/16815160" TargetMode="External"/><Relationship Id="rId3" Type="http://schemas.openxmlformats.org/officeDocument/2006/relationships/hyperlink" Target="https://pmc3809/pdfjcad_6_7_suppl.pdf" TargetMode="External"/><Relationship Id="rId7" Type="http://schemas.openxmlformats.org/officeDocument/2006/relationships/hyperlink" Target="http://www.ncbi.nlm.nih.gov/pubmed/27004560" TargetMode="External"/><Relationship Id="rId12" Type="http://schemas.openxmlformats.org/officeDocument/2006/relationships/hyperlink" Target="http://pediatrics.aappublications.org/content/pediatrics/134/6/e1735.full.pdf" TargetMode="External"/><Relationship Id="rId2" Type="http://schemas.openxmlformats.org/officeDocument/2006/relationships/notesSlide" Target="../notesSlides/notesSlide67.xml"/><Relationship Id="rId1" Type="http://schemas.openxmlformats.org/officeDocument/2006/relationships/slideLayout" Target="../slideLayouts/slideLayout29.xml"/><Relationship Id="rId6" Type="http://schemas.openxmlformats.org/officeDocument/2006/relationships/hyperlink" Target="http://www.ncbi.nlm.nih.gov/pubmed/19830906" TargetMode="External"/><Relationship Id="rId11" Type="http://schemas.openxmlformats.org/officeDocument/2006/relationships/hyperlink" Target="https://eczemahelp.ca/wp-content/uploads/2017/04/PATIENT-PACK-PDF-ENGLISH.pdf" TargetMode="External"/><Relationship Id="rId5" Type="http://schemas.openxmlformats.org/officeDocument/2006/relationships/hyperlink" Target="http://www.canadianhealthcarenetwork.ca/files/2009/10/ce_astella_en_jun06.pdf" TargetMode="External"/><Relationship Id="rId10" Type="http://schemas.openxmlformats.org/officeDocument/2006/relationships/hyperlink" Target="http://www.skinpharmacies.ca/6_1_en.pdf" TargetMode="External"/><Relationship Id="rId4" Type="http://schemas.openxmlformats.org/officeDocument/2006/relationships/hyperlink" Target="http://www.nejm.org/doi/full/10.1056/NEJMra074081" TargetMode="External"/><Relationship Id="rId9" Type="http://schemas.openxmlformats.org/officeDocument/2006/relationships/hyperlink" Target="http://www.ncbi.nlm.nih.gov/pubmed/24290431" TargetMode="External"/><Relationship Id="rId14" Type="http://schemas.openxmlformats.org/officeDocument/2006/relationships/hyperlink" Target="http://allergypro.us/wp-content/uploads/2016/09/Allergic-March-Article.pdf"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www.pharmacytimes.com/publications/issue/2014/may2014/topical-corticosteroids-10-must-know-facts" TargetMode="External"/><Relationship Id="rId13" Type="http://schemas.openxmlformats.org/officeDocument/2006/relationships/hyperlink" Target="https://www.ncbi.nlm.nih.gov/pubmed/18592619" TargetMode="External"/><Relationship Id="rId3" Type="http://schemas.openxmlformats.org/officeDocument/2006/relationships/hyperlink" Target="https://eczemahelp.ca/wp-content/uploads/2016/11/ESC-Atopic-Dermatitis-Practical-HCP-Guide-2nd-Ed-2016.pdf" TargetMode="External"/><Relationship Id="rId7" Type="http://schemas.openxmlformats.org/officeDocument/2006/relationships/hyperlink" Target="http://www.ncbi.nlm.nih.gov/pubmed/24813302" TargetMode="External"/><Relationship Id="rId12" Type="http://schemas.openxmlformats.org/officeDocument/2006/relationships/hyperlink" Target="https://www.ncbi.nlm.nih.gov/pubmed/18782319" TargetMode="External"/><Relationship Id="rId2" Type="http://schemas.openxmlformats.org/officeDocument/2006/relationships/notesSlide" Target="../notesSlides/notesSlide68.xml"/><Relationship Id="rId1" Type="http://schemas.openxmlformats.org/officeDocument/2006/relationships/slideLayout" Target="../slideLayouts/slideLayout29.xml"/><Relationship Id="rId6" Type="http://schemas.openxmlformats.org/officeDocument/2006/relationships/hyperlink" Target="http://www.medicaljournals.se/acta/content/?doi=10.2340/00015555-2157&amp;html=1" TargetMode="External"/><Relationship Id="rId11" Type="http://schemas.openxmlformats.org/officeDocument/2006/relationships/hyperlink" Target="http://benthamopen.com/ABSTRACT/TODJ-8-12" TargetMode="External"/><Relationship Id="rId5" Type="http://schemas.openxmlformats.org/officeDocument/2006/relationships/hyperlink" Target="http://www.dermatology.ca/wp-content/uploads/2012/01/cdnpsoriasisguidelines.pdf" TargetMode="External"/><Relationship Id="rId10" Type="http://schemas.openxmlformats.org/officeDocument/2006/relationships/hyperlink" Target="http://www.skintherapyletter.ca/stl/treatment/eczema/topical_corticosteroids.html" TargetMode="External"/><Relationship Id="rId4" Type="http://schemas.openxmlformats.org/officeDocument/2006/relationships/hyperlink" Target="http://199.171.202.195/doi/10.1111/j.1525-1470.2011.01493.x/abstract" TargetMode="External"/><Relationship Id="rId9" Type="http://schemas.openxmlformats.org/officeDocument/2006/relationships/hyperlink" Target="http://www.pharmacytimes.com/publications/issue/2015/may2015/eczema-essentials-more-than-skin-deep" TargetMode="External"/><Relationship Id="rId14" Type="http://schemas.openxmlformats.org/officeDocument/2006/relationships/hyperlink" Target="http://canadiensensante.gc.ca/recall-alert-rappel-avis/hc-sc/2005/13684a-fra.php"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www.eczemahelp.ca/triangle.html" TargetMode="External"/><Relationship Id="rId3" Type="http://schemas.openxmlformats.org/officeDocument/2006/relationships/hyperlink" Target="https://dermatology.ca/wp-content/uploads/2012/03/TIMs-factsheetFR.pdf" TargetMode="External"/><Relationship Id="rId7" Type="http://schemas.openxmlformats.org/officeDocument/2006/relationships/hyperlink" Target="http://elf.procampus.net/refs/CP6010EX_Lesson.pdf" TargetMode="External"/><Relationship Id="rId2" Type="http://schemas.openxmlformats.org/officeDocument/2006/relationships/notesSlide" Target="../notesSlides/notesSlide69.xml"/><Relationship Id="rId1" Type="http://schemas.openxmlformats.org/officeDocument/2006/relationships/slideLayout" Target="../slideLayouts/slideLayout29.xml"/><Relationship Id="rId6" Type="http://schemas.openxmlformats.org/officeDocument/2006/relationships/hyperlink" Target="http://www.pharmacytimes.com/publications/issue/2013/april2013/treatment-and-management-of-dermatitis" TargetMode="External"/><Relationship Id="rId11" Type="http://schemas.openxmlformats.org/officeDocument/2006/relationships/image" Target="../media/image50.jpg"/><Relationship Id="rId5" Type="http://schemas.openxmlformats.org/officeDocument/2006/relationships/hyperlink" Target="https://aacijournal.biomedcentral.com/articles/10.1186/1710-1492-9-24" TargetMode="External"/><Relationship Id="rId10" Type="http://schemas.openxmlformats.org/officeDocument/2006/relationships/hyperlink" Target="http://www.pharmacytimes.com/contributor/steve-leuck-pharmd/2015/02/patient-medication-counseling-tool-for-pharmacists" TargetMode="External"/><Relationship Id="rId4" Type="http://schemas.openxmlformats.org/officeDocument/2006/relationships/hyperlink" Target="https://www.dermatology.ca/wp-content/uploads/2012/03/TopicalCalcineurinInhibitorsFR.pdf" TargetMode="External"/><Relationship Id="rId9" Type="http://schemas.openxmlformats.org/officeDocument/2006/relationships/hyperlink" Target="http://www.ashp.org/DocLibrary/BestPractices/OrgGdlPtEduc.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0DF510A-2A2F-428B-8F90-9EC90A7CE441}"/>
              </a:ext>
            </a:extLst>
          </p:cNvPr>
          <p:cNvSpPr txBox="1">
            <a:spLocks noGrp="1"/>
          </p:cNvSpPr>
          <p:nvPr>
            <p:ph type="title" idx="4294967295"/>
          </p:nvPr>
        </p:nvSpPr>
        <p:spPr>
          <a:xfrm>
            <a:off x="4781520" y="2457360"/>
            <a:ext cx="5447880" cy="1657080"/>
          </a:xfrm>
        </p:spPr>
        <p:txBody>
          <a:bodyPr anchor="t"/>
          <a:lstStyle/>
          <a:p>
            <a:pPr lvl="0" algn="ctr">
              <a:lnSpc>
                <a:spcPct val="100000"/>
              </a:lnSpc>
            </a:pPr>
            <a:br>
              <a:rPr lang="en-US"/>
            </a:br>
            <a:r>
              <a:rPr lang="en-US" sz="4900" b="1"/>
              <a:t>Prendre le contrôle sur la</a:t>
            </a:r>
            <a:br>
              <a:rPr lang="en-US" sz="4900"/>
            </a:br>
            <a:r>
              <a:rPr lang="en-US" sz="4900" b="1"/>
              <a:t>dermatite atopique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Le fardeau quotidien de la 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83A00-E85A-47EB-8B45-67E248A74C82}"/>
              </a:ext>
            </a:extLst>
          </p:cNvPr>
          <p:cNvSpPr txBox="1">
            <a:spLocks noGrp="1"/>
          </p:cNvSpPr>
          <p:nvPr>
            <p:ph type="title" idx="4294967295"/>
          </p:nvPr>
        </p:nvSpPr>
        <p:spPr/>
        <p:txBody>
          <a:bodyPr/>
          <a:lstStyle/>
          <a:p>
            <a:pPr lvl="0"/>
            <a:r>
              <a:rPr lang="en-US"/>
              <a:t>Le fardeau quotidien de la DA</a:t>
            </a:r>
          </a:p>
        </p:txBody>
      </p:sp>
      <p:sp>
        <p:nvSpPr>
          <p:cNvPr id="3" name="Content Placeholder 12">
            <a:extLst>
              <a:ext uri="{FF2B5EF4-FFF2-40B4-BE49-F238E27FC236}">
                <a16:creationId xmlns:a16="http://schemas.microsoft.com/office/drawing/2014/main" id="{649738EA-837D-4147-9C8F-94E34726827E}"/>
              </a:ext>
            </a:extLst>
          </p:cNvPr>
          <p:cNvSpPr txBox="1">
            <a:spLocks noGrp="1"/>
          </p:cNvSpPr>
          <p:nvPr>
            <p:ph type="body" idx="4294967295"/>
          </p:nvPr>
        </p:nvSpPr>
        <p:spPr>
          <a:xfrm>
            <a:off x="838080" y="1825560"/>
            <a:ext cx="8043480" cy="4350960"/>
          </a:xfrm>
        </p:spPr>
        <p:txBody>
          <a:bodyPr/>
          <a:lstStyle/>
          <a:p>
            <a:pPr lvl="0">
              <a:lnSpc>
                <a:spcPct val="100000"/>
              </a:lnSpc>
              <a:spcBef>
                <a:spcPts val="1001"/>
              </a:spcBef>
              <a:buClr>
                <a:srgbClr val="000000"/>
              </a:buClr>
              <a:buFont typeface="Arial" pitchFamily="32"/>
              <a:buChar char="•"/>
            </a:pPr>
            <a:r>
              <a:rPr lang="en-US" sz="2400" b="1"/>
              <a:t>La DA entraîne un </a:t>
            </a:r>
            <a:r>
              <a:rPr lang="en-US" sz="2400" b="1" i="1"/>
              <a:t>« cycle démangeaison-grattage » continu</a:t>
            </a:r>
            <a:r>
              <a:rPr lang="en-US" sz="2400"/>
              <a:t>7,9</a:t>
            </a:r>
          </a:p>
          <a:p>
            <a:pPr lvl="0">
              <a:lnSpc>
                <a:spcPct val="100000"/>
              </a:lnSpc>
              <a:spcBef>
                <a:spcPts val="1001"/>
              </a:spcBef>
              <a:buClr>
                <a:srgbClr val="000000"/>
              </a:buClr>
              <a:buFont typeface="Arial" pitchFamily="32"/>
              <a:buChar char="•"/>
            </a:pPr>
            <a:r>
              <a:rPr lang="en-US" sz="2400" b="1"/>
              <a:t>Nuit à la qualité de vie et compromet le sommeil </a:t>
            </a:r>
            <a:r>
              <a:rPr lang="en-US" sz="2400"/>
              <a:t>pour les patients et leurs familles2,6,7</a:t>
            </a:r>
          </a:p>
          <a:p>
            <a:pPr lvl="0">
              <a:lnSpc>
                <a:spcPct val="100000"/>
              </a:lnSpc>
              <a:spcBef>
                <a:spcPts val="1001"/>
              </a:spcBef>
              <a:buClr>
                <a:srgbClr val="000000"/>
              </a:buClr>
              <a:buFont typeface="Arial" pitchFamily="32"/>
              <a:buChar char="•"/>
            </a:pPr>
            <a:r>
              <a:rPr lang="en-US" sz="2400" b="1"/>
              <a:t>Entrave les activités quotidiennes </a:t>
            </a:r>
            <a:r>
              <a:rPr lang="en-US" sz="2400"/>
              <a:t>au travail ou à l’école en raison de l’altération de l’apparence extérieure et de la perturbation du sommeil7</a:t>
            </a:r>
          </a:p>
          <a:p>
            <a:pPr lvl="0">
              <a:lnSpc>
                <a:spcPct val="100000"/>
              </a:lnSpc>
              <a:spcBef>
                <a:spcPts val="1001"/>
              </a:spcBef>
              <a:buClr>
                <a:srgbClr val="000000"/>
              </a:buClr>
              <a:buFont typeface="Arial" pitchFamily="32"/>
              <a:buChar char="•"/>
            </a:pPr>
            <a:r>
              <a:rPr lang="en-US" sz="2400"/>
              <a:t>Associée </a:t>
            </a:r>
            <a:r>
              <a:rPr lang="en-US" sz="2400" b="1"/>
              <a:t>à une fatigue et à un manque de sommeil </a:t>
            </a:r>
            <a:r>
              <a:rPr lang="en-US" sz="2400"/>
              <a:t>liés aux démangeaisons et à la sévérité de la maladie, un aspect à ne pas sous-estimer10</a:t>
            </a:r>
          </a:p>
        </p:txBody>
      </p:sp>
      <p:sp>
        <p:nvSpPr>
          <p:cNvPr id="4" name="TextBox 4">
            <a:extLst>
              <a:ext uri="{FF2B5EF4-FFF2-40B4-BE49-F238E27FC236}">
                <a16:creationId xmlns:a16="http://schemas.microsoft.com/office/drawing/2014/main" id="{42129AEA-D588-457F-ACBF-85DEB53BDE14}"/>
              </a:ext>
            </a:extLst>
          </p:cNvPr>
          <p:cNvSpPr/>
          <p:nvPr/>
        </p:nvSpPr>
        <p:spPr>
          <a:xfrm>
            <a:off x="8917200" y="2502000"/>
            <a:ext cx="2583360" cy="257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Graphique adapté de eczemahelp.ca</a:t>
            </a:r>
          </a:p>
        </p:txBody>
      </p:sp>
      <p:sp>
        <p:nvSpPr>
          <p:cNvPr id="5" name="TextBox 7">
            <a:extLst>
              <a:ext uri="{FF2B5EF4-FFF2-40B4-BE49-F238E27FC236}">
                <a16:creationId xmlns:a16="http://schemas.microsoft.com/office/drawing/2014/main" id="{14A84DCD-7FD1-4052-A41A-DB1DCA22D4C3}"/>
              </a:ext>
            </a:extLst>
          </p:cNvPr>
          <p:cNvSpPr/>
          <p:nvPr/>
        </p:nvSpPr>
        <p:spPr>
          <a:xfrm>
            <a:off x="838080" y="5910480"/>
            <a:ext cx="6851160" cy="7599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Eichenfeld LF et al. </a:t>
            </a:r>
            <a:r>
              <a:rPr lang="en-CA" sz="1100" b="0" i="1" u="none" strike="noStrike" kern="1200" spc="0">
                <a:ln>
                  <a:noFill/>
                </a:ln>
                <a:solidFill>
                  <a:srgbClr val="000000"/>
                </a:solidFill>
                <a:latin typeface="Franklin Gothic Book" pitchFamily="18"/>
                <a:ea typeface="Arial Unicode MS" pitchFamily="2"/>
                <a:cs typeface="Arial Unicode MS" pitchFamily="2"/>
              </a:rPr>
              <a:t>J Am Acad Dermatol</a:t>
            </a:r>
            <a:r>
              <a:rPr lang="en-CA" sz="1100" b="0" i="0" u="none" strike="noStrike" kern="1200" spc="0">
                <a:ln>
                  <a:noFill/>
                </a:ln>
                <a:solidFill>
                  <a:srgbClr val="000000"/>
                </a:solidFill>
                <a:latin typeface="Franklin Gothic Book" pitchFamily="18"/>
                <a:ea typeface="Arial Unicode MS" pitchFamily="2"/>
                <a:cs typeface="Arial Unicode MS" pitchFamily="2"/>
              </a:rPr>
              <a:t> 2014;70:338-351; Eczema Society of Canada. Ezemahelp.ca 2017; Bieber T. </a:t>
            </a:r>
            <a:r>
              <a:rPr lang="en-CA" sz="1100" b="0" i="1" u="none" strike="noStrike" kern="1200" spc="0">
                <a:ln>
                  <a:noFill/>
                </a:ln>
                <a:solidFill>
                  <a:srgbClr val="000000"/>
                </a:solidFill>
                <a:latin typeface="Franklin Gothic Book" pitchFamily="18"/>
                <a:ea typeface="Arial Unicode MS" pitchFamily="2"/>
                <a:cs typeface="Arial Unicode MS" pitchFamily="2"/>
              </a:rPr>
              <a:t>N Engl J Med</a:t>
            </a:r>
            <a:r>
              <a:rPr lang="en-CA" sz="1100" b="0" i="0" u="none" strike="noStrike" kern="1200" spc="0">
                <a:ln>
                  <a:noFill/>
                </a:ln>
                <a:solidFill>
                  <a:srgbClr val="000000"/>
                </a:solidFill>
                <a:latin typeface="Franklin Gothic Book" pitchFamily="18"/>
                <a:ea typeface="Arial Unicode MS" pitchFamily="2"/>
                <a:cs typeface="Arial Unicode MS" pitchFamily="2"/>
              </a:rPr>
              <a:t>. 2008;358:1483-1494; Leung DYM, Guttman-Yassky E. </a:t>
            </a:r>
            <a:r>
              <a:rPr lang="en-CA" sz="1100" b="0" i="1" u="none" strike="noStrike" kern="1200" spc="0">
                <a:ln>
                  <a:noFill/>
                </a:ln>
                <a:solidFill>
                  <a:srgbClr val="000000"/>
                </a:solidFill>
                <a:latin typeface="Franklin Gothic Book" pitchFamily="18"/>
                <a:ea typeface="Arial Unicode MS" pitchFamily="2"/>
                <a:cs typeface="Arial Unicode MS" pitchFamily="2"/>
              </a:rPr>
              <a:t>J Allergy Clin Immunol.</a:t>
            </a:r>
            <a:r>
              <a:rPr lang="en-CA" sz="1100" b="0" i="0" u="none" strike="noStrike" kern="1200" spc="0">
                <a:ln>
                  <a:noFill/>
                </a:ln>
                <a:solidFill>
                  <a:srgbClr val="000000"/>
                </a:solidFill>
                <a:latin typeface="Franklin Gothic Book" pitchFamily="18"/>
                <a:ea typeface="Arial Unicode MS" pitchFamily="2"/>
                <a:cs typeface="Arial Unicode MS" pitchFamily="2"/>
              </a:rPr>
              <a:t> 2014;134:769-79; Tollefson MM, Bruckner AL. </a:t>
            </a:r>
            <a:r>
              <a:rPr lang="en-CA" sz="1100" b="0" i="1" u="none" strike="noStrike" kern="1200" spc="0">
                <a:ln>
                  <a:noFill/>
                </a:ln>
                <a:solidFill>
                  <a:srgbClr val="000000"/>
                </a:solidFill>
                <a:latin typeface="Franklin Gothic Book" pitchFamily="18"/>
                <a:ea typeface="Arial Unicode MS" pitchFamily="2"/>
                <a:cs typeface="Arial Unicode MS" pitchFamily="2"/>
              </a:rPr>
              <a:t>Am Acad of Pediatrics</a:t>
            </a:r>
            <a:r>
              <a:rPr lang="en-CA" sz="1100" b="0" i="0" u="none" strike="noStrike" kern="1200" spc="0">
                <a:ln>
                  <a:noFill/>
                </a:ln>
                <a:solidFill>
                  <a:srgbClr val="000000"/>
                </a:solidFill>
                <a:latin typeface="Franklin Gothic Book" pitchFamily="18"/>
                <a:ea typeface="Arial Unicode MS" pitchFamily="2"/>
                <a:cs typeface="Arial Unicode MS" pitchFamily="2"/>
              </a:rPr>
              <a:t> 2014;134(6):e1735-1744.</a:t>
            </a:r>
          </a:p>
          <a:p>
            <a:pPr marL="0" marR="0" lvl="0" indent="0" algn="l" rtl="0" hangingPunct="1">
              <a:lnSpc>
                <a:spcPct val="100000"/>
              </a:lnSpc>
              <a:spcBef>
                <a:spcPts val="0"/>
              </a:spcBef>
              <a:spcAft>
                <a:spcPts val="0"/>
              </a:spcAft>
              <a:buNone/>
              <a:tabLst/>
              <a:defRPr sz="1800"/>
            </a:pPr>
            <a:endParaRPr lang="en-CA" sz="1100" b="0" i="0" u="none" strike="noStrike" kern="1200" spc="0">
              <a:ln>
                <a:noFill/>
              </a:ln>
              <a:solidFill>
                <a:srgbClr val="000000"/>
              </a:solidFill>
              <a:latin typeface="Franklin Gothic Book" pitchFamily="18"/>
              <a:ea typeface="Arial Unicode MS" pitchFamily="2"/>
              <a:cs typeface="Arial Unicode MS" pitchFamily="2"/>
            </a:endParaRPr>
          </a:p>
        </p:txBody>
      </p:sp>
      <p:pic>
        <p:nvPicPr>
          <p:cNvPr id="6" name="Picture 8">
            <a:extLst>
              <a:ext uri="{FF2B5EF4-FFF2-40B4-BE49-F238E27FC236}">
                <a16:creationId xmlns:a16="http://schemas.microsoft.com/office/drawing/2014/main" id="{E51837AB-E3A2-4C22-8AA8-C0AD24A461A3}"/>
              </a:ext>
            </a:extLst>
          </p:cNvPr>
          <p:cNvPicPr>
            <a:picLocks noChangeAspect="1"/>
          </p:cNvPicPr>
          <p:nvPr/>
        </p:nvPicPr>
        <p:blipFill>
          <a:blip r:embed="rId3">
            <a:lum/>
            <a:alphaModFix/>
          </a:blip>
          <a:srcRect/>
          <a:stretch>
            <a:fillRect/>
          </a:stretch>
        </p:blipFill>
        <p:spPr>
          <a:xfrm>
            <a:off x="9039600" y="2866320"/>
            <a:ext cx="2285640" cy="3428639"/>
          </a:xfrm>
          <a:prstGeom prst="rect">
            <a:avLst/>
          </a:prstGeom>
          <a:noFill/>
          <a:ln>
            <a:noFill/>
          </a:ln>
        </p:spPr>
      </p:pic>
      <p:pic>
        <p:nvPicPr>
          <p:cNvPr id="7" name="Picture 11">
            <a:extLst>
              <a:ext uri="{FF2B5EF4-FFF2-40B4-BE49-F238E27FC236}">
                <a16:creationId xmlns:a16="http://schemas.microsoft.com/office/drawing/2014/main" id="{7D7A8E6A-E221-4156-B608-DBBC93FCAFF4}"/>
              </a:ext>
            </a:extLst>
          </p:cNvPr>
          <p:cNvPicPr>
            <a:picLocks noChangeAspect="1"/>
          </p:cNvPicPr>
          <p:nvPr/>
        </p:nvPicPr>
        <p:blipFill>
          <a:blip r:embed="rId4">
            <a:lum/>
            <a:alphaModFix/>
          </a:blip>
          <a:srcRect/>
          <a:stretch>
            <a:fillRect/>
          </a:stretch>
        </p:blipFill>
        <p:spPr>
          <a:xfrm>
            <a:off x="9346319" y="852120"/>
            <a:ext cx="1689839" cy="16768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Le fardeau des poussées de 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BD47-A453-40FC-AA72-3A752C250E02}"/>
              </a:ext>
            </a:extLst>
          </p:cNvPr>
          <p:cNvSpPr txBox="1">
            <a:spLocks noGrp="1"/>
          </p:cNvSpPr>
          <p:nvPr>
            <p:ph type="title" idx="4294967295"/>
          </p:nvPr>
        </p:nvSpPr>
        <p:spPr/>
        <p:txBody>
          <a:bodyPr/>
          <a:lstStyle/>
          <a:p>
            <a:pPr lvl="0"/>
            <a:r>
              <a:rPr lang="en-US"/>
              <a:t>Le fardeau des poussées de DA</a:t>
            </a:r>
          </a:p>
        </p:txBody>
      </p:sp>
      <p:sp>
        <p:nvSpPr>
          <p:cNvPr id="3" name="Content Placeholder 8">
            <a:extLst>
              <a:ext uri="{FF2B5EF4-FFF2-40B4-BE49-F238E27FC236}">
                <a16:creationId xmlns:a16="http://schemas.microsoft.com/office/drawing/2014/main" id="{6034E785-E11E-483C-A05D-6F0D3F8E3F04}"/>
              </a:ext>
            </a:extLst>
          </p:cNvPr>
          <p:cNvSpPr txBox="1">
            <a:spLocks noGrp="1"/>
          </p:cNvSpPr>
          <p:nvPr>
            <p:ph type="body" idx="4294967295"/>
          </p:nvPr>
        </p:nvSpPr>
        <p:spPr>
          <a:xfrm>
            <a:off x="838080" y="1825560"/>
            <a:ext cx="7983720" cy="4350960"/>
          </a:xfrm>
        </p:spPr>
        <p:txBody>
          <a:bodyPr/>
          <a:lstStyle/>
          <a:p>
            <a:pPr lvl="0">
              <a:lnSpc>
                <a:spcPct val="100000"/>
              </a:lnSpc>
              <a:spcBef>
                <a:spcPts val="1001"/>
              </a:spcBef>
              <a:buClr>
                <a:srgbClr val="000000"/>
              </a:buClr>
              <a:buFont typeface="Arial" pitchFamily="32"/>
              <a:buChar char="•"/>
            </a:pPr>
            <a:r>
              <a:rPr lang="en-US" sz="2400"/>
              <a:t>86 % des patients interrogés ont dit avoir évité au moins un type d’activité pendant une poussée de DA11*</a:t>
            </a:r>
          </a:p>
          <a:p>
            <a:pPr lvl="0">
              <a:lnSpc>
                <a:spcPct val="100000"/>
              </a:lnSpc>
              <a:spcBef>
                <a:spcPts val="1001"/>
              </a:spcBef>
              <a:buClr>
                <a:srgbClr val="000000"/>
              </a:buClr>
              <a:buFont typeface="Arial" pitchFamily="32"/>
              <a:buChar char="•"/>
            </a:pPr>
            <a:r>
              <a:rPr lang="en-US" sz="2400"/>
              <a:t>&gt; 50 % ont dit s’inquiéter « toujours » ou « parfois » d’avoir une autre poussée11</a:t>
            </a:r>
          </a:p>
          <a:p>
            <a:pPr lvl="0">
              <a:lnSpc>
                <a:spcPct val="100000"/>
              </a:lnSpc>
              <a:spcBef>
                <a:spcPts val="1001"/>
              </a:spcBef>
              <a:buClr>
                <a:srgbClr val="000000"/>
              </a:buClr>
              <a:buFont typeface="Arial" pitchFamily="32"/>
              <a:buChar char="•"/>
            </a:pPr>
            <a:r>
              <a:rPr lang="en-US" sz="2400"/>
              <a:t>Les personnes atteintes de DA ont en moyenne </a:t>
            </a:r>
            <a:r>
              <a:rPr lang="en-US" sz="2400" b="1"/>
              <a:t>67 nuits de sommeil perturbées </a:t>
            </a:r>
            <a:r>
              <a:rPr lang="en-US" sz="2400"/>
              <a:t>par les poussées par an11</a:t>
            </a:r>
          </a:p>
          <a:p>
            <a:pPr lvl="0">
              <a:lnSpc>
                <a:spcPct val="100000"/>
              </a:lnSpc>
              <a:spcBef>
                <a:spcPts val="1001"/>
              </a:spcBef>
              <a:buClr>
                <a:srgbClr val="000000"/>
              </a:buClr>
              <a:buFont typeface="Arial" pitchFamily="32"/>
              <a:buChar char="•"/>
            </a:pPr>
            <a:r>
              <a:rPr lang="en-US" sz="2400"/>
              <a:t>Les personnes atteintes de DA ont en moyenne </a:t>
            </a:r>
            <a:r>
              <a:rPr lang="en-US" sz="2400" b="1"/>
              <a:t>8 à 11 poussées par an </a:t>
            </a:r>
            <a:r>
              <a:rPr lang="en-US" sz="2400"/>
              <a:t>(durant chacune 13 à 17 jours)11</a:t>
            </a:r>
          </a:p>
        </p:txBody>
      </p:sp>
      <p:sp>
        <p:nvSpPr>
          <p:cNvPr id="4" name="TextBox 7">
            <a:extLst>
              <a:ext uri="{FF2B5EF4-FFF2-40B4-BE49-F238E27FC236}">
                <a16:creationId xmlns:a16="http://schemas.microsoft.com/office/drawing/2014/main" id="{B9D66066-2849-4572-9465-12B49183F89B}"/>
              </a:ext>
            </a:extLst>
          </p:cNvPr>
          <p:cNvSpPr/>
          <p:nvPr/>
        </p:nvSpPr>
        <p:spPr>
          <a:xfrm>
            <a:off x="838080" y="5466600"/>
            <a:ext cx="878364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000" b="0" i="0" u="none" strike="noStrike" kern="1200" spc="0">
                <a:ln>
                  <a:noFill/>
                </a:ln>
                <a:solidFill>
                  <a:srgbClr val="000000"/>
                </a:solidFill>
                <a:latin typeface="Franklin Gothic Book" pitchFamily="18"/>
                <a:ea typeface="Arial Unicode MS" pitchFamily="2"/>
                <a:cs typeface="Arial Unicode MS" pitchFamily="2"/>
              </a:rPr>
              <a:t>*Première étude à grande échelle auprès de 2 200 patients ( âgés de &gt; 13 ans) et aidants d’enfants atteints de DA modérée à sévère dans 8 pays11</a:t>
            </a:r>
            <a:r>
              <a:rPr lang="en-CA" sz="1800" b="0" i="0" u="none" strike="noStrike" kern="1200" spc="0">
                <a:ln>
                  <a:noFill/>
                </a:ln>
                <a:solidFill>
                  <a:srgbClr val="000000"/>
                </a:solidFill>
                <a:latin typeface="Franklin Gothic Book" pitchFamily="18"/>
                <a:ea typeface="Arial Unicode MS" pitchFamily="2"/>
                <a:cs typeface="Arial Unicode MS" pitchFamily="2"/>
              </a:rPr>
              <a:t>.</a:t>
            </a:r>
          </a:p>
        </p:txBody>
      </p:sp>
      <p:sp>
        <p:nvSpPr>
          <p:cNvPr id="5" name="TextBox 2">
            <a:extLst>
              <a:ext uri="{FF2B5EF4-FFF2-40B4-BE49-F238E27FC236}">
                <a16:creationId xmlns:a16="http://schemas.microsoft.com/office/drawing/2014/main" id="{E5C084CB-F246-4A29-B02A-6933CC6482E1}"/>
              </a:ext>
            </a:extLst>
          </p:cNvPr>
          <p:cNvSpPr/>
          <p:nvPr/>
        </p:nvSpPr>
        <p:spPr>
          <a:xfrm>
            <a:off x="838080" y="6087960"/>
            <a:ext cx="7370640" cy="272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Zuberbier T et al. </a:t>
            </a:r>
            <a:r>
              <a:rPr lang="en-CA" sz="1200" b="0" i="1" u="none" strike="noStrike" kern="1200" spc="0">
                <a:ln>
                  <a:noFill/>
                </a:ln>
                <a:solidFill>
                  <a:srgbClr val="000000"/>
                </a:solidFill>
                <a:latin typeface="Franklin Gothic Book" pitchFamily="18"/>
                <a:ea typeface="Arial Unicode MS" pitchFamily="2"/>
                <a:cs typeface="Arial Unicode MS" pitchFamily="2"/>
              </a:rPr>
              <a:t>J Allergy Clin Immunol</a:t>
            </a:r>
            <a:r>
              <a:rPr lang="en-CA" sz="1200" b="0" i="0" u="none" strike="noStrike" kern="1200" spc="0">
                <a:ln>
                  <a:noFill/>
                </a:ln>
                <a:solidFill>
                  <a:srgbClr val="000000"/>
                </a:solidFill>
                <a:latin typeface="Franklin Gothic Book" pitchFamily="18"/>
                <a:ea typeface="Arial Unicode MS" pitchFamily="2"/>
                <a:cs typeface="Arial Unicode MS" pitchFamily="2"/>
              </a:rPr>
              <a:t> 2006.</a:t>
            </a:r>
          </a:p>
        </p:txBody>
      </p:sp>
      <p:pic>
        <p:nvPicPr>
          <p:cNvPr id="6" name="Picture 4">
            <a:extLst>
              <a:ext uri="{FF2B5EF4-FFF2-40B4-BE49-F238E27FC236}">
                <a16:creationId xmlns:a16="http://schemas.microsoft.com/office/drawing/2014/main" id="{5F0DA74B-9090-4DFD-8847-8D8B07A7F358}"/>
              </a:ext>
            </a:extLst>
          </p:cNvPr>
          <p:cNvPicPr>
            <a:picLocks noChangeAspect="1"/>
          </p:cNvPicPr>
          <p:nvPr/>
        </p:nvPicPr>
        <p:blipFill>
          <a:blip r:embed="rId3">
            <a:lum/>
            <a:alphaModFix/>
          </a:blip>
          <a:srcRect/>
          <a:stretch>
            <a:fillRect/>
          </a:stretch>
        </p:blipFill>
        <p:spPr>
          <a:xfrm>
            <a:off x="9164880" y="1939319"/>
            <a:ext cx="2285640" cy="34286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La DA affecte la qualité de v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D244F-2F32-4EA5-B587-9BB0C9C19192}"/>
              </a:ext>
            </a:extLst>
          </p:cNvPr>
          <p:cNvSpPr txBox="1">
            <a:spLocks noGrp="1"/>
          </p:cNvSpPr>
          <p:nvPr>
            <p:ph type="title" idx="4294967295"/>
          </p:nvPr>
        </p:nvSpPr>
        <p:spPr/>
        <p:txBody>
          <a:bodyPr/>
          <a:lstStyle/>
          <a:p>
            <a:pPr lvl="0"/>
            <a:r>
              <a:rPr lang="en-US"/>
              <a:t>La DA affecte la qualité de vie</a:t>
            </a:r>
          </a:p>
        </p:txBody>
      </p:sp>
      <p:sp>
        <p:nvSpPr>
          <p:cNvPr id="3" name="Content Placeholder 2">
            <a:extLst>
              <a:ext uri="{FF2B5EF4-FFF2-40B4-BE49-F238E27FC236}">
                <a16:creationId xmlns:a16="http://schemas.microsoft.com/office/drawing/2014/main" id="{6F4FFB6F-E1AF-4973-8DE7-69C363225846}"/>
              </a:ext>
            </a:extLst>
          </p:cNvPr>
          <p:cNvSpPr txBox="1">
            <a:spLocks noGrp="1"/>
          </p:cNvSpPr>
          <p:nvPr>
            <p:ph type="body" idx="4294967295"/>
          </p:nvPr>
        </p:nvSpPr>
        <p:spPr>
          <a:xfrm>
            <a:off x="838080" y="1825560"/>
            <a:ext cx="7088400" cy="4350960"/>
          </a:xfrm>
        </p:spPr>
        <p:txBody>
          <a:bodyPr/>
          <a:lstStyle/>
          <a:p>
            <a:pPr lvl="0">
              <a:lnSpc>
                <a:spcPct val="100000"/>
              </a:lnSpc>
              <a:spcBef>
                <a:spcPts val="1001"/>
              </a:spcBef>
              <a:buClr>
                <a:srgbClr val="000000"/>
              </a:buClr>
              <a:buFont typeface="Arial" pitchFamily="32"/>
              <a:buChar char="•"/>
            </a:pPr>
            <a:r>
              <a:rPr lang="en-US" sz="2400" b="1"/>
              <a:t>Répercussions significatives sur la qualité de vie (QV) </a:t>
            </a:r>
            <a:r>
              <a:rPr lang="en-US" sz="2400"/>
              <a:t>des enfants, des parents et des aidants5,10</a:t>
            </a:r>
          </a:p>
          <a:p>
            <a:pPr lvl="0">
              <a:lnSpc>
                <a:spcPct val="100000"/>
              </a:lnSpc>
              <a:spcBef>
                <a:spcPts val="1001"/>
              </a:spcBef>
              <a:buClr>
                <a:srgbClr val="000000"/>
              </a:buClr>
              <a:buFont typeface="Arial" pitchFamily="32"/>
              <a:buChar char="•"/>
            </a:pPr>
            <a:r>
              <a:rPr lang="en-US" sz="2400" b="1"/>
              <a:t>Près de 50 % des enfants atteints de DA ont rapporté un effet négatif marqué sur leur QV</a:t>
            </a:r>
            <a:r>
              <a:rPr lang="en-US" sz="2400"/>
              <a:t>, y compris des problèmes de réussite scolaire10</a:t>
            </a:r>
          </a:p>
          <a:p>
            <a:pPr lvl="0">
              <a:lnSpc>
                <a:spcPct val="100000"/>
              </a:lnSpc>
              <a:spcBef>
                <a:spcPts val="1001"/>
              </a:spcBef>
              <a:buClr>
                <a:srgbClr val="000000"/>
              </a:buClr>
              <a:buFont typeface="Arial" pitchFamily="32"/>
              <a:buChar char="•"/>
            </a:pPr>
            <a:r>
              <a:rPr lang="en-US" sz="2400"/>
              <a:t>Les enfants atteints de DA sévère ont moins d’amis et participent à moins d’activités que les autres enfants; ils peuvent être exposés à un </a:t>
            </a:r>
            <a:r>
              <a:rPr lang="en-US" sz="2400" b="1"/>
              <a:t>risque plus élevé d’anxiété et de dépression</a:t>
            </a:r>
            <a:r>
              <a:rPr lang="en-US" sz="2400"/>
              <a:t>10</a:t>
            </a:r>
          </a:p>
        </p:txBody>
      </p:sp>
      <p:sp>
        <p:nvSpPr>
          <p:cNvPr id="4" name="TextBox 4">
            <a:extLst>
              <a:ext uri="{FF2B5EF4-FFF2-40B4-BE49-F238E27FC236}">
                <a16:creationId xmlns:a16="http://schemas.microsoft.com/office/drawing/2014/main" id="{92520FBB-A871-4A69-89D5-BB9FBE5A7724}"/>
              </a:ext>
            </a:extLst>
          </p:cNvPr>
          <p:cNvSpPr/>
          <p:nvPr/>
        </p:nvSpPr>
        <p:spPr>
          <a:xfrm>
            <a:off x="838080" y="5728680"/>
            <a:ext cx="9406440" cy="42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Wollenberg A et al. </a:t>
            </a:r>
            <a:r>
              <a:rPr lang="en-CA" sz="1100" b="0" i="1" u="none" strike="noStrike" kern="1200" spc="0">
                <a:ln>
                  <a:noFill/>
                </a:ln>
                <a:solidFill>
                  <a:srgbClr val="000000"/>
                </a:solidFill>
                <a:latin typeface="Franklin Gothic Book" pitchFamily="18"/>
                <a:ea typeface="Arial Unicode MS" pitchFamily="2"/>
                <a:cs typeface="Arial Unicode MS" pitchFamily="2"/>
              </a:rPr>
              <a:t>J Eur Acad Dermatol Venereol</a:t>
            </a:r>
            <a:r>
              <a:rPr lang="en-CA" sz="1100" b="0" i="0" u="none" strike="noStrike" kern="1200" spc="0">
                <a:ln>
                  <a:noFill/>
                </a:ln>
                <a:solidFill>
                  <a:srgbClr val="000000"/>
                </a:solidFill>
                <a:latin typeface="Franklin Gothic Book" pitchFamily="18"/>
                <a:ea typeface="Arial Unicode MS" pitchFamily="2"/>
                <a:cs typeface="Arial Unicode MS" pitchFamily="2"/>
              </a:rPr>
              <a:t>. 2016 May;30(5):729-47; Tollefson MM, Bruckner AL. </a:t>
            </a:r>
            <a:r>
              <a:rPr lang="en-CA" sz="1100" b="0" i="1" u="none" strike="noStrike" kern="1200" spc="0">
                <a:ln>
                  <a:noFill/>
                </a:ln>
                <a:solidFill>
                  <a:srgbClr val="000000"/>
                </a:solidFill>
                <a:latin typeface="Franklin Gothic Book" pitchFamily="18"/>
                <a:ea typeface="Arial Unicode MS" pitchFamily="2"/>
                <a:cs typeface="Arial Unicode MS" pitchFamily="2"/>
              </a:rPr>
              <a:t>Am Acad of Pediatrics</a:t>
            </a:r>
            <a:r>
              <a:rPr lang="en-CA" sz="1100" b="0" i="0" u="none" strike="noStrike" kern="1200" spc="0">
                <a:ln>
                  <a:noFill/>
                </a:ln>
                <a:solidFill>
                  <a:srgbClr val="000000"/>
                </a:solidFill>
                <a:latin typeface="Franklin Gothic Book" pitchFamily="18"/>
                <a:ea typeface="Arial Unicode MS" pitchFamily="2"/>
                <a:cs typeface="Arial Unicode MS" pitchFamily="2"/>
              </a:rPr>
              <a:t> 2014;134(6):e1735-1744.</a:t>
            </a:r>
          </a:p>
        </p:txBody>
      </p:sp>
      <p:pic>
        <p:nvPicPr>
          <p:cNvPr id="5" name="Picture 7">
            <a:extLst>
              <a:ext uri="{FF2B5EF4-FFF2-40B4-BE49-F238E27FC236}">
                <a16:creationId xmlns:a16="http://schemas.microsoft.com/office/drawing/2014/main" id="{E0BAB76A-D400-4730-AE19-4A7AA7074B1E}"/>
              </a:ext>
            </a:extLst>
          </p:cNvPr>
          <p:cNvPicPr>
            <a:picLocks noChangeAspect="1"/>
          </p:cNvPicPr>
          <p:nvPr/>
        </p:nvPicPr>
        <p:blipFill>
          <a:blip r:embed="rId3">
            <a:lum/>
            <a:alphaModFix/>
          </a:blip>
          <a:srcRect/>
          <a:stretch>
            <a:fillRect/>
          </a:stretch>
        </p:blipFill>
        <p:spPr>
          <a:xfrm>
            <a:off x="8267759" y="1825560"/>
            <a:ext cx="3428639" cy="22856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Les causes de la 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C3008-B7E5-45B1-A8A7-72F751476CF2}"/>
              </a:ext>
            </a:extLst>
          </p:cNvPr>
          <p:cNvSpPr txBox="1">
            <a:spLocks noGrp="1"/>
          </p:cNvSpPr>
          <p:nvPr>
            <p:ph type="title" idx="4294967295"/>
          </p:nvPr>
        </p:nvSpPr>
        <p:spPr/>
        <p:txBody>
          <a:bodyPr/>
          <a:lstStyle/>
          <a:p>
            <a:pPr lvl="0"/>
            <a:r>
              <a:rPr lang="en-US"/>
              <a:t>Les causes de la DA</a:t>
            </a:r>
          </a:p>
        </p:txBody>
      </p:sp>
      <p:sp>
        <p:nvSpPr>
          <p:cNvPr id="3" name="Content Placeholder 8">
            <a:extLst>
              <a:ext uri="{FF2B5EF4-FFF2-40B4-BE49-F238E27FC236}">
                <a16:creationId xmlns:a16="http://schemas.microsoft.com/office/drawing/2014/main" id="{687E589D-E4F2-43DA-BFFE-6FA5D8C2D2E7}"/>
              </a:ext>
            </a:extLst>
          </p:cNvPr>
          <p:cNvSpPr txBox="1">
            <a:spLocks noGrp="1"/>
          </p:cNvSpPr>
          <p:nvPr>
            <p:ph type="body" idx="4294967295"/>
          </p:nvPr>
        </p:nvSpPr>
        <p:spPr>
          <a:xfrm>
            <a:off x="838080" y="1825560"/>
            <a:ext cx="7237080" cy="2816280"/>
          </a:xfrm>
        </p:spPr>
        <p:txBody>
          <a:bodyPr/>
          <a:lstStyle/>
          <a:p>
            <a:pPr lvl="0">
              <a:lnSpc>
                <a:spcPct val="100000"/>
              </a:lnSpc>
              <a:spcBef>
                <a:spcPts val="1001"/>
              </a:spcBef>
              <a:buClr>
                <a:srgbClr val="000000"/>
              </a:buClr>
              <a:buFont typeface="Arial" pitchFamily="32"/>
              <a:buChar char="•"/>
            </a:pPr>
            <a:r>
              <a:rPr lang="en-US" sz="2400" b="1"/>
              <a:t>Maladie multifactorielle complexe associée à une prédisposition génétique</a:t>
            </a:r>
            <a:r>
              <a:rPr lang="en-US" sz="2400"/>
              <a:t>5,6</a:t>
            </a:r>
          </a:p>
          <a:p>
            <a:pPr lvl="0">
              <a:lnSpc>
                <a:spcPct val="100000"/>
              </a:lnSpc>
              <a:spcBef>
                <a:spcPts val="1001"/>
              </a:spcBef>
              <a:buClr>
                <a:srgbClr val="000000"/>
              </a:buClr>
              <a:buFont typeface="Arial" pitchFamily="32"/>
              <a:buChar char="•"/>
            </a:pPr>
            <a:r>
              <a:rPr lang="en-US" sz="2400"/>
              <a:t>Influencée ou altérée par des </a:t>
            </a:r>
            <a:r>
              <a:rPr lang="en-US" sz="2400" b="1"/>
              <a:t>facteurs environnementaux </a:t>
            </a:r>
            <a:r>
              <a:rPr lang="en-US" sz="2400"/>
              <a:t>(p. ex., allergènes, irritants, alimentation et stress)5,6,12</a:t>
            </a:r>
          </a:p>
          <a:p>
            <a:pPr lvl="0">
              <a:lnSpc>
                <a:spcPct val="100000"/>
              </a:lnSpc>
              <a:spcBef>
                <a:spcPts val="1001"/>
              </a:spcBef>
              <a:buClr>
                <a:srgbClr val="000000"/>
              </a:buClr>
              <a:buFont typeface="Arial" pitchFamily="32"/>
              <a:buChar char="•"/>
            </a:pPr>
            <a:r>
              <a:rPr lang="en-US" sz="2400"/>
              <a:t>Comprend des perturbations de la </a:t>
            </a:r>
            <a:br>
              <a:rPr lang="en-US" sz="2400"/>
            </a:br>
            <a:r>
              <a:rPr lang="en-US" sz="2400" b="1"/>
              <a:t>fonction de la barrière épidermique</a:t>
            </a:r>
            <a:r>
              <a:rPr lang="en-US" sz="2400"/>
              <a:t>2,3</a:t>
            </a:r>
          </a:p>
        </p:txBody>
      </p:sp>
      <p:sp>
        <p:nvSpPr>
          <p:cNvPr id="4" name="TextBox 5">
            <a:extLst>
              <a:ext uri="{FF2B5EF4-FFF2-40B4-BE49-F238E27FC236}">
                <a16:creationId xmlns:a16="http://schemas.microsoft.com/office/drawing/2014/main" id="{A42AAFFC-0203-4460-9EF7-868845C215E5}"/>
              </a:ext>
            </a:extLst>
          </p:cNvPr>
          <p:cNvSpPr/>
          <p:nvPr/>
        </p:nvSpPr>
        <p:spPr>
          <a:xfrm>
            <a:off x="1575720" y="4948559"/>
            <a:ext cx="5988960" cy="729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400" b="1" i="1" u="none" strike="noStrike" kern="1200" spc="0">
                <a:ln>
                  <a:noFill/>
                </a:ln>
                <a:solidFill>
                  <a:srgbClr val="000000"/>
                </a:solidFill>
                <a:latin typeface="Franklin Gothic Book" pitchFamily="18"/>
                <a:ea typeface="Arial Unicode MS" pitchFamily="2"/>
                <a:cs typeface="Arial Unicode MS" pitchFamily="2"/>
              </a:rPr>
              <a:t>Sur les zones du corps où la peau est plus fine, il est plus facile pour les allergènes de pénétrer les couches de la peau perturbées et de déclencher une réponse immunitaire</a:t>
            </a:r>
          </a:p>
        </p:txBody>
      </p:sp>
      <p:sp>
        <p:nvSpPr>
          <p:cNvPr id="5" name="TextBox 6">
            <a:extLst>
              <a:ext uri="{FF2B5EF4-FFF2-40B4-BE49-F238E27FC236}">
                <a16:creationId xmlns:a16="http://schemas.microsoft.com/office/drawing/2014/main" id="{EE66C616-E039-4826-A294-BA7C07C316D7}"/>
              </a:ext>
            </a:extLst>
          </p:cNvPr>
          <p:cNvSpPr/>
          <p:nvPr/>
        </p:nvSpPr>
        <p:spPr>
          <a:xfrm>
            <a:off x="8210520" y="6059520"/>
            <a:ext cx="3087360" cy="592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Représentations graphiques fournies par The Academic Unit of Dermatology Research, University of Sheffield</a:t>
            </a:r>
          </a:p>
        </p:txBody>
      </p:sp>
      <p:sp>
        <p:nvSpPr>
          <p:cNvPr id="6" name="TextBox 7">
            <a:extLst>
              <a:ext uri="{FF2B5EF4-FFF2-40B4-BE49-F238E27FC236}">
                <a16:creationId xmlns:a16="http://schemas.microsoft.com/office/drawing/2014/main" id="{B634A137-E0AB-493F-8D61-2A35642047CC}"/>
              </a:ext>
            </a:extLst>
          </p:cNvPr>
          <p:cNvSpPr/>
          <p:nvPr/>
        </p:nvSpPr>
        <p:spPr>
          <a:xfrm>
            <a:off x="713520" y="5825160"/>
            <a:ext cx="6851160" cy="7599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Wollenberg A et al. </a:t>
            </a:r>
            <a:r>
              <a:rPr lang="en-CA" sz="1100" b="0" i="1" u="none" strike="noStrike" kern="1200" spc="0">
                <a:ln>
                  <a:noFill/>
                </a:ln>
                <a:solidFill>
                  <a:srgbClr val="000000"/>
                </a:solidFill>
                <a:latin typeface="Franklin Gothic Book" pitchFamily="18"/>
                <a:ea typeface="Arial Unicode MS" pitchFamily="2"/>
                <a:cs typeface="Arial Unicode MS" pitchFamily="2"/>
              </a:rPr>
              <a:t>J Eur Acad Dermatol Venereol</a:t>
            </a:r>
            <a:r>
              <a:rPr lang="en-CA" sz="1100" b="0" i="0" u="none" strike="noStrike" kern="1200" spc="0">
                <a:ln>
                  <a:noFill/>
                </a:ln>
                <a:solidFill>
                  <a:srgbClr val="000000"/>
                </a:solidFill>
                <a:latin typeface="Franklin Gothic Book" pitchFamily="18"/>
                <a:ea typeface="Arial Unicode MS" pitchFamily="2"/>
                <a:cs typeface="Arial Unicode MS" pitchFamily="2"/>
              </a:rPr>
              <a:t>. 2016 May;30(5):729-47; Leung DYM, Guttman-Yassky E. </a:t>
            </a:r>
            <a:r>
              <a:rPr lang="en-CA" sz="1100" b="0" i="1" u="none" strike="noStrike" kern="1200" spc="0">
                <a:ln>
                  <a:noFill/>
                </a:ln>
                <a:solidFill>
                  <a:srgbClr val="000000"/>
                </a:solidFill>
                <a:latin typeface="Franklin Gothic Book" pitchFamily="18"/>
                <a:ea typeface="Arial Unicode MS" pitchFamily="2"/>
                <a:cs typeface="Arial Unicode MS" pitchFamily="2"/>
              </a:rPr>
              <a:t>J Allergy Clin Immunol.</a:t>
            </a:r>
            <a:r>
              <a:rPr lang="en-CA" sz="1100" b="0" i="0" u="none" strike="noStrike" kern="1200" spc="0">
                <a:ln>
                  <a:noFill/>
                </a:ln>
                <a:solidFill>
                  <a:srgbClr val="000000"/>
                </a:solidFill>
                <a:latin typeface="Franklin Gothic Book" pitchFamily="18"/>
                <a:ea typeface="Arial Unicode MS" pitchFamily="2"/>
                <a:cs typeface="Arial Unicode MS" pitchFamily="2"/>
              </a:rPr>
              <a:t> 2014;134:769-79; Leung DY et al. </a:t>
            </a:r>
            <a:r>
              <a:rPr lang="en-CA" sz="1100" b="0" i="1" u="none" strike="noStrike" kern="1200" spc="0">
                <a:ln>
                  <a:noFill/>
                </a:ln>
                <a:solidFill>
                  <a:srgbClr val="000000"/>
                </a:solidFill>
                <a:latin typeface="Franklin Gothic Book" pitchFamily="18"/>
                <a:ea typeface="Arial Unicode MS" pitchFamily="2"/>
                <a:cs typeface="Arial Unicode MS" pitchFamily="2"/>
              </a:rPr>
              <a:t>Ann Allergy Asthma Immunol</a:t>
            </a:r>
            <a:r>
              <a:rPr lang="en-CA" sz="1100" b="0" i="0" u="none" strike="noStrike" kern="1200" spc="0">
                <a:ln>
                  <a:noFill/>
                </a:ln>
                <a:solidFill>
                  <a:srgbClr val="000000"/>
                </a:solidFill>
                <a:latin typeface="Franklin Gothic Book" pitchFamily="18"/>
                <a:ea typeface="Arial Unicode MS" pitchFamily="2"/>
                <a:cs typeface="Arial Unicode MS" pitchFamily="2"/>
              </a:rPr>
              <a:t> 1997;79:197-211;</a:t>
            </a:r>
          </a:p>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Bieber T. </a:t>
            </a:r>
            <a:r>
              <a:rPr lang="en-CA" sz="1100" b="0" i="1" u="none" strike="noStrike" kern="1200" spc="0">
                <a:ln>
                  <a:noFill/>
                </a:ln>
                <a:solidFill>
                  <a:srgbClr val="000000"/>
                </a:solidFill>
                <a:latin typeface="Franklin Gothic Book" pitchFamily="18"/>
                <a:ea typeface="Arial Unicode MS" pitchFamily="2"/>
                <a:cs typeface="Arial Unicode MS" pitchFamily="2"/>
              </a:rPr>
              <a:t>N Engl J Med</a:t>
            </a:r>
            <a:r>
              <a:rPr lang="en-CA" sz="1100" b="0" i="0" u="none" strike="noStrike" kern="1200" spc="0">
                <a:ln>
                  <a:noFill/>
                </a:ln>
                <a:solidFill>
                  <a:srgbClr val="000000"/>
                </a:solidFill>
                <a:latin typeface="Franklin Gothic Book" pitchFamily="18"/>
                <a:ea typeface="Arial Unicode MS" pitchFamily="2"/>
                <a:cs typeface="Arial Unicode MS" pitchFamily="2"/>
              </a:rPr>
              <a:t>. 2008;358:1483-1494; Smiley T. </a:t>
            </a:r>
            <a:r>
              <a:rPr lang="en-CA" sz="1100" b="0" i="1" u="none" strike="noStrike" kern="1200" spc="0">
                <a:ln>
                  <a:noFill/>
                </a:ln>
                <a:solidFill>
                  <a:srgbClr val="000000"/>
                </a:solidFill>
                <a:latin typeface="Franklin Gothic Book" pitchFamily="18"/>
                <a:ea typeface="Arial Unicode MS" pitchFamily="2"/>
                <a:cs typeface="Arial Unicode MS" pitchFamily="2"/>
              </a:rPr>
              <a:t>Can Health Net</a:t>
            </a:r>
            <a:r>
              <a:rPr lang="en-CA" sz="1100" b="0" i="0" u="none" strike="noStrike" kern="1200" spc="0">
                <a:ln>
                  <a:noFill/>
                </a:ln>
                <a:solidFill>
                  <a:srgbClr val="000000"/>
                </a:solidFill>
                <a:latin typeface="Franklin Gothic Book" pitchFamily="18"/>
                <a:ea typeface="Arial Unicode MS" pitchFamily="2"/>
                <a:cs typeface="Arial Unicode MS" pitchFamily="2"/>
              </a:rPr>
              <a:t>. 2006;</a:t>
            </a:r>
          </a:p>
        </p:txBody>
      </p:sp>
      <p:pic>
        <p:nvPicPr>
          <p:cNvPr id="7" name="Picture 10">
            <a:extLst>
              <a:ext uri="{FF2B5EF4-FFF2-40B4-BE49-F238E27FC236}">
                <a16:creationId xmlns:a16="http://schemas.microsoft.com/office/drawing/2014/main" id="{57DC4E9F-C4E7-4866-A237-F4FC4010EFB8}"/>
              </a:ext>
            </a:extLst>
          </p:cNvPr>
          <p:cNvPicPr>
            <a:picLocks noChangeAspect="1"/>
          </p:cNvPicPr>
          <p:nvPr/>
        </p:nvPicPr>
        <p:blipFill>
          <a:blip r:embed="rId3">
            <a:lum/>
            <a:alphaModFix/>
          </a:blip>
          <a:srcRect/>
          <a:stretch>
            <a:fillRect/>
          </a:stretch>
        </p:blipFill>
        <p:spPr>
          <a:xfrm>
            <a:off x="8210520" y="772200"/>
            <a:ext cx="3428639" cy="2285640"/>
          </a:xfrm>
          <a:prstGeom prst="rect">
            <a:avLst/>
          </a:prstGeom>
          <a:noFill/>
          <a:ln>
            <a:noFill/>
          </a:ln>
        </p:spPr>
      </p:pic>
      <p:pic>
        <p:nvPicPr>
          <p:cNvPr id="8" name="Picture 17">
            <a:extLst>
              <a:ext uri="{FF2B5EF4-FFF2-40B4-BE49-F238E27FC236}">
                <a16:creationId xmlns:a16="http://schemas.microsoft.com/office/drawing/2014/main" id="{5D4433B7-0BE1-473E-8920-A6565A988F11}"/>
              </a:ext>
            </a:extLst>
          </p:cNvPr>
          <p:cNvPicPr>
            <a:picLocks noChangeAspect="1"/>
          </p:cNvPicPr>
          <p:nvPr/>
        </p:nvPicPr>
        <p:blipFill>
          <a:blip r:embed="rId4">
            <a:lum/>
            <a:alphaModFix/>
          </a:blip>
          <a:srcRect/>
          <a:stretch>
            <a:fillRect/>
          </a:stretch>
        </p:blipFill>
        <p:spPr>
          <a:xfrm>
            <a:off x="7567200" y="3236760"/>
            <a:ext cx="4204440" cy="2705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La « marche atopiqu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66FF3-C68A-4EAD-9810-E6C7A6279826}"/>
              </a:ext>
            </a:extLst>
          </p:cNvPr>
          <p:cNvSpPr txBox="1">
            <a:spLocks noGrp="1"/>
          </p:cNvSpPr>
          <p:nvPr>
            <p:ph type="title" idx="4294967295"/>
          </p:nvPr>
        </p:nvSpPr>
        <p:spPr>
          <a:xfrm>
            <a:off x="838080" y="234360"/>
            <a:ext cx="10515240" cy="1325160"/>
          </a:xfrm>
        </p:spPr>
        <p:txBody>
          <a:bodyPr/>
          <a:lstStyle/>
          <a:p>
            <a:pPr lvl="0"/>
            <a:r>
              <a:rPr lang="en-US" i="1"/>
              <a:t>La « marche atopique »</a:t>
            </a:r>
          </a:p>
        </p:txBody>
      </p:sp>
      <p:sp>
        <p:nvSpPr>
          <p:cNvPr id="3" name="Content Placeholder 8">
            <a:extLst>
              <a:ext uri="{FF2B5EF4-FFF2-40B4-BE49-F238E27FC236}">
                <a16:creationId xmlns:a16="http://schemas.microsoft.com/office/drawing/2014/main" id="{89601718-7478-45FB-BD25-2A023795CC85}"/>
              </a:ext>
            </a:extLst>
          </p:cNvPr>
          <p:cNvSpPr txBox="1">
            <a:spLocks noGrp="1"/>
          </p:cNvSpPr>
          <p:nvPr>
            <p:ph type="body" idx="4294967295"/>
          </p:nvPr>
        </p:nvSpPr>
        <p:spPr>
          <a:xfrm>
            <a:off x="838080" y="1284840"/>
            <a:ext cx="7387560" cy="4740120"/>
          </a:xfrm>
        </p:spPr>
        <p:txBody>
          <a:bodyPr/>
          <a:lstStyle/>
          <a:p>
            <a:pPr lvl="0">
              <a:lnSpc>
                <a:spcPct val="100000"/>
              </a:lnSpc>
              <a:spcBef>
                <a:spcPts val="1001"/>
              </a:spcBef>
              <a:buClr>
                <a:srgbClr val="000000"/>
              </a:buClr>
              <a:buFont typeface="Arial" pitchFamily="32"/>
              <a:buChar char="•"/>
            </a:pPr>
            <a:r>
              <a:rPr lang="en-US" sz="2400" i="1"/>
              <a:t>La « </a:t>
            </a:r>
            <a:r>
              <a:rPr lang="en-US" sz="2400" b="1" i="1"/>
              <a:t>marche atopique</a:t>
            </a:r>
            <a:r>
              <a:rPr lang="en-US" sz="2400" b="1"/>
              <a:t> » ou « carrière de l’allergique » </a:t>
            </a:r>
            <a:r>
              <a:rPr lang="en-US" sz="2400"/>
              <a:t>est la progression de la DA5</a:t>
            </a:r>
          </a:p>
          <a:p>
            <a:pPr lvl="0">
              <a:lnSpc>
                <a:spcPct val="100000"/>
              </a:lnSpc>
              <a:spcBef>
                <a:spcPts val="1001"/>
              </a:spcBef>
              <a:buClr>
                <a:srgbClr val="000000"/>
              </a:buClr>
              <a:buFont typeface="Arial" pitchFamily="32"/>
              <a:buChar char="•"/>
            </a:pPr>
            <a:r>
              <a:rPr lang="en-US" sz="2400"/>
              <a:t>La première étape est l’apparition d’une possible progression de la DA en d’autres affections (p. ex., eczéma, allergies, asthme)5,7</a:t>
            </a:r>
          </a:p>
          <a:p>
            <a:pPr lvl="0">
              <a:lnSpc>
                <a:spcPct val="100000"/>
              </a:lnSpc>
              <a:spcBef>
                <a:spcPts val="1001"/>
              </a:spcBef>
              <a:buClr>
                <a:srgbClr val="000000"/>
              </a:buClr>
              <a:buFont typeface="Arial" pitchFamily="32"/>
              <a:buChar char="•"/>
            </a:pPr>
            <a:r>
              <a:rPr lang="en-US" sz="2400"/>
              <a:t>Fait référence à </a:t>
            </a:r>
            <a:r>
              <a:rPr lang="en-US" sz="2400" b="1"/>
              <a:t>une succession ou à une concomitance de maladies allergiques </a:t>
            </a:r>
            <a:r>
              <a:rPr lang="en-US" sz="2400"/>
              <a:t>qui se développent dans la petite enfance13</a:t>
            </a:r>
          </a:p>
          <a:p>
            <a:pPr lvl="0">
              <a:lnSpc>
                <a:spcPct val="100000"/>
              </a:lnSpc>
              <a:spcBef>
                <a:spcPts val="1001"/>
              </a:spcBef>
              <a:buClr>
                <a:srgbClr val="000000"/>
              </a:buClr>
              <a:buFont typeface="Arial" pitchFamily="32"/>
              <a:buChar char="•"/>
            </a:pPr>
            <a:r>
              <a:rPr lang="en-US" sz="2400"/>
              <a:t>La DA peut être maîtrisée grâce à un </a:t>
            </a:r>
            <a:r>
              <a:rPr lang="en-US" sz="2400" b="1"/>
              <a:t>traitement précoce </a:t>
            </a:r>
            <a:r>
              <a:rPr lang="en-US" sz="2400"/>
              <a:t>dès les premiers signes de symptômes et à un </a:t>
            </a:r>
            <a:r>
              <a:rPr lang="en-US" sz="2400" b="1"/>
              <a:t>traitement d’entretien préventif</a:t>
            </a:r>
            <a:r>
              <a:rPr lang="en-US" sz="2400"/>
              <a:t>6,12,14</a:t>
            </a:r>
          </a:p>
          <a:p>
            <a:pPr lvl="0">
              <a:lnSpc>
                <a:spcPct val="100000"/>
              </a:lnSpc>
              <a:spcBef>
                <a:spcPts val="1001"/>
              </a:spcBef>
              <a:buNone/>
            </a:pPr>
            <a:endParaRPr lang="en-US" sz="2400"/>
          </a:p>
        </p:txBody>
      </p:sp>
      <p:sp>
        <p:nvSpPr>
          <p:cNvPr id="4" name="TextBox 5">
            <a:extLst>
              <a:ext uri="{FF2B5EF4-FFF2-40B4-BE49-F238E27FC236}">
                <a16:creationId xmlns:a16="http://schemas.microsoft.com/office/drawing/2014/main" id="{B88BD5AB-DDB5-4FF4-BDBE-459C93ABC470}"/>
              </a:ext>
            </a:extLst>
          </p:cNvPr>
          <p:cNvSpPr/>
          <p:nvPr/>
        </p:nvSpPr>
        <p:spPr>
          <a:xfrm>
            <a:off x="8226000" y="5795640"/>
            <a:ext cx="3742200" cy="637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en-CA" sz="1200" b="1" i="0" u="none" strike="noStrike" kern="1200" spc="0">
                <a:ln>
                  <a:noFill/>
                </a:ln>
                <a:solidFill>
                  <a:srgbClr val="000000"/>
                </a:solidFill>
                <a:latin typeface="Franklin Gothic Book" pitchFamily="18"/>
                <a:ea typeface="Arial Unicode MS" pitchFamily="2"/>
                <a:cs typeface="Arial Unicode MS" pitchFamily="2"/>
              </a:rPr>
              <a:t>Prévalence et âge : 4 caractéristiques de la marche atopique</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 Adapté de Liu AH. </a:t>
            </a:r>
            <a:r>
              <a:rPr lang="en-CA" sz="1200" b="0" i="1" u="none" strike="noStrike" kern="1200" spc="0">
                <a:ln>
                  <a:noFill/>
                </a:ln>
                <a:solidFill>
                  <a:srgbClr val="000000"/>
                </a:solidFill>
                <a:latin typeface="Franklin Gothic Book" pitchFamily="18"/>
                <a:ea typeface="Arial Unicode MS" pitchFamily="2"/>
                <a:cs typeface="Arial Unicode MS" pitchFamily="2"/>
              </a:rPr>
              <a:t>Med Sci Update</a:t>
            </a:r>
            <a:r>
              <a:rPr lang="en-CA" sz="1200" b="0" i="0" u="none" strike="noStrike" kern="1200" spc="0">
                <a:ln>
                  <a:noFill/>
                </a:ln>
                <a:solidFill>
                  <a:srgbClr val="000000"/>
                </a:solidFill>
                <a:latin typeface="Franklin Gothic Book" pitchFamily="18"/>
                <a:ea typeface="Arial Unicode MS" pitchFamily="2"/>
                <a:cs typeface="Arial Unicode MS" pitchFamily="2"/>
              </a:rPr>
              <a:t> 2006;23(1):1-7.</a:t>
            </a:r>
          </a:p>
        </p:txBody>
      </p:sp>
      <p:sp>
        <p:nvSpPr>
          <p:cNvPr id="5" name="TextBox 6">
            <a:extLst>
              <a:ext uri="{FF2B5EF4-FFF2-40B4-BE49-F238E27FC236}">
                <a16:creationId xmlns:a16="http://schemas.microsoft.com/office/drawing/2014/main" id="{2B52D632-8AB2-44A2-B240-CB6CDC5AEDD0}"/>
              </a:ext>
            </a:extLst>
          </p:cNvPr>
          <p:cNvSpPr/>
          <p:nvPr/>
        </p:nvSpPr>
        <p:spPr>
          <a:xfrm>
            <a:off x="8538120" y="3397320"/>
            <a:ext cx="322308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en-CA" sz="1800" b="0" i="0" u="none" strike="noStrike" kern="1200" spc="0">
                <a:ln>
                  <a:noFill/>
                </a:ln>
                <a:solidFill>
                  <a:srgbClr val="000000"/>
                </a:solidFill>
                <a:latin typeface="Franklin Gothic Book" pitchFamily="18"/>
                <a:ea typeface="Arial Unicode MS" pitchFamily="2"/>
                <a:cs typeface="Arial Unicode MS" pitchFamily="2"/>
              </a:rPr>
              <a:t>Marche allergique de la DA</a:t>
            </a:r>
          </a:p>
        </p:txBody>
      </p:sp>
      <p:sp>
        <p:nvSpPr>
          <p:cNvPr id="6" name="TextBox 7">
            <a:extLst>
              <a:ext uri="{FF2B5EF4-FFF2-40B4-BE49-F238E27FC236}">
                <a16:creationId xmlns:a16="http://schemas.microsoft.com/office/drawing/2014/main" id="{61C26076-1485-4832-9178-4D4B9047CD4B}"/>
              </a:ext>
            </a:extLst>
          </p:cNvPr>
          <p:cNvSpPr/>
          <p:nvPr/>
        </p:nvSpPr>
        <p:spPr>
          <a:xfrm>
            <a:off x="838080" y="5872320"/>
            <a:ext cx="6851160" cy="9273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Wollenberg A et al. </a:t>
            </a:r>
            <a:r>
              <a:rPr lang="en-CA" sz="1100" b="0" i="1" u="none" strike="noStrike" kern="1200" spc="0">
                <a:ln>
                  <a:noFill/>
                </a:ln>
                <a:solidFill>
                  <a:srgbClr val="000000"/>
                </a:solidFill>
                <a:latin typeface="Franklin Gothic Book" pitchFamily="18"/>
                <a:ea typeface="Arial Unicode MS" pitchFamily="2"/>
                <a:cs typeface="Arial Unicode MS" pitchFamily="2"/>
              </a:rPr>
              <a:t>J Eur Acad Dermatol Venereol</a:t>
            </a:r>
            <a:r>
              <a:rPr lang="en-CA" sz="1100" b="0" i="0" u="none" strike="noStrike" kern="1200" spc="0">
                <a:ln>
                  <a:noFill/>
                </a:ln>
                <a:solidFill>
                  <a:srgbClr val="000000"/>
                </a:solidFill>
                <a:latin typeface="Franklin Gothic Book" pitchFamily="18"/>
                <a:ea typeface="Arial Unicode MS" pitchFamily="2"/>
                <a:cs typeface="Arial Unicode MS" pitchFamily="2"/>
              </a:rPr>
              <a:t>. 2016 May;30(5):729-47; Eichenfeld LF et al. </a:t>
            </a:r>
            <a:r>
              <a:rPr lang="en-CA" sz="1100" b="0" i="1" u="none" strike="noStrike" kern="1200" spc="0">
                <a:ln>
                  <a:noFill/>
                </a:ln>
                <a:solidFill>
                  <a:srgbClr val="000000"/>
                </a:solidFill>
                <a:latin typeface="Franklin Gothic Book" pitchFamily="18"/>
                <a:ea typeface="Arial Unicode MS" pitchFamily="2"/>
                <a:cs typeface="Arial Unicode MS" pitchFamily="2"/>
              </a:rPr>
              <a:t>J Am Acad Dermatol</a:t>
            </a:r>
            <a:r>
              <a:rPr lang="en-CA" sz="1100" b="0" i="0" u="none" strike="noStrike" kern="1200" spc="0">
                <a:ln>
                  <a:noFill/>
                </a:ln>
                <a:solidFill>
                  <a:srgbClr val="000000"/>
                </a:solidFill>
                <a:latin typeface="Franklin Gothic Book" pitchFamily="18"/>
                <a:ea typeface="Arial Unicode MS" pitchFamily="2"/>
                <a:cs typeface="Arial Unicode MS" pitchFamily="2"/>
              </a:rPr>
              <a:t> 2014;70:338-351; Liu AH. The Allergic March of Childhood. </a:t>
            </a:r>
            <a:r>
              <a:rPr lang="en-CA" sz="1100" b="0" i="1" u="none" strike="noStrike" kern="1200" spc="0">
                <a:ln>
                  <a:noFill/>
                </a:ln>
                <a:solidFill>
                  <a:srgbClr val="000000"/>
                </a:solidFill>
                <a:latin typeface="Franklin Gothic Book" pitchFamily="18"/>
                <a:ea typeface="Arial Unicode MS" pitchFamily="2"/>
                <a:cs typeface="Arial Unicode MS" pitchFamily="2"/>
              </a:rPr>
              <a:t>Med Sci Update</a:t>
            </a:r>
            <a:r>
              <a:rPr lang="en-CA" sz="1100" b="0" i="0" u="none" strike="noStrike" kern="1200" spc="0">
                <a:ln>
                  <a:noFill/>
                </a:ln>
                <a:solidFill>
                  <a:srgbClr val="000000"/>
                </a:solidFill>
                <a:latin typeface="Franklin Gothic Book" pitchFamily="18"/>
                <a:ea typeface="Arial Unicode MS" pitchFamily="2"/>
                <a:cs typeface="Arial Unicode MS" pitchFamily="2"/>
              </a:rPr>
              <a:t> 2006;23(1):1-7; Leung DYM, Guttman-Yassky E. </a:t>
            </a:r>
            <a:r>
              <a:rPr lang="en-CA" sz="1100" b="0" i="1" u="none" strike="noStrike" kern="1200" spc="0">
                <a:ln>
                  <a:noFill/>
                </a:ln>
                <a:solidFill>
                  <a:srgbClr val="000000"/>
                </a:solidFill>
                <a:latin typeface="Franklin Gothic Book" pitchFamily="18"/>
                <a:ea typeface="Arial Unicode MS" pitchFamily="2"/>
                <a:cs typeface="Arial Unicode MS" pitchFamily="2"/>
              </a:rPr>
              <a:t>J Allergy Clin Immunol.</a:t>
            </a:r>
            <a:r>
              <a:rPr lang="en-CA" sz="1100" b="0" i="0" u="none" strike="noStrike" kern="1200" spc="0">
                <a:ln>
                  <a:noFill/>
                </a:ln>
                <a:solidFill>
                  <a:srgbClr val="000000"/>
                </a:solidFill>
                <a:latin typeface="Franklin Gothic Book" pitchFamily="18"/>
                <a:ea typeface="Arial Unicode MS" pitchFamily="2"/>
                <a:cs typeface="Arial Unicode MS" pitchFamily="2"/>
              </a:rPr>
              <a:t> 2014;134:769-79; Leung DY et al. </a:t>
            </a:r>
            <a:r>
              <a:rPr lang="en-CA" sz="1100" b="0" i="1" u="none" strike="noStrike" kern="1200" spc="0">
                <a:ln>
                  <a:noFill/>
                </a:ln>
                <a:solidFill>
                  <a:srgbClr val="000000"/>
                </a:solidFill>
                <a:latin typeface="Franklin Gothic Book" pitchFamily="18"/>
                <a:ea typeface="Arial Unicode MS" pitchFamily="2"/>
                <a:cs typeface="Arial Unicode MS" pitchFamily="2"/>
              </a:rPr>
              <a:t>Ann Allergy Asthma Immunol</a:t>
            </a:r>
            <a:r>
              <a:rPr lang="en-CA" sz="1100" b="0" i="0" u="none" strike="noStrike" kern="1200" spc="0">
                <a:ln>
                  <a:noFill/>
                </a:ln>
                <a:solidFill>
                  <a:srgbClr val="000000"/>
                </a:solidFill>
                <a:latin typeface="Franklin Gothic Book" pitchFamily="18"/>
                <a:ea typeface="Arial Unicode MS" pitchFamily="2"/>
                <a:cs typeface="Arial Unicode MS" pitchFamily="2"/>
              </a:rPr>
              <a:t> 1997;79:197-211;</a:t>
            </a:r>
          </a:p>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Weinstein M et al. Société canadienne de l’eczéma, juillet 2016.</a:t>
            </a:r>
          </a:p>
        </p:txBody>
      </p:sp>
      <p:pic>
        <p:nvPicPr>
          <p:cNvPr id="7" name="Picture 9">
            <a:extLst>
              <a:ext uri="{FF2B5EF4-FFF2-40B4-BE49-F238E27FC236}">
                <a16:creationId xmlns:a16="http://schemas.microsoft.com/office/drawing/2014/main" id="{B41FD1B2-DCF9-4B8D-B313-2E58F72A659F}"/>
              </a:ext>
            </a:extLst>
          </p:cNvPr>
          <p:cNvPicPr>
            <a:picLocks noChangeAspect="1"/>
          </p:cNvPicPr>
          <p:nvPr/>
        </p:nvPicPr>
        <p:blipFill>
          <a:blip r:embed="rId3">
            <a:lum/>
            <a:alphaModFix/>
          </a:blip>
          <a:srcRect/>
          <a:stretch>
            <a:fillRect/>
          </a:stretch>
        </p:blipFill>
        <p:spPr>
          <a:xfrm>
            <a:off x="8538120" y="1092240"/>
            <a:ext cx="3118320" cy="2147760"/>
          </a:xfrm>
          <a:prstGeom prst="rect">
            <a:avLst/>
          </a:prstGeom>
          <a:noFill/>
          <a:ln>
            <a:noFill/>
          </a:ln>
        </p:spPr>
      </p:pic>
      <p:pic>
        <p:nvPicPr>
          <p:cNvPr id="8" name="Picture 11">
            <a:extLst>
              <a:ext uri="{FF2B5EF4-FFF2-40B4-BE49-F238E27FC236}">
                <a16:creationId xmlns:a16="http://schemas.microsoft.com/office/drawing/2014/main" id="{F721E4EC-B097-4AFB-B70D-757B36D6D321}"/>
              </a:ext>
            </a:extLst>
          </p:cNvPr>
          <p:cNvPicPr>
            <a:picLocks noChangeAspect="1"/>
          </p:cNvPicPr>
          <p:nvPr/>
        </p:nvPicPr>
        <p:blipFill>
          <a:blip r:embed="rId4">
            <a:lum/>
            <a:alphaModFix/>
          </a:blip>
          <a:srcRect/>
          <a:stretch>
            <a:fillRect/>
          </a:stretch>
        </p:blipFill>
        <p:spPr>
          <a:xfrm>
            <a:off x="8593200" y="3766680"/>
            <a:ext cx="3008160" cy="19198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Une maladie sous-traité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C9803-44B4-47AC-B028-0B2BAF934E24}"/>
              </a:ext>
            </a:extLst>
          </p:cNvPr>
          <p:cNvSpPr txBox="1">
            <a:spLocks noGrp="1"/>
          </p:cNvSpPr>
          <p:nvPr>
            <p:ph type="title" idx="4294967295"/>
          </p:nvPr>
        </p:nvSpPr>
        <p:spPr/>
        <p:txBody>
          <a:bodyPr/>
          <a:lstStyle/>
          <a:p>
            <a:pPr lvl="0"/>
            <a:r>
              <a:rPr lang="en-US"/>
              <a:t>Une maladie sous-traitée</a:t>
            </a:r>
          </a:p>
        </p:txBody>
      </p:sp>
      <p:sp>
        <p:nvSpPr>
          <p:cNvPr id="3" name="Content Placeholder 5">
            <a:extLst>
              <a:ext uri="{FF2B5EF4-FFF2-40B4-BE49-F238E27FC236}">
                <a16:creationId xmlns:a16="http://schemas.microsoft.com/office/drawing/2014/main" id="{3A305460-8561-4CE3-BDF1-9083483579F4}"/>
              </a:ext>
            </a:extLst>
          </p:cNvPr>
          <p:cNvSpPr txBox="1">
            <a:spLocks noGrp="1"/>
          </p:cNvSpPr>
          <p:nvPr>
            <p:ph type="body" idx="4294967295"/>
          </p:nvPr>
        </p:nvSpPr>
        <p:spPr/>
        <p:txBody>
          <a:bodyPr/>
          <a:lstStyle/>
          <a:p>
            <a:pPr lvl="0">
              <a:spcBef>
                <a:spcPts val="1001"/>
              </a:spcBef>
              <a:buClr>
                <a:srgbClr val="141413"/>
              </a:buClr>
              <a:buFont typeface="Arial" pitchFamily="32"/>
              <a:buChar char="•"/>
            </a:pPr>
            <a:r>
              <a:rPr lang="en-US" sz="2000" b="1"/>
              <a:t>50 % des patients atteints de maladies chroniques de la peau observent le plan de traitement qui leur a été recommandé</a:t>
            </a:r>
            <a:r>
              <a:rPr lang="en-US" sz="2000"/>
              <a:t>5,15</a:t>
            </a:r>
          </a:p>
          <a:p>
            <a:pPr lvl="0">
              <a:spcBef>
                <a:spcPts val="1001"/>
              </a:spcBef>
              <a:buClr>
                <a:srgbClr val="000000"/>
              </a:buClr>
              <a:buFont typeface="Arial" pitchFamily="32"/>
              <a:buChar char="•"/>
            </a:pPr>
            <a:r>
              <a:rPr lang="en-US" sz="2000" b="1"/>
              <a:t>Les obstacles au traitement sont notamment les suivants :</a:t>
            </a:r>
          </a:p>
          <a:p>
            <a:pPr lvl="0">
              <a:spcBef>
                <a:spcPts val="1001"/>
              </a:spcBef>
              <a:buNone/>
              <a:tabLst>
                <a:tab pos="509760" algn="l"/>
              </a:tabLst>
            </a:pPr>
            <a:r>
              <a:rPr lang="en-US" sz="2000"/>
              <a:t>	- manque de commodité</a:t>
            </a:r>
            <a:br>
              <a:rPr lang="en-US" sz="2000"/>
            </a:br>
            <a:r>
              <a:rPr lang="en-US" sz="2000"/>
              <a:t>	- contraintes de temps</a:t>
            </a:r>
            <a:br>
              <a:rPr lang="en-US" sz="2000"/>
            </a:br>
            <a:r>
              <a:rPr lang="en-US" sz="2000"/>
              <a:t>	- coût</a:t>
            </a:r>
            <a:br>
              <a:rPr lang="en-US" sz="2000"/>
            </a:br>
            <a:r>
              <a:rPr lang="en-US" sz="2000"/>
              <a:t>	- manque de connaissances</a:t>
            </a:r>
            <a:br>
              <a:rPr lang="en-US" sz="2000"/>
            </a:br>
            <a:r>
              <a:rPr lang="en-US" sz="2000"/>
              <a:t>	- attentes (patient insuffisamment sensibilisé à la nature chronique et s’attend à être guéri)</a:t>
            </a:r>
            <a:br>
              <a:rPr lang="en-US" sz="2000"/>
            </a:br>
            <a:r>
              <a:rPr lang="en-US" sz="2000"/>
              <a:t>	- crainte d’effets secondaires</a:t>
            </a:r>
          </a:p>
          <a:p>
            <a:pPr lvl="0">
              <a:spcBef>
                <a:spcPts val="1001"/>
              </a:spcBef>
              <a:buClr>
                <a:srgbClr val="000000"/>
              </a:buClr>
              <a:buFont typeface="Arial" pitchFamily="32"/>
              <a:buChar char="•"/>
              <a:tabLst>
                <a:tab pos="509760" algn="l"/>
              </a:tabLst>
            </a:pPr>
            <a:r>
              <a:rPr lang="en-US" sz="2000"/>
              <a:t>Les préoccupations concernant les effets secondaires et le coût des médicaments étaient les facteurs qui contribuaient le plus fréquemment à l’inobservance15</a:t>
            </a:r>
          </a:p>
        </p:txBody>
      </p:sp>
      <p:sp>
        <p:nvSpPr>
          <p:cNvPr id="4" name="TextBox 4">
            <a:extLst>
              <a:ext uri="{FF2B5EF4-FFF2-40B4-BE49-F238E27FC236}">
                <a16:creationId xmlns:a16="http://schemas.microsoft.com/office/drawing/2014/main" id="{17302F78-AD8D-4D94-8FE4-3DAF6759C84F}"/>
              </a:ext>
            </a:extLst>
          </p:cNvPr>
          <p:cNvSpPr/>
          <p:nvPr/>
        </p:nvSpPr>
        <p:spPr>
          <a:xfrm>
            <a:off x="838080" y="6176880"/>
            <a:ext cx="8622000" cy="257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Wollenberg A et al. </a:t>
            </a:r>
            <a:r>
              <a:rPr lang="en-CA" sz="1100" b="0" i="1" u="none" strike="noStrike" kern="1200" spc="0">
                <a:ln>
                  <a:noFill/>
                </a:ln>
                <a:solidFill>
                  <a:srgbClr val="000000"/>
                </a:solidFill>
                <a:latin typeface="Franklin Gothic Book" pitchFamily="18"/>
                <a:ea typeface="Arial Unicode MS" pitchFamily="2"/>
                <a:cs typeface="Arial Unicode MS" pitchFamily="2"/>
              </a:rPr>
              <a:t>J Eur Acad Dermatol Venereol</a:t>
            </a:r>
            <a:r>
              <a:rPr lang="en-CA" sz="1100" b="0" i="0" u="none" strike="noStrike" kern="1200" spc="0">
                <a:ln>
                  <a:noFill/>
                </a:ln>
                <a:solidFill>
                  <a:srgbClr val="000000"/>
                </a:solidFill>
                <a:latin typeface="Franklin Gothic Book" pitchFamily="18"/>
                <a:ea typeface="Arial Unicode MS" pitchFamily="2"/>
                <a:cs typeface="Arial Unicode MS" pitchFamily="2"/>
              </a:rPr>
              <a:t>. 2016 May;30(5):729-47; Ellis RM et al. </a:t>
            </a:r>
            <a:r>
              <a:rPr lang="en-CA" sz="1100" b="0" i="1" u="none" strike="noStrike" kern="1200" spc="0">
                <a:ln>
                  <a:noFill/>
                </a:ln>
                <a:solidFill>
                  <a:srgbClr val="000000"/>
                </a:solidFill>
                <a:latin typeface="Franklin Gothic Book" pitchFamily="18"/>
                <a:ea typeface="Arial Unicode MS" pitchFamily="2"/>
                <a:cs typeface="Arial Unicode MS" pitchFamily="2"/>
              </a:rPr>
              <a:t>Pediatric Dermatology.</a:t>
            </a:r>
            <a:r>
              <a:rPr lang="en-CA" sz="1100" b="0" i="0" u="none" strike="noStrike" kern="1200" spc="0">
                <a:ln>
                  <a:noFill/>
                </a:ln>
                <a:solidFill>
                  <a:srgbClr val="000000"/>
                </a:solidFill>
                <a:latin typeface="Franklin Gothic Book" pitchFamily="18"/>
                <a:ea typeface="Arial Unicode MS" pitchFamily="2"/>
                <a:cs typeface="Arial Unicode MS" pitchFamily="2"/>
              </a:rPr>
              <a:t> 2011;28(3):242-244.</a:t>
            </a:r>
          </a:p>
        </p:txBody>
      </p:sp>
      <p:pic>
        <p:nvPicPr>
          <p:cNvPr id="5" name="Picture 7">
            <a:extLst>
              <a:ext uri="{FF2B5EF4-FFF2-40B4-BE49-F238E27FC236}">
                <a16:creationId xmlns:a16="http://schemas.microsoft.com/office/drawing/2014/main" id="{47181B35-90EC-4A75-AE3D-ED2253EE45B3}"/>
              </a:ext>
            </a:extLst>
          </p:cNvPr>
          <p:cNvPicPr>
            <a:picLocks noChangeAspect="1"/>
          </p:cNvPicPr>
          <p:nvPr/>
        </p:nvPicPr>
        <p:blipFill>
          <a:blip r:embed="rId3">
            <a:lum/>
            <a:alphaModFix/>
          </a:blip>
          <a:srcRect/>
          <a:stretch>
            <a:fillRect/>
          </a:stretch>
        </p:blipFill>
        <p:spPr>
          <a:xfrm>
            <a:off x="8563679" y="2182320"/>
            <a:ext cx="2939040" cy="19594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Le diagnostic différenti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4C12-DCDC-4D1D-BBE8-D6814402F0D3}"/>
              </a:ext>
            </a:extLst>
          </p:cNvPr>
          <p:cNvSpPr txBox="1">
            <a:spLocks noGrp="1"/>
          </p:cNvSpPr>
          <p:nvPr>
            <p:ph type="title" idx="4294967295"/>
          </p:nvPr>
        </p:nvSpPr>
        <p:spPr/>
        <p:txBody>
          <a:bodyPr/>
          <a:lstStyle/>
          <a:p>
            <a:pPr lvl="0"/>
            <a:r>
              <a:rPr lang="en-US"/>
              <a:t>Le diagnostic différentiel</a:t>
            </a:r>
          </a:p>
        </p:txBody>
      </p:sp>
      <p:sp>
        <p:nvSpPr>
          <p:cNvPr id="3" name="Content Placeholder 6">
            <a:extLst>
              <a:ext uri="{FF2B5EF4-FFF2-40B4-BE49-F238E27FC236}">
                <a16:creationId xmlns:a16="http://schemas.microsoft.com/office/drawing/2014/main" id="{8FEE2231-183C-4F60-B04D-A805093C6967}"/>
              </a:ext>
            </a:extLst>
          </p:cNvPr>
          <p:cNvSpPr txBox="1">
            <a:spLocks noGrp="1"/>
          </p:cNvSpPr>
          <p:nvPr>
            <p:ph type="body" idx="4294967295"/>
          </p:nvPr>
        </p:nvSpPr>
        <p:spPr>
          <a:xfrm>
            <a:off x="838080" y="1690560"/>
            <a:ext cx="7654679" cy="4291560"/>
          </a:xfrm>
        </p:spPr>
        <p:txBody>
          <a:bodyPr/>
          <a:lstStyle/>
          <a:p>
            <a:pPr lvl="0">
              <a:lnSpc>
                <a:spcPct val="100000"/>
              </a:lnSpc>
              <a:spcBef>
                <a:spcPts val="1001"/>
              </a:spcBef>
              <a:buClr>
                <a:srgbClr val="000000"/>
              </a:buClr>
              <a:buFont typeface="Arial" pitchFamily="32"/>
              <a:buChar char="•"/>
            </a:pPr>
            <a:r>
              <a:rPr lang="en-US" sz="1500"/>
              <a:t>Diagnostic clinique d’après les </a:t>
            </a:r>
            <a:r>
              <a:rPr lang="en-US" sz="1500" b="1"/>
              <a:t>symptômes, l’apparence de la peau, les « démangeaisons »</a:t>
            </a:r>
            <a:r>
              <a:rPr lang="en-US" sz="1500"/>
              <a:t>4,7,8</a:t>
            </a:r>
          </a:p>
          <a:p>
            <a:pPr lvl="0">
              <a:lnSpc>
                <a:spcPct val="100000"/>
              </a:lnSpc>
              <a:spcBef>
                <a:spcPts val="1001"/>
              </a:spcBef>
              <a:buClr>
                <a:srgbClr val="000000"/>
              </a:buClr>
              <a:buFont typeface="Arial" pitchFamily="32"/>
              <a:buChar char="•"/>
            </a:pPr>
            <a:r>
              <a:rPr lang="en-US" sz="1500" b="1"/>
              <a:t>La DA peut être différenciée d’autres affections de la peau </a:t>
            </a:r>
            <a:r>
              <a:rPr lang="en-US" sz="1500"/>
              <a:t>comme le psoriasis ou la dermatite séborrhéique</a:t>
            </a:r>
          </a:p>
          <a:p>
            <a:pPr marL="851040" lvl="0" indent="-684000">
              <a:lnSpc>
                <a:spcPct val="100000"/>
              </a:lnSpc>
              <a:spcBef>
                <a:spcPts val="1001"/>
              </a:spcBef>
              <a:buNone/>
            </a:pPr>
            <a:r>
              <a:rPr lang="en-US" sz="1500"/>
              <a:t>	- contrairement à la DA, la dermatite séborrhéique touche le visage (sourcils, barbe/favoris et régions péri-nasales) ainsi que la poitrine; et elle n’est habituellement pas prurigineuse3,4,7,8</a:t>
            </a:r>
          </a:p>
          <a:p>
            <a:pPr lvl="0">
              <a:lnSpc>
                <a:spcPct val="100000"/>
              </a:lnSpc>
              <a:spcBef>
                <a:spcPts val="1001"/>
              </a:spcBef>
              <a:buClr>
                <a:srgbClr val="000000"/>
              </a:buClr>
              <a:buFont typeface="Arial" pitchFamily="32"/>
              <a:buChar char="•"/>
            </a:pPr>
            <a:r>
              <a:rPr lang="en-US" sz="1500" b="1"/>
              <a:t>La DA apparaît habituellement sous la forme de plaques rouges sèches mal définies</a:t>
            </a:r>
          </a:p>
          <a:p>
            <a:pPr marL="914400" lvl="0" indent="-914039">
              <a:lnSpc>
                <a:spcPct val="100000"/>
              </a:lnSpc>
              <a:spcBef>
                <a:spcPts val="1001"/>
              </a:spcBef>
              <a:buNone/>
            </a:pPr>
            <a:r>
              <a:rPr lang="en-US" sz="1500"/>
              <a:t> 	- Le psoriasis est caractérisé par des plaques </a:t>
            </a:r>
            <a:r>
              <a:rPr lang="en-US" sz="1500" b="1"/>
              <a:t>bien définies</a:t>
            </a:r>
            <a:r>
              <a:rPr lang="en-US" sz="1500"/>
              <a:t>, rugueuses et rouges avec des squames argentées16</a:t>
            </a:r>
          </a:p>
          <a:p>
            <a:pPr lvl="0">
              <a:lnSpc>
                <a:spcPct val="100000"/>
              </a:lnSpc>
              <a:spcBef>
                <a:spcPts val="1001"/>
              </a:spcBef>
              <a:buClr>
                <a:srgbClr val="000000"/>
              </a:buClr>
              <a:buFont typeface="Arial" pitchFamily="32"/>
              <a:buChar char="•"/>
            </a:pPr>
            <a:r>
              <a:rPr lang="en-US" sz="1500" b="1"/>
              <a:t>Une barrière de la peau compromise = la caractéristique clé de la DA</a:t>
            </a:r>
          </a:p>
          <a:p>
            <a:pPr lvl="0">
              <a:lnSpc>
                <a:spcPct val="100000"/>
              </a:lnSpc>
              <a:spcBef>
                <a:spcPts val="1001"/>
              </a:spcBef>
              <a:buNone/>
            </a:pPr>
            <a:r>
              <a:rPr lang="en-US" sz="1500"/>
              <a:t> 	- permet à des allergènes et à des bactéries de pénétrer plus facilement dans la 	  peau</a:t>
            </a:r>
            <a:br>
              <a:rPr lang="en-US" sz="1500"/>
            </a:br>
            <a:r>
              <a:rPr lang="en-US" sz="1500"/>
              <a:t>	- cause des réactions immunitaires et des infections cutanées17</a:t>
            </a:r>
          </a:p>
          <a:p>
            <a:pPr lvl="0">
              <a:lnSpc>
                <a:spcPct val="100000"/>
              </a:lnSpc>
              <a:spcBef>
                <a:spcPts val="1001"/>
              </a:spcBef>
              <a:buNone/>
            </a:pPr>
            <a:endParaRPr lang="en-US" sz="1500"/>
          </a:p>
        </p:txBody>
      </p:sp>
      <p:pic>
        <p:nvPicPr>
          <p:cNvPr id="4" name="Picture 6">
            <a:extLst>
              <a:ext uri="{FF2B5EF4-FFF2-40B4-BE49-F238E27FC236}">
                <a16:creationId xmlns:a16="http://schemas.microsoft.com/office/drawing/2014/main" id="{21FB42B5-F795-48FC-9073-8D67F6814C98}"/>
              </a:ext>
            </a:extLst>
          </p:cNvPr>
          <p:cNvPicPr>
            <a:picLocks noChangeAspect="1"/>
          </p:cNvPicPr>
          <p:nvPr/>
        </p:nvPicPr>
        <p:blipFill>
          <a:blip r:embed="rId3">
            <a:lum/>
            <a:alphaModFix/>
          </a:blip>
          <a:srcRect l="11908" t="19319" b="17861"/>
          <a:stretch>
            <a:fillRect/>
          </a:stretch>
        </p:blipFill>
        <p:spPr>
          <a:xfrm>
            <a:off x="8738640" y="1635839"/>
            <a:ext cx="1965960" cy="1185120"/>
          </a:xfrm>
          <a:prstGeom prst="rect">
            <a:avLst/>
          </a:prstGeom>
          <a:noFill/>
          <a:ln>
            <a:noFill/>
          </a:ln>
        </p:spPr>
      </p:pic>
      <p:pic>
        <p:nvPicPr>
          <p:cNvPr id="5" name="Picture 4">
            <a:extLst>
              <a:ext uri="{FF2B5EF4-FFF2-40B4-BE49-F238E27FC236}">
                <a16:creationId xmlns:a16="http://schemas.microsoft.com/office/drawing/2014/main" id="{56B09975-222E-4CD2-8758-053D927C9B3F}"/>
              </a:ext>
            </a:extLst>
          </p:cNvPr>
          <p:cNvPicPr>
            <a:picLocks noChangeAspect="1"/>
          </p:cNvPicPr>
          <p:nvPr/>
        </p:nvPicPr>
        <p:blipFill>
          <a:blip r:embed="rId4">
            <a:lum/>
            <a:alphaModFix/>
          </a:blip>
          <a:srcRect l="10543" t="34268" r="16004"/>
          <a:stretch>
            <a:fillRect/>
          </a:stretch>
        </p:blipFill>
        <p:spPr>
          <a:xfrm>
            <a:off x="8738640" y="3121920"/>
            <a:ext cx="1985400" cy="1215359"/>
          </a:xfrm>
          <a:prstGeom prst="rect">
            <a:avLst/>
          </a:prstGeom>
          <a:noFill/>
          <a:ln>
            <a:noFill/>
          </a:ln>
        </p:spPr>
      </p:pic>
      <p:sp>
        <p:nvSpPr>
          <p:cNvPr id="6" name="TextBox 5">
            <a:extLst>
              <a:ext uri="{FF2B5EF4-FFF2-40B4-BE49-F238E27FC236}">
                <a16:creationId xmlns:a16="http://schemas.microsoft.com/office/drawing/2014/main" id="{987F1B50-9F9A-44BC-904E-796F85A1A4F9}"/>
              </a:ext>
            </a:extLst>
          </p:cNvPr>
          <p:cNvSpPr/>
          <p:nvPr/>
        </p:nvSpPr>
        <p:spPr>
          <a:xfrm>
            <a:off x="10774079" y="2109960"/>
            <a:ext cx="129492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800" b="1" i="0" u="none" strike="noStrike" kern="1200" spc="0">
                <a:ln>
                  <a:noFill/>
                </a:ln>
                <a:solidFill>
                  <a:srgbClr val="000000"/>
                </a:solidFill>
                <a:latin typeface="Franklin Gothic Book" pitchFamily="18"/>
                <a:ea typeface="Arial Unicode MS" pitchFamily="2"/>
                <a:cs typeface="Arial Unicode MS" pitchFamily="2"/>
              </a:rPr>
              <a:t>Eczéma</a:t>
            </a:r>
          </a:p>
        </p:txBody>
      </p:sp>
      <p:sp>
        <p:nvSpPr>
          <p:cNvPr id="7" name="TextBox 7">
            <a:extLst>
              <a:ext uri="{FF2B5EF4-FFF2-40B4-BE49-F238E27FC236}">
                <a16:creationId xmlns:a16="http://schemas.microsoft.com/office/drawing/2014/main" id="{B4BA8B1C-C53C-4DC0-9ED8-852A8AA6168E}"/>
              </a:ext>
            </a:extLst>
          </p:cNvPr>
          <p:cNvSpPr/>
          <p:nvPr/>
        </p:nvSpPr>
        <p:spPr>
          <a:xfrm>
            <a:off x="838080" y="5989680"/>
            <a:ext cx="7418880" cy="592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Lynde C et al. </a:t>
            </a:r>
            <a:r>
              <a:rPr lang="en-CA" sz="1100" b="0" i="1" u="none" strike="noStrike" kern="1200" spc="0">
                <a:ln>
                  <a:noFill/>
                </a:ln>
                <a:solidFill>
                  <a:srgbClr val="000000"/>
                </a:solidFill>
                <a:latin typeface="Franklin Gothic Book" pitchFamily="18"/>
                <a:ea typeface="Arial Unicode MS" pitchFamily="2"/>
                <a:cs typeface="Arial Unicode MS" pitchFamily="2"/>
              </a:rPr>
              <a:t>J Cutan Med Surg</a:t>
            </a:r>
            <a:r>
              <a:rPr lang="en-CA" sz="1100" b="0" i="0" u="none" strike="noStrike" kern="1200" spc="0">
                <a:ln>
                  <a:noFill/>
                </a:ln>
                <a:solidFill>
                  <a:srgbClr val="000000"/>
                </a:solidFill>
                <a:latin typeface="Franklin Gothic Book" pitchFamily="18"/>
                <a:ea typeface="Arial Unicode MS" pitchFamily="2"/>
                <a:cs typeface="Arial Unicode MS" pitchFamily="2"/>
              </a:rPr>
              <a:t> 2005; Eichenfeld LF et al. </a:t>
            </a:r>
            <a:r>
              <a:rPr lang="en-CA" sz="1100" b="0" i="1" u="none" strike="noStrike" kern="1200" spc="0">
                <a:ln>
                  <a:noFill/>
                </a:ln>
                <a:solidFill>
                  <a:srgbClr val="000000"/>
                </a:solidFill>
                <a:latin typeface="Franklin Gothic Book" pitchFamily="18"/>
                <a:ea typeface="Arial Unicode MS" pitchFamily="2"/>
                <a:cs typeface="Arial Unicode MS" pitchFamily="2"/>
              </a:rPr>
              <a:t>J Am Acad Dermatol</a:t>
            </a:r>
            <a:r>
              <a:rPr lang="en-CA" sz="1100" b="0" i="0" u="none" strike="noStrike" kern="1200" spc="0">
                <a:ln>
                  <a:noFill/>
                </a:ln>
                <a:solidFill>
                  <a:srgbClr val="000000"/>
                </a:solidFill>
                <a:latin typeface="Franklin Gothic Book" pitchFamily="18"/>
                <a:ea typeface="Arial Unicode MS" pitchFamily="2"/>
                <a:cs typeface="Arial Unicode MS" pitchFamily="2"/>
              </a:rPr>
              <a:t> 2014;70:338-351; Bourcier M. </a:t>
            </a:r>
            <a:r>
              <a:rPr lang="en-CA" sz="1100" b="0" i="1" u="none" strike="noStrike" kern="1200" spc="0">
                <a:ln>
                  <a:noFill/>
                </a:ln>
                <a:solidFill>
                  <a:srgbClr val="000000"/>
                </a:solidFill>
                <a:latin typeface="Franklin Gothic Book" pitchFamily="18"/>
                <a:ea typeface="Arial Unicode MS" pitchFamily="2"/>
                <a:cs typeface="Arial Unicode MS" pitchFamily="2"/>
              </a:rPr>
              <a:t>Skin therapy Letter</a:t>
            </a:r>
            <a:r>
              <a:rPr lang="en-CA" sz="1100" b="0" i="0" u="none" strike="noStrike" kern="1200" spc="0">
                <a:ln>
                  <a:noFill/>
                </a:ln>
                <a:solidFill>
                  <a:srgbClr val="000000"/>
                </a:solidFill>
                <a:latin typeface="Franklin Gothic Book" pitchFamily="18"/>
                <a:ea typeface="Arial Unicode MS" pitchFamily="2"/>
                <a:cs typeface="Arial Unicode MS" pitchFamily="2"/>
              </a:rPr>
              <a:t>. Pharm. Ed. 2011:6(1); Smiley T. </a:t>
            </a:r>
            <a:r>
              <a:rPr lang="en-CA" sz="1100" b="0" i="1" u="none" strike="noStrike" kern="1200" spc="0">
                <a:ln>
                  <a:noFill/>
                </a:ln>
                <a:solidFill>
                  <a:srgbClr val="000000"/>
                </a:solidFill>
                <a:latin typeface="Franklin Gothic Book" pitchFamily="18"/>
                <a:ea typeface="Arial Unicode MS" pitchFamily="2"/>
                <a:cs typeface="Arial Unicode MS" pitchFamily="2"/>
              </a:rPr>
              <a:t>Can Health Net</a:t>
            </a:r>
            <a:r>
              <a:rPr lang="en-CA" sz="1100" b="0" i="0" u="none" strike="noStrike" kern="1200" spc="0">
                <a:ln>
                  <a:noFill/>
                </a:ln>
                <a:solidFill>
                  <a:srgbClr val="000000"/>
                </a:solidFill>
                <a:latin typeface="Franklin Gothic Book" pitchFamily="18"/>
                <a:ea typeface="Arial Unicode MS" pitchFamily="2"/>
                <a:cs typeface="Arial Unicode MS" pitchFamily="2"/>
              </a:rPr>
              <a:t>. 2006; </a:t>
            </a:r>
            <a:r>
              <a:rPr lang="en-CA" sz="1100" b="0" i="0" u="none" strike="noStrike" kern="1200" spc="0">
                <a:ln>
                  <a:noFill/>
                </a:ln>
                <a:solidFill>
                  <a:srgbClr val="000000"/>
                </a:solidFill>
                <a:latin typeface="Calibri" pitchFamily="18"/>
                <a:ea typeface="Arial Unicode MS" pitchFamily="2"/>
                <a:cs typeface="Arial Unicode MS" pitchFamily="2"/>
              </a:rPr>
              <a:t>Raffin D et al. </a:t>
            </a:r>
            <a:r>
              <a:rPr lang="en-CA" sz="1100" b="0" i="1" u="none" strike="noStrike" kern="1200" spc="0">
                <a:ln>
                  <a:noFill/>
                </a:ln>
                <a:solidFill>
                  <a:srgbClr val="000000"/>
                </a:solidFill>
                <a:latin typeface="Calibri" pitchFamily="18"/>
                <a:ea typeface="Arial Unicode MS" pitchFamily="2"/>
                <a:cs typeface="Arial Unicode MS" pitchFamily="2"/>
              </a:rPr>
              <a:t>Acta Derm Venereol</a:t>
            </a:r>
            <a:r>
              <a:rPr lang="en-CA" sz="1100" b="0" i="0" u="none" strike="noStrike" kern="1200" spc="0">
                <a:ln>
                  <a:noFill/>
                </a:ln>
                <a:solidFill>
                  <a:srgbClr val="000000"/>
                </a:solidFill>
                <a:latin typeface="Calibri" pitchFamily="18"/>
                <a:ea typeface="Arial Unicode MS" pitchFamily="2"/>
                <a:cs typeface="Arial Unicode MS" pitchFamily="2"/>
              </a:rPr>
              <a:t> May 27,2015.</a:t>
            </a:r>
          </a:p>
        </p:txBody>
      </p:sp>
      <p:sp>
        <p:nvSpPr>
          <p:cNvPr id="8" name="TextBox 10">
            <a:extLst>
              <a:ext uri="{FF2B5EF4-FFF2-40B4-BE49-F238E27FC236}">
                <a16:creationId xmlns:a16="http://schemas.microsoft.com/office/drawing/2014/main" id="{FBBB09E4-7E47-4DC7-BD37-F1869A9A0249}"/>
              </a:ext>
            </a:extLst>
          </p:cNvPr>
          <p:cNvSpPr/>
          <p:nvPr/>
        </p:nvSpPr>
        <p:spPr>
          <a:xfrm>
            <a:off x="10774079" y="3611520"/>
            <a:ext cx="121680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800" b="1" i="0" u="none" strike="noStrike" kern="1200" spc="0">
                <a:ln>
                  <a:noFill/>
                </a:ln>
                <a:solidFill>
                  <a:srgbClr val="000000"/>
                </a:solidFill>
                <a:latin typeface="Franklin Gothic Book" pitchFamily="18"/>
                <a:ea typeface="Arial Unicode MS" pitchFamily="2"/>
                <a:cs typeface="Arial Unicode MS" pitchFamily="2"/>
              </a:rPr>
              <a:t>Psoriasis</a:t>
            </a:r>
          </a:p>
        </p:txBody>
      </p:sp>
      <p:sp>
        <p:nvSpPr>
          <p:cNvPr id="9" name="TextBox 11">
            <a:extLst>
              <a:ext uri="{FF2B5EF4-FFF2-40B4-BE49-F238E27FC236}">
                <a16:creationId xmlns:a16="http://schemas.microsoft.com/office/drawing/2014/main" id="{4B915BBE-798C-43CF-A144-FF55DB6A5A54}"/>
              </a:ext>
            </a:extLst>
          </p:cNvPr>
          <p:cNvSpPr/>
          <p:nvPr/>
        </p:nvSpPr>
        <p:spPr>
          <a:xfrm>
            <a:off x="10774079" y="5003640"/>
            <a:ext cx="1358640" cy="820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600" b="1" i="0" u="none" strike="noStrike" kern="1200" spc="0">
                <a:ln>
                  <a:noFill/>
                </a:ln>
                <a:solidFill>
                  <a:srgbClr val="000000"/>
                </a:solidFill>
                <a:latin typeface="Franklin Gothic Book" pitchFamily="18"/>
                <a:ea typeface="Arial Unicode MS" pitchFamily="2"/>
                <a:cs typeface="Arial Unicode MS" pitchFamily="2"/>
              </a:rPr>
              <a:t>Dermatite séborrhéique</a:t>
            </a:r>
          </a:p>
        </p:txBody>
      </p:sp>
      <p:pic>
        <p:nvPicPr>
          <p:cNvPr id="10" name="Picture 2">
            <a:extLst>
              <a:ext uri="{FF2B5EF4-FFF2-40B4-BE49-F238E27FC236}">
                <a16:creationId xmlns:a16="http://schemas.microsoft.com/office/drawing/2014/main" id="{A73A659F-9A2B-4C04-AC26-965A8C0E15D8}"/>
              </a:ext>
            </a:extLst>
          </p:cNvPr>
          <p:cNvPicPr>
            <a:picLocks noChangeAspect="1"/>
          </p:cNvPicPr>
          <p:nvPr/>
        </p:nvPicPr>
        <p:blipFill>
          <a:blip r:embed="rId5">
            <a:lum/>
            <a:alphaModFix/>
          </a:blip>
          <a:srcRect t="302" b="10280"/>
          <a:stretch>
            <a:fillRect/>
          </a:stretch>
        </p:blipFill>
        <p:spPr>
          <a:xfrm>
            <a:off x="8738640" y="4664880"/>
            <a:ext cx="1985400" cy="13172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ouvez-vous faire la différe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C2304-812E-409F-AB82-8A54075D35CD}"/>
              </a:ext>
            </a:extLst>
          </p:cNvPr>
          <p:cNvSpPr txBox="1">
            <a:spLocks noGrp="1"/>
          </p:cNvSpPr>
          <p:nvPr>
            <p:ph type="title" idx="4294967295"/>
          </p:nvPr>
        </p:nvSpPr>
        <p:spPr/>
        <p:txBody>
          <a:bodyPr/>
          <a:lstStyle/>
          <a:p>
            <a:pPr lvl="0"/>
            <a:r>
              <a:rPr lang="en-US"/>
              <a:t>Pouvez-vous faire la différence?</a:t>
            </a:r>
          </a:p>
        </p:txBody>
      </p:sp>
      <p:pic>
        <p:nvPicPr>
          <p:cNvPr id="3" name="Picture 2">
            <a:extLst>
              <a:ext uri="{FF2B5EF4-FFF2-40B4-BE49-F238E27FC236}">
                <a16:creationId xmlns:a16="http://schemas.microsoft.com/office/drawing/2014/main" id="{8140F093-B755-4135-9761-567F8D42AEFA}"/>
              </a:ext>
            </a:extLst>
          </p:cNvPr>
          <p:cNvPicPr>
            <a:picLocks noChangeAspect="1"/>
          </p:cNvPicPr>
          <p:nvPr/>
        </p:nvPicPr>
        <p:blipFill>
          <a:blip r:embed="rId3">
            <a:lum/>
            <a:alphaModFix/>
          </a:blip>
          <a:srcRect/>
          <a:stretch>
            <a:fillRect/>
          </a:stretch>
        </p:blipFill>
        <p:spPr>
          <a:xfrm>
            <a:off x="1838519" y="1417680"/>
            <a:ext cx="8352000" cy="4267080"/>
          </a:xfrm>
          <a:prstGeom prst="rect">
            <a:avLst/>
          </a:prstGeom>
          <a:noFill/>
          <a:ln>
            <a:noFill/>
          </a:ln>
        </p:spPr>
      </p:pic>
      <p:sp>
        <p:nvSpPr>
          <p:cNvPr id="4" name="TextBox 3">
            <a:extLst>
              <a:ext uri="{FF2B5EF4-FFF2-40B4-BE49-F238E27FC236}">
                <a16:creationId xmlns:a16="http://schemas.microsoft.com/office/drawing/2014/main" id="{0376972A-AF0F-4E16-B41A-B3AF1F020E55}"/>
              </a:ext>
            </a:extLst>
          </p:cNvPr>
          <p:cNvSpPr/>
          <p:nvPr/>
        </p:nvSpPr>
        <p:spPr>
          <a:xfrm>
            <a:off x="2130480" y="5879520"/>
            <a:ext cx="762588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en-CA" sz="1800" b="0" i="0" u="none" strike="noStrike" kern="1200" spc="0">
                <a:ln>
                  <a:noFill/>
                </a:ln>
                <a:solidFill>
                  <a:srgbClr val="000000"/>
                </a:solidFill>
                <a:latin typeface="Franklin Gothic Book" pitchFamily="18"/>
                <a:ea typeface="Arial Unicode MS" pitchFamily="2"/>
                <a:cs typeface="Arial Unicode MS" pitchFamily="2"/>
              </a:rPr>
              <a:t>Arrivez-vous à identifier ces affections cutanées?</a:t>
            </a:r>
          </a:p>
        </p:txBody>
      </p:sp>
      <p:sp>
        <p:nvSpPr>
          <p:cNvPr id="5" name="TextBox 5">
            <a:extLst>
              <a:ext uri="{FF2B5EF4-FFF2-40B4-BE49-F238E27FC236}">
                <a16:creationId xmlns:a16="http://schemas.microsoft.com/office/drawing/2014/main" id="{0CA56EE3-D60E-4BD3-A865-7868C0B9FDDB}"/>
              </a:ext>
            </a:extLst>
          </p:cNvPr>
          <p:cNvSpPr/>
          <p:nvPr/>
        </p:nvSpPr>
        <p:spPr>
          <a:xfrm>
            <a:off x="7106760" y="6248880"/>
            <a:ext cx="4892400" cy="257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Images reproduites avec l’aimable autorisation du Dr J Rao, dermatologue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Évaluation et diagnostic de la 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23F1-A8A8-4D9A-A1CA-141AC92E9841}"/>
              </a:ext>
            </a:extLst>
          </p:cNvPr>
          <p:cNvSpPr txBox="1">
            <a:spLocks noGrp="1"/>
          </p:cNvSpPr>
          <p:nvPr>
            <p:ph type="title" idx="4294967295"/>
          </p:nvPr>
        </p:nvSpPr>
        <p:spPr/>
        <p:txBody>
          <a:bodyPr/>
          <a:lstStyle/>
          <a:p>
            <a:pPr lvl="0"/>
            <a:r>
              <a:rPr lang="en-US"/>
              <a:t>Évaluation et diagnostic de la DA</a:t>
            </a:r>
          </a:p>
        </p:txBody>
      </p:sp>
      <p:graphicFrame>
        <p:nvGraphicFramePr>
          <p:cNvPr id="3" name="Tableau 2">
            <a:extLst>
              <a:ext uri="{FF2B5EF4-FFF2-40B4-BE49-F238E27FC236}">
                <a16:creationId xmlns:a16="http://schemas.microsoft.com/office/drawing/2014/main" id="{37686B52-8E6B-411A-8C29-ACB6355E3BF0}"/>
              </a:ext>
            </a:extLst>
          </p:cNvPr>
          <p:cNvGraphicFramePr>
            <a:graphicFrameLocks noGrp="1"/>
          </p:cNvGraphicFramePr>
          <p:nvPr/>
        </p:nvGraphicFramePr>
        <p:xfrm>
          <a:off x="3040560" y="1417680"/>
          <a:ext cx="5358600" cy="4520880"/>
        </p:xfrm>
        <a:graphic>
          <a:graphicData uri="http://schemas.openxmlformats.org/drawingml/2006/table">
            <a:tbl>
              <a:tblPr/>
              <a:tblGrid>
                <a:gridCol w="5358960">
                  <a:extLst>
                    <a:ext uri="{9D8B030D-6E8A-4147-A177-3AD203B41FA5}">
                      <a16:colId xmlns:a16="http://schemas.microsoft.com/office/drawing/2014/main" val="2401226398"/>
                    </a:ext>
                  </a:extLst>
                </a:gridCol>
              </a:tblGrid>
              <a:tr h="512999">
                <a:tc>
                  <a:txBody>
                    <a:bodyPr/>
                    <a:lstStyle/>
                    <a:p>
                      <a:pPr marL="0" marR="0" indent="0" rtl="0" hangingPunct="0">
                        <a:lnSpc>
                          <a:spcPct val="100000"/>
                        </a:lnSpc>
                        <a:spcBef>
                          <a:spcPts val="0"/>
                        </a:spcBef>
                        <a:spcAft>
                          <a:spcPts val="0"/>
                        </a:spcAft>
                        <a:tabLst/>
                      </a:pPr>
                      <a:endParaRPr lang="en-CA" sz="1800" b="0" i="0" u="none" strike="noStrike" kern="1200">
                        <a:ln>
                          <a:noFill/>
                        </a:ln>
                        <a:latin typeface="Arial" pitchFamily="18"/>
                      </a:endParaRPr>
                    </a:p>
                  </a:txBody>
                  <a:tcPr/>
                </a:tc>
                <a:extLst>
                  <a:ext uri="{0D108BD9-81ED-4DB2-BD59-A6C34878D82A}">
                    <a16:rowId xmlns:a16="http://schemas.microsoft.com/office/drawing/2014/main" val="1230787919"/>
                  </a:ext>
                </a:extLst>
              </a:tr>
              <a:tr h="512999">
                <a:tc>
                  <a:txBody>
                    <a:bodyPr/>
                    <a:lstStyle/>
                    <a:p>
                      <a:pPr marL="0" marR="0" lvl="0" indent="0" algn="ctr" rtl="0" hangingPunct="1">
                        <a:lnSpc>
                          <a:spcPct val="100000"/>
                        </a:lnSpc>
                        <a:spcBef>
                          <a:spcPts val="0"/>
                        </a:spcBef>
                        <a:spcAft>
                          <a:spcPts val="0"/>
                        </a:spcAft>
                        <a:buNone/>
                        <a:tabLst/>
                      </a:pPr>
                      <a:r>
                        <a:rPr lang="en-CA" sz="2400" b="0" i="0" u="none" strike="noStrike" kern="1200" spc="0">
                          <a:ln>
                            <a:noFill/>
                          </a:ln>
                          <a:solidFill>
                            <a:srgbClr val="000000"/>
                          </a:solidFill>
                          <a:latin typeface="Franklin Gothic Book" pitchFamily="18"/>
                          <a:ea typeface="Arial Unicode MS" pitchFamily="2"/>
                          <a:cs typeface="Arial Unicode MS" pitchFamily="2"/>
                        </a:rPr>
                        <a:t>Antécédents du patient</a:t>
                      </a:r>
                    </a:p>
                  </a:txBody>
                  <a:tcPr/>
                </a:tc>
                <a:extLst>
                  <a:ext uri="{0D108BD9-81ED-4DB2-BD59-A6C34878D82A}">
                    <a16:rowId xmlns:a16="http://schemas.microsoft.com/office/drawing/2014/main" val="1048915675"/>
                  </a:ext>
                </a:extLst>
              </a:tr>
              <a:tr h="512999">
                <a:tc>
                  <a:txBody>
                    <a:bodyPr/>
                    <a:lstStyle/>
                    <a:p>
                      <a:pPr marL="0" marR="0" lvl="0" indent="0" algn="ctr" rtl="0" hangingPunct="1">
                        <a:lnSpc>
                          <a:spcPct val="100000"/>
                        </a:lnSpc>
                        <a:spcBef>
                          <a:spcPts val="0"/>
                        </a:spcBef>
                        <a:spcAft>
                          <a:spcPts val="0"/>
                        </a:spcAft>
                        <a:buNone/>
                        <a:tabLst/>
                      </a:pPr>
                      <a:r>
                        <a:rPr lang="en-CA" sz="2400" b="0" i="0" u="none" strike="noStrike" kern="1200" spc="0">
                          <a:ln>
                            <a:noFill/>
                          </a:ln>
                          <a:solidFill>
                            <a:srgbClr val="000000"/>
                          </a:solidFill>
                          <a:latin typeface="Franklin Gothic Book" pitchFamily="18"/>
                          <a:ea typeface="Arial Unicode MS" pitchFamily="2"/>
                          <a:cs typeface="Arial Unicode MS" pitchFamily="2"/>
                        </a:rPr>
                        <a:t>Examen de la peau</a:t>
                      </a:r>
                    </a:p>
                  </a:txBody>
                  <a:tcPr/>
                </a:tc>
                <a:extLst>
                  <a:ext uri="{0D108BD9-81ED-4DB2-BD59-A6C34878D82A}">
                    <a16:rowId xmlns:a16="http://schemas.microsoft.com/office/drawing/2014/main" val="2921955199"/>
                  </a:ext>
                </a:extLst>
              </a:tr>
              <a:tr h="512999">
                <a:tc>
                  <a:txBody>
                    <a:bodyPr/>
                    <a:lstStyle/>
                    <a:p>
                      <a:pPr marL="0" marR="0" lvl="0" indent="0" algn="ctr" rtl="0" hangingPunct="1">
                        <a:lnSpc>
                          <a:spcPct val="100000"/>
                        </a:lnSpc>
                        <a:spcBef>
                          <a:spcPts val="0"/>
                        </a:spcBef>
                        <a:spcAft>
                          <a:spcPts val="0"/>
                        </a:spcAft>
                        <a:buNone/>
                        <a:tabLst/>
                      </a:pPr>
                      <a:r>
                        <a:rPr lang="en-CA" sz="2400" b="0" i="0" u="none" strike="noStrike" kern="1200" spc="0">
                          <a:ln>
                            <a:noFill/>
                          </a:ln>
                          <a:solidFill>
                            <a:srgbClr val="000000"/>
                          </a:solidFill>
                          <a:latin typeface="Franklin Gothic Book" pitchFamily="18"/>
                          <a:ea typeface="Arial Unicode MS" pitchFamily="2"/>
                          <a:cs typeface="Arial Unicode MS" pitchFamily="2"/>
                        </a:rPr>
                        <a:t>Écarter les affections imitant la DA</a:t>
                      </a:r>
                    </a:p>
                  </a:txBody>
                  <a:tcPr/>
                </a:tc>
                <a:extLst>
                  <a:ext uri="{0D108BD9-81ED-4DB2-BD59-A6C34878D82A}">
                    <a16:rowId xmlns:a16="http://schemas.microsoft.com/office/drawing/2014/main" val="1726709834"/>
                  </a:ext>
                </a:extLst>
              </a:tr>
              <a:tr h="720719">
                <a:tc>
                  <a:txBody>
                    <a:bodyPr/>
                    <a:lstStyle/>
                    <a:p>
                      <a:pPr marL="0" marR="0" lvl="0" indent="0" algn="ctr" rtl="0" hangingPunct="1">
                        <a:lnSpc>
                          <a:spcPct val="100000"/>
                        </a:lnSpc>
                        <a:spcBef>
                          <a:spcPts val="0"/>
                        </a:spcBef>
                        <a:spcAft>
                          <a:spcPts val="0"/>
                        </a:spcAft>
                        <a:buNone/>
                        <a:tabLst/>
                      </a:pPr>
                      <a:r>
                        <a:rPr lang="en-CA" sz="2400" b="0" i="0" u="none" strike="noStrike" kern="1200" spc="0">
                          <a:ln>
                            <a:noFill/>
                          </a:ln>
                          <a:solidFill>
                            <a:srgbClr val="000000"/>
                          </a:solidFill>
                          <a:latin typeface="Franklin Gothic Book" pitchFamily="18"/>
                          <a:ea typeface="Arial Unicode MS" pitchFamily="2"/>
                          <a:cs typeface="Arial Unicode MS" pitchFamily="2"/>
                        </a:rPr>
                        <a:t>Évaluer la sévérité et les répercussions de la maladie</a:t>
                      </a:r>
                    </a:p>
                  </a:txBody>
                  <a:tcPr/>
                </a:tc>
                <a:extLst>
                  <a:ext uri="{0D108BD9-81ED-4DB2-BD59-A6C34878D82A}">
                    <a16:rowId xmlns:a16="http://schemas.microsoft.com/office/drawing/2014/main" val="1733571306"/>
                  </a:ext>
                </a:extLst>
              </a:tr>
              <a:tr h="512999">
                <a:tc>
                  <a:txBody>
                    <a:bodyPr/>
                    <a:lstStyle/>
                    <a:p>
                      <a:pPr marL="0" marR="0" lvl="0" indent="0" algn="ctr" rtl="0" hangingPunct="1">
                        <a:lnSpc>
                          <a:spcPct val="100000"/>
                        </a:lnSpc>
                        <a:spcBef>
                          <a:spcPts val="0"/>
                        </a:spcBef>
                        <a:spcAft>
                          <a:spcPts val="0"/>
                        </a:spcAft>
                        <a:buNone/>
                        <a:tabLst/>
                      </a:pPr>
                      <a:r>
                        <a:rPr lang="en-CA" sz="2400" b="0" i="0" u="none" strike="noStrike" kern="1200" spc="0">
                          <a:ln>
                            <a:noFill/>
                          </a:ln>
                          <a:solidFill>
                            <a:srgbClr val="000000"/>
                          </a:solidFill>
                          <a:latin typeface="Franklin Gothic Book" pitchFamily="18"/>
                          <a:ea typeface="Arial Unicode MS" pitchFamily="2"/>
                          <a:cs typeface="Arial Unicode MS" pitchFamily="2"/>
                        </a:rPr>
                        <a:t>Dépister des affections associées</a:t>
                      </a:r>
                    </a:p>
                  </a:txBody>
                  <a:tcPr/>
                </a:tc>
                <a:extLst>
                  <a:ext uri="{0D108BD9-81ED-4DB2-BD59-A6C34878D82A}">
                    <a16:rowId xmlns:a16="http://schemas.microsoft.com/office/drawing/2014/main" val="614770779"/>
                  </a:ext>
                </a:extLst>
              </a:tr>
              <a:tr h="720719">
                <a:tc>
                  <a:txBody>
                    <a:bodyPr/>
                    <a:lstStyle/>
                    <a:p>
                      <a:pPr marL="0" marR="0" lvl="0" indent="0" algn="ctr" rtl="0" hangingPunct="1">
                        <a:lnSpc>
                          <a:spcPct val="100000"/>
                        </a:lnSpc>
                        <a:spcBef>
                          <a:spcPts val="0"/>
                        </a:spcBef>
                        <a:spcAft>
                          <a:spcPts val="0"/>
                        </a:spcAft>
                        <a:buNone/>
                        <a:tabLst/>
                      </a:pPr>
                      <a:r>
                        <a:rPr lang="en-CA" sz="2400" b="0" i="0" u="none" strike="noStrike" kern="1200" spc="0">
                          <a:ln>
                            <a:noFill/>
                          </a:ln>
                          <a:solidFill>
                            <a:srgbClr val="000000"/>
                          </a:solidFill>
                          <a:latin typeface="Franklin Gothic Book" pitchFamily="18"/>
                          <a:ea typeface="Arial Unicode MS" pitchFamily="2"/>
                          <a:cs typeface="Arial Unicode MS" pitchFamily="2"/>
                        </a:rPr>
                        <a:t>Reconnaître et éviter les facteurs d’exacerbation</a:t>
                      </a:r>
                    </a:p>
                  </a:txBody>
                  <a:tcPr/>
                </a:tc>
                <a:extLst>
                  <a:ext uri="{0D108BD9-81ED-4DB2-BD59-A6C34878D82A}">
                    <a16:rowId xmlns:a16="http://schemas.microsoft.com/office/drawing/2014/main" val="1940205098"/>
                  </a:ext>
                </a:extLst>
              </a:tr>
              <a:tr h="514800">
                <a:tc>
                  <a:txBody>
                    <a:bodyPr/>
                    <a:lstStyle/>
                    <a:p>
                      <a:pPr marL="0" marR="0" lvl="0" indent="0" algn="ctr" rtl="0" hangingPunct="1">
                        <a:lnSpc>
                          <a:spcPct val="100000"/>
                        </a:lnSpc>
                        <a:spcBef>
                          <a:spcPts val="0"/>
                        </a:spcBef>
                        <a:spcAft>
                          <a:spcPts val="0"/>
                        </a:spcAft>
                        <a:buNone/>
                        <a:tabLst/>
                      </a:pPr>
                      <a:r>
                        <a:rPr lang="en-CA" sz="2400" b="0" i="0" u="none" strike="noStrike" kern="1200" spc="0">
                          <a:ln>
                            <a:noFill/>
                          </a:ln>
                          <a:solidFill>
                            <a:srgbClr val="000000"/>
                          </a:solidFill>
                          <a:latin typeface="Franklin Gothic Book" pitchFamily="18"/>
                          <a:ea typeface="Arial Unicode MS" pitchFamily="2"/>
                          <a:cs typeface="Arial Unicode MS" pitchFamily="2"/>
                        </a:rPr>
                        <a:t>Complications4,7</a:t>
                      </a:r>
                    </a:p>
                  </a:txBody>
                  <a:tcPr/>
                </a:tc>
                <a:extLst>
                  <a:ext uri="{0D108BD9-81ED-4DB2-BD59-A6C34878D82A}">
                    <a16:rowId xmlns:a16="http://schemas.microsoft.com/office/drawing/2014/main" val="3232558350"/>
                  </a:ext>
                </a:extLst>
              </a:tr>
            </a:tbl>
          </a:graphicData>
        </a:graphic>
      </p:graphicFrame>
      <p:sp>
        <p:nvSpPr>
          <p:cNvPr id="4" name="Rectangle 4">
            <a:extLst>
              <a:ext uri="{FF2B5EF4-FFF2-40B4-BE49-F238E27FC236}">
                <a16:creationId xmlns:a16="http://schemas.microsoft.com/office/drawing/2014/main" id="{7F4B7E94-9EF9-4C0F-B50B-9FB6AB064432}"/>
              </a:ext>
            </a:extLst>
          </p:cNvPr>
          <p:cNvSpPr/>
          <p:nvPr/>
        </p:nvSpPr>
        <p:spPr>
          <a:xfrm>
            <a:off x="3027600" y="6191280"/>
            <a:ext cx="6077880" cy="39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000" b="0" i="0" u="none" strike="noStrike" kern="1200" spc="0">
                <a:ln>
                  <a:noFill/>
                </a:ln>
                <a:solidFill>
                  <a:srgbClr val="000000"/>
                </a:solidFill>
                <a:latin typeface="Franklin Gothic Book" pitchFamily="18"/>
                <a:ea typeface="Arial Unicode MS" pitchFamily="2"/>
                <a:cs typeface="Arial Unicode MS" pitchFamily="2"/>
              </a:rPr>
              <a:t>Adapté de Lynde C et al. </a:t>
            </a:r>
            <a:r>
              <a:rPr lang="en-CA" sz="1000" b="0" i="1" u="none" strike="noStrike" kern="1200" spc="0">
                <a:ln>
                  <a:noFill/>
                </a:ln>
                <a:solidFill>
                  <a:srgbClr val="000000"/>
                </a:solidFill>
                <a:latin typeface="Franklin Gothic Book" pitchFamily="18"/>
                <a:ea typeface="Arial Unicode MS" pitchFamily="2"/>
                <a:cs typeface="Arial Unicode MS" pitchFamily="2"/>
              </a:rPr>
              <a:t>J Cutan Med Surg</a:t>
            </a:r>
            <a:r>
              <a:rPr lang="en-CA" sz="1000" b="0" i="0" u="none" strike="noStrike" kern="1200" spc="0">
                <a:ln>
                  <a:noFill/>
                </a:ln>
                <a:solidFill>
                  <a:srgbClr val="000000"/>
                </a:solidFill>
                <a:latin typeface="Franklin Gothic Book" pitchFamily="18"/>
                <a:ea typeface="Arial Unicode MS" pitchFamily="2"/>
                <a:cs typeface="Arial Unicode MS" pitchFamily="2"/>
              </a:rPr>
              <a:t>. 2005;8 Suppl 5:1-9; Eichenfield LF et al. </a:t>
            </a:r>
            <a:r>
              <a:rPr lang="en-CA" sz="1000" b="0" i="1" u="none" strike="noStrike" kern="1200" spc="0">
                <a:ln>
                  <a:noFill/>
                </a:ln>
                <a:solidFill>
                  <a:srgbClr val="000000"/>
                </a:solidFill>
                <a:latin typeface="Franklin Gothic Book" pitchFamily="18"/>
                <a:ea typeface="Arial Unicode MS" pitchFamily="2"/>
                <a:cs typeface="Arial Unicode MS" pitchFamily="2"/>
              </a:rPr>
              <a:t>JAAD.</a:t>
            </a:r>
            <a:r>
              <a:rPr lang="en-CA" sz="1000" b="0" i="0" u="none" strike="noStrike" kern="1200" spc="0">
                <a:ln>
                  <a:noFill/>
                </a:ln>
                <a:solidFill>
                  <a:srgbClr val="000000"/>
                </a:solidFill>
                <a:latin typeface="Franklin Gothic Book" pitchFamily="18"/>
                <a:ea typeface="Arial Unicode MS" pitchFamily="2"/>
                <a:cs typeface="Arial Unicode MS" pitchFamily="2"/>
              </a:rPr>
              <a:t> 2014;70(2):338-351.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Les caractéristiques de la dermatite atopiq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4FCD-D6B8-4655-A40E-ED09EA118032}"/>
              </a:ext>
            </a:extLst>
          </p:cNvPr>
          <p:cNvSpPr txBox="1">
            <a:spLocks noGrp="1"/>
          </p:cNvSpPr>
          <p:nvPr>
            <p:ph type="title" idx="4294967295"/>
          </p:nvPr>
        </p:nvSpPr>
        <p:spPr/>
        <p:txBody>
          <a:bodyPr/>
          <a:lstStyle/>
          <a:p>
            <a:pPr lvl="0"/>
            <a:r>
              <a:rPr lang="en-US" sz="4100"/>
              <a:t>Les caractéristiques de la dermatite atopique</a:t>
            </a:r>
          </a:p>
        </p:txBody>
      </p:sp>
      <p:sp>
        <p:nvSpPr>
          <p:cNvPr id="3" name="Content Placeholder 5">
            <a:extLst>
              <a:ext uri="{FF2B5EF4-FFF2-40B4-BE49-F238E27FC236}">
                <a16:creationId xmlns:a16="http://schemas.microsoft.com/office/drawing/2014/main" id="{62F47D4C-35DF-4B90-91D1-1981D1908D7F}"/>
              </a:ext>
            </a:extLst>
          </p:cNvPr>
          <p:cNvSpPr txBox="1">
            <a:spLocks noGrp="1"/>
          </p:cNvSpPr>
          <p:nvPr>
            <p:ph type="body" idx="4294967295"/>
          </p:nvPr>
        </p:nvSpPr>
        <p:spPr>
          <a:xfrm>
            <a:off x="838080" y="1825560"/>
            <a:ext cx="7848360" cy="3431880"/>
          </a:xfrm>
        </p:spPr>
        <p:txBody>
          <a:bodyPr/>
          <a:lstStyle/>
          <a:p>
            <a:pPr lvl="0">
              <a:lnSpc>
                <a:spcPct val="150000"/>
              </a:lnSpc>
              <a:spcBef>
                <a:spcPts val="1001"/>
              </a:spcBef>
              <a:buClr>
                <a:srgbClr val="080808"/>
              </a:buClr>
              <a:buFont typeface="Arial" pitchFamily="32"/>
              <a:buChar char="•"/>
            </a:pPr>
            <a:r>
              <a:rPr lang="en-US" sz="2400"/>
              <a:t>Caractéristiques de la DA = </a:t>
            </a:r>
            <a:r>
              <a:rPr lang="en-US" sz="2400" b="1"/>
              <a:t>antécédents de « démangeaisons », prurit</a:t>
            </a:r>
          </a:p>
          <a:p>
            <a:pPr lvl="0">
              <a:lnSpc>
                <a:spcPct val="150000"/>
              </a:lnSpc>
              <a:spcBef>
                <a:spcPts val="1001"/>
              </a:spcBef>
              <a:buClr>
                <a:srgbClr val="080808"/>
              </a:buClr>
              <a:buFont typeface="Arial" pitchFamily="32"/>
              <a:buChar char="•"/>
            </a:pPr>
            <a:r>
              <a:rPr lang="en-US" sz="2400" b="1"/>
              <a:t>+ réponse à 3 ou plus des critères établis pour les facteurs suivants :</a:t>
            </a:r>
          </a:p>
          <a:p>
            <a:pPr lvl="1">
              <a:spcBef>
                <a:spcPts val="499"/>
              </a:spcBef>
              <a:buClr>
                <a:srgbClr val="000000"/>
              </a:buClr>
              <a:buFont typeface="Arial" pitchFamily="32"/>
              <a:buChar char="•"/>
            </a:pPr>
            <a:r>
              <a:rPr lang="en-US" sz="2400" b="1"/>
              <a:t>Âge</a:t>
            </a:r>
            <a:r>
              <a:rPr lang="en-US" sz="2400"/>
              <a:t> - apparition en bas âge</a:t>
            </a:r>
          </a:p>
          <a:p>
            <a:pPr lvl="1">
              <a:spcBef>
                <a:spcPts val="499"/>
              </a:spcBef>
              <a:buClr>
                <a:srgbClr val="000000"/>
              </a:buClr>
              <a:buFont typeface="Arial" pitchFamily="32"/>
              <a:buChar char="•"/>
            </a:pPr>
            <a:r>
              <a:rPr lang="en-US" sz="2400" b="1"/>
              <a:t>Apparence</a:t>
            </a:r>
            <a:r>
              <a:rPr lang="en-US" sz="2400"/>
              <a:t> - morphologie et distribution typiques</a:t>
            </a:r>
          </a:p>
          <a:p>
            <a:pPr lvl="1">
              <a:spcBef>
                <a:spcPts val="499"/>
              </a:spcBef>
              <a:buClr>
                <a:srgbClr val="000000"/>
              </a:buClr>
              <a:buFont typeface="Arial" pitchFamily="32"/>
              <a:buChar char="•"/>
            </a:pPr>
            <a:r>
              <a:rPr lang="en-US" sz="2400" b="1"/>
              <a:t>Composante héréditaire </a:t>
            </a:r>
            <a:r>
              <a:rPr lang="en-US" sz="2400"/>
              <a:t>- antécédents personnels ou familiaux d’atopie, d’asthme, d’allergie</a:t>
            </a:r>
          </a:p>
          <a:p>
            <a:pPr lvl="1">
              <a:spcBef>
                <a:spcPts val="499"/>
              </a:spcBef>
              <a:buClr>
                <a:srgbClr val="000000"/>
              </a:buClr>
              <a:buFont typeface="Arial" pitchFamily="32"/>
              <a:buChar char="•"/>
            </a:pPr>
            <a:r>
              <a:rPr lang="en-US" sz="2400" b="1"/>
              <a:t>Peau sèche </a:t>
            </a:r>
            <a:r>
              <a:rPr lang="en-US" sz="2400"/>
              <a:t>(xérose)	</a:t>
            </a:r>
          </a:p>
          <a:p>
            <a:pPr lvl="1">
              <a:spcBef>
                <a:spcPts val="499"/>
              </a:spcBef>
              <a:buClr>
                <a:srgbClr val="000000"/>
              </a:buClr>
              <a:buFont typeface="Arial" pitchFamily="32"/>
              <a:buChar char="•"/>
            </a:pPr>
            <a:r>
              <a:rPr lang="en-US" sz="2400" b="1"/>
              <a:t>Survenue</a:t>
            </a:r>
            <a:r>
              <a:rPr lang="en-US" sz="2400"/>
              <a:t> - chronique et récurrente4,5</a:t>
            </a:r>
          </a:p>
        </p:txBody>
      </p:sp>
      <p:sp>
        <p:nvSpPr>
          <p:cNvPr id="4" name="Rectangle 4">
            <a:extLst>
              <a:ext uri="{FF2B5EF4-FFF2-40B4-BE49-F238E27FC236}">
                <a16:creationId xmlns:a16="http://schemas.microsoft.com/office/drawing/2014/main" id="{CF6838E4-311A-41E7-8EA2-F6C657AAEB66}"/>
              </a:ext>
            </a:extLst>
          </p:cNvPr>
          <p:cNvSpPr/>
          <p:nvPr/>
        </p:nvSpPr>
        <p:spPr>
          <a:xfrm>
            <a:off x="838080" y="5842440"/>
            <a:ext cx="7115399" cy="244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spAutoFit/>
          </a:bodyPr>
          <a:lstStyle/>
          <a:p>
            <a:pPr marL="0" marR="0" lvl="0" indent="0" algn="l" rtl="0" hangingPunct="0">
              <a:lnSpc>
                <a:spcPct val="100000"/>
              </a:lnSpc>
              <a:spcBef>
                <a:spcPts val="0"/>
              </a:spcBef>
              <a:spcAft>
                <a:spcPts val="0"/>
              </a:spcAft>
              <a:buNone/>
              <a:tabLst/>
              <a:defRPr sz="1800"/>
            </a:pPr>
            <a:r>
              <a:rPr lang="en-CA" sz="1000" b="0" i="0" u="none" strike="noStrike" kern="1200" spc="0">
                <a:ln>
                  <a:noFill/>
                </a:ln>
                <a:solidFill>
                  <a:srgbClr val="000000"/>
                </a:solidFill>
                <a:latin typeface="Franklin Gothic Book" pitchFamily="18"/>
                <a:ea typeface="Arial Unicode MS" pitchFamily="2"/>
                <a:cs typeface="Arial Unicode MS" pitchFamily="2"/>
              </a:rPr>
              <a:t>Wollenberg A et al. </a:t>
            </a:r>
            <a:r>
              <a:rPr lang="en-CA" sz="1000" b="0" i="1" u="none" strike="noStrike" kern="1200" spc="0">
                <a:ln>
                  <a:noFill/>
                </a:ln>
                <a:solidFill>
                  <a:srgbClr val="000000"/>
                </a:solidFill>
                <a:latin typeface="Franklin Gothic Book" pitchFamily="18"/>
                <a:ea typeface="Arial Unicode MS" pitchFamily="2"/>
                <a:cs typeface="Arial Unicode MS" pitchFamily="2"/>
              </a:rPr>
              <a:t>J Eur Acad Dermatol Venereol</a:t>
            </a:r>
            <a:r>
              <a:rPr lang="en-CA" sz="1000" b="0" i="0" u="none" strike="noStrike" kern="1200" spc="0">
                <a:ln>
                  <a:noFill/>
                </a:ln>
                <a:solidFill>
                  <a:srgbClr val="000000"/>
                </a:solidFill>
                <a:latin typeface="Franklin Gothic Book" pitchFamily="18"/>
                <a:ea typeface="Arial Unicode MS" pitchFamily="2"/>
                <a:cs typeface="Arial Unicode MS" pitchFamily="2"/>
              </a:rPr>
              <a:t>. 2016 May;30(5):729-47; </a:t>
            </a:r>
            <a:r>
              <a:rPr lang="en-CA" sz="1000" b="0" i="0" u="none" strike="noStrike" kern="1200" spc="0">
                <a:ln>
                  <a:noFill/>
                </a:ln>
                <a:solidFill>
                  <a:srgbClr val="000000"/>
                </a:solidFill>
                <a:latin typeface="Arial" pitchFamily="18"/>
                <a:ea typeface="Arial Unicode MS" pitchFamily="2"/>
                <a:cs typeface="Arial Unicode MS" pitchFamily="2"/>
              </a:rPr>
              <a:t>Lynde C et al. </a:t>
            </a:r>
            <a:r>
              <a:rPr lang="en-CA" sz="1000" b="0" i="1" u="none" strike="noStrike" kern="1200" spc="0">
                <a:ln>
                  <a:noFill/>
                </a:ln>
                <a:solidFill>
                  <a:srgbClr val="000000"/>
                </a:solidFill>
                <a:latin typeface="Arial" pitchFamily="18"/>
                <a:ea typeface="Arial Unicode MS" pitchFamily="2"/>
                <a:cs typeface="Arial Unicode MS" pitchFamily="2"/>
              </a:rPr>
              <a:t>J Cutan Med Surg</a:t>
            </a:r>
            <a:r>
              <a:rPr lang="en-CA" sz="1000" b="0" i="0" u="none" strike="noStrike" kern="1200" spc="0">
                <a:ln>
                  <a:noFill/>
                </a:ln>
                <a:solidFill>
                  <a:srgbClr val="000000"/>
                </a:solidFill>
                <a:latin typeface="Arial" pitchFamily="18"/>
                <a:ea typeface="Arial Unicode MS" pitchFamily="2"/>
                <a:cs typeface="Arial Unicode MS" pitchFamily="2"/>
              </a:rPr>
              <a:t> 2005</a:t>
            </a:r>
          </a:p>
        </p:txBody>
      </p:sp>
      <p:pic>
        <p:nvPicPr>
          <p:cNvPr id="5" name="Picture 7">
            <a:extLst>
              <a:ext uri="{FF2B5EF4-FFF2-40B4-BE49-F238E27FC236}">
                <a16:creationId xmlns:a16="http://schemas.microsoft.com/office/drawing/2014/main" id="{89F94462-3F68-4CF3-8809-844A2451019E}"/>
              </a:ext>
            </a:extLst>
          </p:cNvPr>
          <p:cNvPicPr>
            <a:picLocks noChangeAspect="1"/>
          </p:cNvPicPr>
          <p:nvPr/>
        </p:nvPicPr>
        <p:blipFill>
          <a:blip r:embed="rId3">
            <a:lum/>
            <a:alphaModFix/>
          </a:blip>
          <a:srcRect/>
          <a:stretch>
            <a:fillRect/>
          </a:stretch>
        </p:blipFill>
        <p:spPr>
          <a:xfrm>
            <a:off x="9220320" y="1725839"/>
            <a:ext cx="2285640" cy="34343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Comité de planific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B710-7F21-4553-9148-3B887202EF13}"/>
              </a:ext>
            </a:extLst>
          </p:cNvPr>
          <p:cNvSpPr txBox="1">
            <a:spLocks noGrp="1"/>
          </p:cNvSpPr>
          <p:nvPr>
            <p:ph type="title" idx="4294967295"/>
          </p:nvPr>
        </p:nvSpPr>
        <p:spPr/>
        <p:txBody>
          <a:bodyPr/>
          <a:lstStyle/>
          <a:p>
            <a:pPr lvl="0"/>
            <a:r>
              <a:rPr lang="en-US"/>
              <a:t>Comité de planification</a:t>
            </a:r>
          </a:p>
        </p:txBody>
      </p:sp>
      <p:sp>
        <p:nvSpPr>
          <p:cNvPr id="3" name="Content Placeholder 2">
            <a:extLst>
              <a:ext uri="{FF2B5EF4-FFF2-40B4-BE49-F238E27FC236}">
                <a16:creationId xmlns:a16="http://schemas.microsoft.com/office/drawing/2014/main" id="{35B1AF5B-A09D-4284-BA6F-CF6274CA8C4A}"/>
              </a:ext>
            </a:extLst>
          </p:cNvPr>
          <p:cNvSpPr txBox="1">
            <a:spLocks noGrp="1"/>
          </p:cNvSpPr>
          <p:nvPr>
            <p:ph type="body" idx="4294967295"/>
          </p:nvPr>
        </p:nvSpPr>
        <p:spPr/>
        <p:txBody>
          <a:bodyPr/>
          <a:lstStyle/>
          <a:p>
            <a:pPr lvl="0">
              <a:spcBef>
                <a:spcPts val="1001"/>
              </a:spcBef>
              <a:buClr>
                <a:srgbClr val="000000"/>
              </a:buClr>
              <a:buFont typeface="Arial" pitchFamily="32"/>
              <a:buChar char="•"/>
            </a:pPr>
            <a:r>
              <a:rPr lang="en-US"/>
              <a:t>Adam Natsheh, M.D., FRCPC (Derm), B. Sc. (Pharm)</a:t>
            </a:r>
          </a:p>
          <a:p>
            <a:pPr lvl="0">
              <a:spcBef>
                <a:spcPts val="1001"/>
              </a:spcBef>
              <a:buClr>
                <a:srgbClr val="000000"/>
              </a:buClr>
              <a:buFont typeface="Arial" pitchFamily="32"/>
              <a:buChar char="•"/>
            </a:pPr>
            <a:r>
              <a:rPr lang="en-US"/>
              <a:t>John Axler, M.D., FCMF, CCMF</a:t>
            </a:r>
          </a:p>
          <a:p>
            <a:pPr lvl="0">
              <a:spcBef>
                <a:spcPts val="1001"/>
              </a:spcBef>
              <a:buClr>
                <a:srgbClr val="000000"/>
              </a:buClr>
              <a:buFont typeface="Arial" pitchFamily="32"/>
              <a:buChar char="•"/>
            </a:pPr>
            <a:r>
              <a:rPr lang="en-US"/>
              <a:t>Deanna Telner, M.D., M. Éd., CMFC, FCMF</a:t>
            </a:r>
          </a:p>
          <a:p>
            <a:pPr lvl="0">
              <a:spcBef>
                <a:spcPts val="1001"/>
              </a:spcBef>
              <a:buClr>
                <a:srgbClr val="000000"/>
              </a:buClr>
              <a:buFont typeface="Arial" pitchFamily="32"/>
              <a:buChar char="•"/>
            </a:pPr>
            <a:r>
              <a:rPr lang="en-US"/>
              <a:t>Sol Stern, M.D., M. Sc., B. Sc., MCMF</a:t>
            </a:r>
          </a:p>
          <a:p>
            <a:pPr lvl="0">
              <a:spcBef>
                <a:spcPts val="1001"/>
              </a:spcBef>
              <a:buNone/>
            </a:pP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Diagnostiquer la 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A2C69-F988-48DE-AD8B-357A4AE8D183}"/>
              </a:ext>
            </a:extLst>
          </p:cNvPr>
          <p:cNvSpPr txBox="1">
            <a:spLocks noGrp="1"/>
          </p:cNvSpPr>
          <p:nvPr>
            <p:ph type="title" idx="4294967295"/>
          </p:nvPr>
        </p:nvSpPr>
        <p:spPr/>
        <p:txBody>
          <a:bodyPr/>
          <a:lstStyle/>
          <a:p>
            <a:pPr lvl="0"/>
            <a:r>
              <a:rPr lang="en-US"/>
              <a:t>Diagnostiquer la DA</a:t>
            </a:r>
          </a:p>
        </p:txBody>
      </p:sp>
      <p:graphicFrame>
        <p:nvGraphicFramePr>
          <p:cNvPr id="3" name="Tableau 2">
            <a:extLst>
              <a:ext uri="{FF2B5EF4-FFF2-40B4-BE49-F238E27FC236}">
                <a16:creationId xmlns:a16="http://schemas.microsoft.com/office/drawing/2014/main" id="{7DB5BF3A-5943-4A87-8BB2-0C046BF16306}"/>
              </a:ext>
            </a:extLst>
          </p:cNvPr>
          <p:cNvGraphicFramePr>
            <a:graphicFrameLocks noGrp="1"/>
          </p:cNvGraphicFramePr>
          <p:nvPr/>
        </p:nvGraphicFramePr>
        <p:xfrm>
          <a:off x="1463039" y="1398600"/>
          <a:ext cx="9262800" cy="4843440"/>
        </p:xfrm>
        <a:graphic>
          <a:graphicData uri="http://schemas.openxmlformats.org/drawingml/2006/table">
            <a:tbl>
              <a:tblPr/>
              <a:tblGrid>
                <a:gridCol w="489240">
                  <a:extLst>
                    <a:ext uri="{9D8B030D-6E8A-4147-A177-3AD203B41FA5}">
                      <a16:colId xmlns:a16="http://schemas.microsoft.com/office/drawing/2014/main" val="3019885783"/>
                    </a:ext>
                  </a:extLst>
                </a:gridCol>
                <a:gridCol w="8773920">
                  <a:extLst>
                    <a:ext uri="{9D8B030D-6E8A-4147-A177-3AD203B41FA5}">
                      <a16:colId xmlns:a16="http://schemas.microsoft.com/office/drawing/2014/main" val="2736154195"/>
                    </a:ext>
                  </a:extLst>
                </a:gridCol>
              </a:tblGrid>
              <a:tr h="549720">
                <a:tc gridSpan="2">
                  <a:txBody>
                    <a:bodyPr/>
                    <a:lstStyle/>
                    <a:p>
                      <a:pPr marL="0" marR="0" lvl="0" indent="0" algn="l" rtl="0" hangingPunct="1">
                        <a:lnSpc>
                          <a:spcPct val="115000"/>
                        </a:lnSpc>
                        <a:spcBef>
                          <a:spcPts val="0"/>
                        </a:spcBef>
                        <a:spcAft>
                          <a:spcPts val="1001"/>
                        </a:spcAft>
                        <a:buNone/>
                        <a:tabLst/>
                      </a:pPr>
                      <a:r>
                        <a:rPr lang="en-CA" sz="1800" b="1" i="0" u="none" strike="noStrike" kern="1200" spc="0">
                          <a:ln>
                            <a:noFill/>
                          </a:ln>
                          <a:solidFill>
                            <a:srgbClr val="FFFFFF"/>
                          </a:solidFill>
                          <a:latin typeface="Franklin Gothic Book" pitchFamily="18"/>
                          <a:ea typeface="Arial Unicode MS" pitchFamily="2"/>
                          <a:cs typeface="Arial Unicode MS" pitchFamily="2"/>
                        </a:rPr>
                        <a:t>Critères diagnostiques - une personne doit présenter ce qui suit :</a:t>
                      </a:r>
                    </a:p>
                  </a:txBody>
                  <a:tcPr/>
                </a:tc>
                <a:tc hMerge="1">
                  <a:txBody>
                    <a:bodyPr/>
                    <a:lstStyle/>
                    <a:p>
                      <a:endParaRPr lang="fr-CA"/>
                    </a:p>
                  </a:txBody>
                  <a:tcPr/>
                </a:tc>
                <a:extLst>
                  <a:ext uri="{0D108BD9-81ED-4DB2-BD59-A6C34878D82A}">
                    <a16:rowId xmlns:a16="http://schemas.microsoft.com/office/drawing/2014/main" val="811693967"/>
                  </a:ext>
                </a:extLst>
              </a:tr>
              <a:tr h="515879">
                <a:tc>
                  <a:txBody>
                    <a:bodyPr/>
                    <a:lstStyle/>
                    <a:p>
                      <a:pPr marL="0" marR="0" lvl="0" indent="0" algn="l" rtl="0" hangingPunct="1">
                        <a:lnSpc>
                          <a:spcPct val="115000"/>
                        </a:lnSpc>
                        <a:spcBef>
                          <a:spcPts val="0"/>
                        </a:spcBef>
                        <a:spcAft>
                          <a:spcPts val="1001"/>
                        </a:spcAft>
                        <a:buNone/>
                        <a:tabLst/>
                      </a:pPr>
                      <a:r>
                        <a:rPr lang="en-CA" sz="1000" b="1" i="0" u="none" strike="noStrike" kern="1200" spc="0">
                          <a:ln>
                            <a:noFill/>
                          </a:ln>
                          <a:solidFill>
                            <a:srgbClr val="FFFFFF"/>
                          </a:solidFill>
                          <a:latin typeface="Franklin Gothic Book" pitchFamily="18"/>
                          <a:ea typeface="Arial Unicode MS" pitchFamily="2"/>
                          <a:cs typeface="Arial Unicode MS" pitchFamily="2"/>
                        </a:rPr>
                        <a:t>1</a:t>
                      </a:r>
                    </a:p>
                  </a:txBody>
                  <a:tcPr/>
                </a:tc>
                <a:tc>
                  <a:txBody>
                    <a:bodyPr/>
                    <a:lstStyle/>
                    <a:p>
                      <a:pPr marL="0" marR="0" lvl="0" indent="0" algn="l" rtl="0" hangingPunct="1">
                        <a:lnSpc>
                          <a:spcPct val="115000"/>
                        </a:lnSpc>
                        <a:spcBef>
                          <a:spcPts val="0"/>
                        </a:spcBef>
                        <a:spcAft>
                          <a:spcPts val="0"/>
                        </a:spcAft>
                        <a:buNone/>
                        <a:tabLst/>
                      </a:pPr>
                      <a:r>
                        <a:rPr lang="en-CA" sz="1400" b="0" i="0" u="none" strike="noStrike" kern="1200" spc="0">
                          <a:ln>
                            <a:noFill/>
                          </a:ln>
                          <a:solidFill>
                            <a:srgbClr val="000000"/>
                          </a:solidFill>
                          <a:latin typeface="Franklin Gothic Book" pitchFamily="18"/>
                          <a:ea typeface="Arial Unicode MS" pitchFamily="2"/>
                          <a:cs typeface="Arial Unicode MS" pitchFamily="2"/>
                        </a:rPr>
                        <a:t>Le prurit est la caractéristique principale de la dermatite atopique</a:t>
                      </a:r>
                    </a:p>
                    <a:p>
                      <a:pPr marL="0" marR="0" lvl="0" indent="0" algn="l" rtl="0" hangingPunct="1">
                        <a:lnSpc>
                          <a:spcPct val="115000"/>
                        </a:lnSpc>
                        <a:spcBef>
                          <a:spcPts val="0"/>
                        </a:spcBef>
                        <a:spcAft>
                          <a:spcPts val="0"/>
                        </a:spcAft>
                        <a:buNone/>
                        <a:tabLst/>
                      </a:pPr>
                      <a:r>
                        <a:rPr lang="en-CA" sz="1400" b="0" i="0" u="none" strike="noStrike" kern="1200" spc="0">
                          <a:ln>
                            <a:noFill/>
                          </a:ln>
                          <a:solidFill>
                            <a:srgbClr val="000000"/>
                          </a:solidFill>
                          <a:latin typeface="Franklin Gothic Book" pitchFamily="18"/>
                          <a:ea typeface="Arial Unicode MS" pitchFamily="2"/>
                          <a:cs typeface="Arial Unicode MS" pitchFamily="2"/>
                        </a:rPr>
                        <a:t>• le diagnostic de la maladie active ne peut être posé en l’absence d’antécédents de démangeaisons</a:t>
                      </a:r>
                    </a:p>
                  </a:txBody>
                  <a:tcPr/>
                </a:tc>
                <a:extLst>
                  <a:ext uri="{0D108BD9-81ED-4DB2-BD59-A6C34878D82A}">
                    <a16:rowId xmlns:a16="http://schemas.microsoft.com/office/drawing/2014/main" val="3804858388"/>
                  </a:ext>
                </a:extLst>
              </a:tr>
              <a:tr h="325440">
                <a:tc gridSpan="2">
                  <a:txBody>
                    <a:bodyPr/>
                    <a:lstStyle/>
                    <a:p>
                      <a:pPr marL="0" marR="0" lvl="0" indent="0" algn="ctr" rtl="0" hangingPunct="1">
                        <a:lnSpc>
                          <a:spcPct val="115000"/>
                        </a:lnSpc>
                        <a:spcBef>
                          <a:spcPts val="0"/>
                        </a:spcBef>
                        <a:spcAft>
                          <a:spcPts val="1001"/>
                        </a:spcAft>
                        <a:buNone/>
                        <a:tabLst>
                          <a:tab pos="2971800" algn="ctr"/>
                          <a:tab pos="5943600" algn="r"/>
                        </a:tabLst>
                      </a:pPr>
                      <a:r>
                        <a:rPr lang="en-CA" sz="1800" b="1" i="0" u="none" strike="noStrike" kern="1200" spc="0">
                          <a:ln>
                            <a:noFill/>
                          </a:ln>
                          <a:solidFill>
                            <a:srgbClr val="FFFFFF"/>
                          </a:solidFill>
                          <a:latin typeface="Franklin Gothic Book" pitchFamily="18"/>
                          <a:ea typeface="Arial Unicode MS" pitchFamily="2"/>
                          <a:cs typeface="Arial Unicode MS" pitchFamily="2"/>
                        </a:rPr>
                        <a:t>+ 3 ou plus des caractéristiques suivantes :</a:t>
                      </a:r>
                    </a:p>
                  </a:txBody>
                  <a:tcPr/>
                </a:tc>
                <a:tc hMerge="1">
                  <a:txBody>
                    <a:bodyPr/>
                    <a:lstStyle/>
                    <a:p>
                      <a:endParaRPr lang="fr-CA"/>
                    </a:p>
                  </a:txBody>
                  <a:tcPr/>
                </a:tc>
                <a:extLst>
                  <a:ext uri="{0D108BD9-81ED-4DB2-BD59-A6C34878D82A}">
                    <a16:rowId xmlns:a16="http://schemas.microsoft.com/office/drawing/2014/main" val="300866921"/>
                  </a:ext>
                </a:extLst>
              </a:tr>
              <a:tr h="249840">
                <a:tc>
                  <a:txBody>
                    <a:bodyPr/>
                    <a:lstStyle/>
                    <a:p>
                      <a:pPr marL="0" marR="0" lvl="0" indent="0" algn="l" rtl="0" hangingPunct="1">
                        <a:lnSpc>
                          <a:spcPct val="115000"/>
                        </a:lnSpc>
                        <a:spcBef>
                          <a:spcPts val="0"/>
                        </a:spcBef>
                        <a:spcAft>
                          <a:spcPts val="1001"/>
                        </a:spcAft>
                        <a:buNone/>
                        <a:tabLst/>
                      </a:pPr>
                      <a:r>
                        <a:rPr lang="en-CA" sz="1000" b="1" i="0" u="none" strike="noStrike" kern="1200" spc="0">
                          <a:ln>
                            <a:noFill/>
                          </a:ln>
                          <a:solidFill>
                            <a:srgbClr val="FFFFFF"/>
                          </a:solidFill>
                          <a:latin typeface="Franklin Gothic Book" pitchFamily="18"/>
                          <a:ea typeface="Arial Unicode MS" pitchFamily="2"/>
                          <a:cs typeface="Arial Unicode MS" pitchFamily="2"/>
                        </a:rPr>
                        <a:t>2</a:t>
                      </a:r>
                    </a:p>
                  </a:txBody>
                  <a:tcPr/>
                </a:tc>
                <a:tc>
                  <a:txBody>
                    <a:bodyPr/>
                    <a:lstStyle/>
                    <a:p>
                      <a:pPr marL="0" marR="0" lvl="0" indent="0" algn="l" rtl="0" hangingPunct="1">
                        <a:lnSpc>
                          <a:spcPct val="115000"/>
                        </a:lnSpc>
                        <a:spcBef>
                          <a:spcPts val="0"/>
                        </a:spcBef>
                        <a:spcAft>
                          <a:spcPts val="1001"/>
                        </a:spcAft>
                        <a:buNone/>
                        <a:tabLst/>
                      </a:pPr>
                      <a:r>
                        <a:rPr lang="en-CA" sz="1400" b="0" i="0" u="none" strike="noStrike" kern="1200" spc="0">
                          <a:ln>
                            <a:noFill/>
                          </a:ln>
                          <a:solidFill>
                            <a:srgbClr val="000000"/>
                          </a:solidFill>
                          <a:latin typeface="Franklin Gothic Book" pitchFamily="18"/>
                          <a:ea typeface="Arial Unicode MS" pitchFamily="2"/>
                          <a:cs typeface="Arial Unicode MS" pitchFamily="2"/>
                        </a:rPr>
                        <a:t>Apparition en bas âge</a:t>
                      </a:r>
                    </a:p>
                  </a:txBody>
                  <a:tcPr/>
                </a:tc>
                <a:extLst>
                  <a:ext uri="{0D108BD9-81ED-4DB2-BD59-A6C34878D82A}">
                    <a16:rowId xmlns:a16="http://schemas.microsoft.com/office/drawing/2014/main" val="3793706359"/>
                  </a:ext>
                </a:extLst>
              </a:tr>
              <a:tr h="1063080">
                <a:tc>
                  <a:txBody>
                    <a:bodyPr/>
                    <a:lstStyle/>
                    <a:p>
                      <a:pPr marL="0" marR="0" lvl="0" indent="0" algn="l" rtl="0" hangingPunct="1">
                        <a:lnSpc>
                          <a:spcPct val="115000"/>
                        </a:lnSpc>
                        <a:spcBef>
                          <a:spcPts val="0"/>
                        </a:spcBef>
                        <a:spcAft>
                          <a:spcPts val="1001"/>
                        </a:spcAft>
                        <a:buNone/>
                        <a:tabLst/>
                      </a:pPr>
                      <a:r>
                        <a:rPr lang="en-CA" sz="1000" b="1" i="0" u="none" strike="noStrike" kern="1200" spc="0">
                          <a:ln>
                            <a:noFill/>
                          </a:ln>
                          <a:solidFill>
                            <a:srgbClr val="FFFFFF"/>
                          </a:solidFill>
                          <a:latin typeface="Franklin Gothic Book" pitchFamily="18"/>
                          <a:ea typeface="Arial Unicode MS" pitchFamily="2"/>
                          <a:cs typeface="Arial Unicode MS" pitchFamily="2"/>
                        </a:rPr>
                        <a:t>3</a:t>
                      </a:r>
                    </a:p>
                  </a:txBody>
                  <a:tcPr/>
                </a:tc>
                <a:tc>
                  <a:txBody>
                    <a:bodyPr/>
                    <a:lstStyle/>
                    <a:p>
                      <a:pPr marL="0" marR="0" lvl="0" indent="0" algn="l" rtl="0" hangingPunct="1">
                        <a:lnSpc>
                          <a:spcPct val="100000"/>
                        </a:lnSpc>
                        <a:spcBef>
                          <a:spcPts val="0"/>
                        </a:spcBef>
                        <a:spcAft>
                          <a:spcPts val="0"/>
                        </a:spcAft>
                        <a:buNone/>
                        <a:tabLst/>
                      </a:pPr>
                      <a:r>
                        <a:rPr lang="en-CA" sz="1400" b="0" i="0" u="none" strike="noStrike" kern="1200" spc="0">
                          <a:ln>
                            <a:noFill/>
                          </a:ln>
                          <a:solidFill>
                            <a:srgbClr val="000000"/>
                          </a:solidFill>
                          <a:latin typeface="Franklin Gothic Book" pitchFamily="18"/>
                          <a:ea typeface="Arial Unicode MS" pitchFamily="2"/>
                          <a:cs typeface="Arial Unicode MS" pitchFamily="2"/>
                        </a:rPr>
                        <a:t>Morphologie et distribution typiques :</a:t>
                      </a:r>
                    </a:p>
                    <a:p>
                      <a:pPr marL="176040" marR="0" lvl="0" indent="-175680" algn="l" rtl="0" hangingPunct="1">
                        <a:lnSpc>
                          <a:spcPct val="100000"/>
                        </a:lnSpc>
                        <a:spcBef>
                          <a:spcPts val="0"/>
                        </a:spcBef>
                        <a:spcAft>
                          <a:spcPts val="0"/>
                        </a:spcAft>
                        <a:buNone/>
                        <a:tabLst/>
                      </a:pPr>
                      <a:r>
                        <a:rPr lang="en-CA" sz="1400" b="0" i="0" u="none" strike="noStrike" kern="1200" spc="0">
                          <a:ln>
                            <a:noFill/>
                          </a:ln>
                          <a:solidFill>
                            <a:srgbClr val="000000"/>
                          </a:solidFill>
                          <a:latin typeface="Franklin Gothic Book" pitchFamily="18"/>
                          <a:ea typeface="Arial Unicode MS" pitchFamily="2"/>
                          <a:cs typeface="Arial Unicode MS" pitchFamily="2"/>
                        </a:rPr>
                        <a:t>• Une lichénification ou une linéarité au niveau des plis de flexion sont une caractéristique diagnostique fiable chez les adultes</a:t>
                      </a:r>
                    </a:p>
                    <a:p>
                      <a:pPr marL="176040" marR="0" lvl="0" indent="-175680" algn="l" rtl="0" hangingPunct="1">
                        <a:lnSpc>
                          <a:spcPct val="100000"/>
                        </a:lnSpc>
                        <a:spcBef>
                          <a:spcPts val="0"/>
                        </a:spcBef>
                        <a:spcAft>
                          <a:spcPts val="0"/>
                        </a:spcAft>
                        <a:buNone/>
                        <a:tabLst/>
                      </a:pPr>
                      <a:r>
                        <a:rPr lang="en-CA" sz="1400" b="0" i="0" u="none" strike="noStrike" kern="1200" spc="0">
                          <a:ln>
                            <a:noFill/>
                          </a:ln>
                          <a:solidFill>
                            <a:srgbClr val="000000"/>
                          </a:solidFill>
                          <a:latin typeface="Franklin Gothic Book" pitchFamily="18"/>
                          <a:ea typeface="Arial Unicode MS" pitchFamily="2"/>
                          <a:cs typeface="Arial Unicode MS" pitchFamily="2"/>
                        </a:rPr>
                        <a:t>• L’atteinte du visage ou des faces d’extension des membres est plus caractéristique de la maladie chez les nourrissons et les enfants en bas âge</a:t>
                      </a:r>
                    </a:p>
                  </a:txBody>
                  <a:tcPr/>
                </a:tc>
                <a:extLst>
                  <a:ext uri="{0D108BD9-81ED-4DB2-BD59-A6C34878D82A}">
                    <a16:rowId xmlns:a16="http://schemas.microsoft.com/office/drawing/2014/main" val="1935797378"/>
                  </a:ext>
                </a:extLst>
              </a:tr>
              <a:tr h="249840">
                <a:tc>
                  <a:txBody>
                    <a:bodyPr/>
                    <a:lstStyle/>
                    <a:p>
                      <a:pPr marL="0" marR="0" lvl="0" indent="0" algn="l" rtl="0" hangingPunct="1">
                        <a:lnSpc>
                          <a:spcPct val="115000"/>
                        </a:lnSpc>
                        <a:spcBef>
                          <a:spcPts val="0"/>
                        </a:spcBef>
                        <a:spcAft>
                          <a:spcPts val="1001"/>
                        </a:spcAft>
                        <a:buNone/>
                        <a:tabLst/>
                      </a:pPr>
                      <a:r>
                        <a:rPr lang="en-CA" sz="1000" b="1" i="0" u="none" strike="noStrike" kern="1200" spc="0">
                          <a:ln>
                            <a:noFill/>
                          </a:ln>
                          <a:solidFill>
                            <a:srgbClr val="FFFFFF"/>
                          </a:solidFill>
                          <a:latin typeface="Franklin Gothic Book" pitchFamily="18"/>
                          <a:ea typeface="Arial Unicode MS" pitchFamily="2"/>
                          <a:cs typeface="Arial Unicode MS" pitchFamily="2"/>
                        </a:rPr>
                        <a:t>4</a:t>
                      </a:r>
                    </a:p>
                  </a:txBody>
                  <a:tcPr/>
                </a:tc>
                <a:tc>
                  <a:txBody>
                    <a:bodyPr/>
                    <a:lstStyle/>
                    <a:p>
                      <a:pPr marL="0" marR="0" lvl="0" indent="0" algn="l" rtl="0" hangingPunct="1">
                        <a:lnSpc>
                          <a:spcPct val="115000"/>
                        </a:lnSpc>
                        <a:spcBef>
                          <a:spcPts val="0"/>
                        </a:spcBef>
                        <a:spcAft>
                          <a:spcPts val="1001"/>
                        </a:spcAft>
                        <a:buNone/>
                        <a:tabLst/>
                      </a:pPr>
                      <a:r>
                        <a:rPr lang="en-CA" sz="1400" b="0" i="0" u="none" strike="noStrike" kern="1200" spc="0">
                          <a:ln>
                            <a:noFill/>
                          </a:ln>
                          <a:solidFill>
                            <a:srgbClr val="000000"/>
                          </a:solidFill>
                          <a:latin typeface="Franklin Gothic Book" pitchFamily="18"/>
                          <a:ea typeface="Arial Unicode MS" pitchFamily="2"/>
                          <a:cs typeface="Arial Unicode MS" pitchFamily="2"/>
                        </a:rPr>
                        <a:t>Antécédents personnels ou familiaux d’atopie</a:t>
                      </a:r>
                    </a:p>
                  </a:txBody>
                  <a:tcPr/>
                </a:tc>
                <a:extLst>
                  <a:ext uri="{0D108BD9-81ED-4DB2-BD59-A6C34878D82A}">
                    <a16:rowId xmlns:a16="http://schemas.microsoft.com/office/drawing/2014/main" val="3611855840"/>
                  </a:ext>
                </a:extLst>
              </a:tr>
              <a:tr h="249840">
                <a:tc>
                  <a:txBody>
                    <a:bodyPr/>
                    <a:lstStyle/>
                    <a:p>
                      <a:pPr marL="0" marR="0" lvl="0" indent="0" algn="l" rtl="0" hangingPunct="1">
                        <a:lnSpc>
                          <a:spcPct val="115000"/>
                        </a:lnSpc>
                        <a:spcBef>
                          <a:spcPts val="0"/>
                        </a:spcBef>
                        <a:spcAft>
                          <a:spcPts val="1001"/>
                        </a:spcAft>
                        <a:buNone/>
                        <a:tabLst/>
                      </a:pPr>
                      <a:r>
                        <a:rPr lang="en-CA" sz="1000" b="1" i="0" u="none" strike="noStrike" kern="1200" spc="0">
                          <a:ln>
                            <a:noFill/>
                          </a:ln>
                          <a:solidFill>
                            <a:srgbClr val="FFFFFF"/>
                          </a:solidFill>
                          <a:latin typeface="Franklin Gothic Book" pitchFamily="18"/>
                          <a:ea typeface="Arial Unicode MS" pitchFamily="2"/>
                          <a:cs typeface="Arial Unicode MS" pitchFamily="2"/>
                        </a:rPr>
                        <a:t>5</a:t>
                      </a:r>
                    </a:p>
                  </a:txBody>
                  <a:tcPr/>
                </a:tc>
                <a:tc>
                  <a:txBody>
                    <a:bodyPr/>
                    <a:lstStyle/>
                    <a:p>
                      <a:pPr marL="0" marR="0" lvl="0" indent="0" algn="l" rtl="0" hangingPunct="1">
                        <a:lnSpc>
                          <a:spcPct val="115000"/>
                        </a:lnSpc>
                        <a:spcBef>
                          <a:spcPts val="0"/>
                        </a:spcBef>
                        <a:spcAft>
                          <a:spcPts val="1001"/>
                        </a:spcAft>
                        <a:buNone/>
                        <a:tabLst/>
                      </a:pPr>
                      <a:r>
                        <a:rPr lang="en-CA" sz="1400" b="0" i="0" u="none" strike="noStrike" kern="1200" spc="0">
                          <a:ln>
                            <a:noFill/>
                          </a:ln>
                          <a:solidFill>
                            <a:srgbClr val="000000"/>
                          </a:solidFill>
                          <a:latin typeface="Franklin Gothic Book" pitchFamily="18"/>
                          <a:ea typeface="Arial Unicode MS" pitchFamily="2"/>
                          <a:cs typeface="Arial Unicode MS" pitchFamily="2"/>
                        </a:rPr>
                        <a:t>Xérose (peau sèche)</a:t>
                      </a:r>
                    </a:p>
                  </a:txBody>
                  <a:tcPr/>
                </a:tc>
                <a:extLst>
                  <a:ext uri="{0D108BD9-81ED-4DB2-BD59-A6C34878D82A}">
                    <a16:rowId xmlns:a16="http://schemas.microsoft.com/office/drawing/2014/main" val="1607561828"/>
                  </a:ext>
                </a:extLst>
              </a:tr>
              <a:tr h="249840">
                <a:tc>
                  <a:txBody>
                    <a:bodyPr/>
                    <a:lstStyle/>
                    <a:p>
                      <a:pPr marL="0" marR="0" lvl="0" indent="0" algn="l" rtl="0" hangingPunct="1">
                        <a:lnSpc>
                          <a:spcPct val="115000"/>
                        </a:lnSpc>
                        <a:spcBef>
                          <a:spcPts val="0"/>
                        </a:spcBef>
                        <a:spcAft>
                          <a:spcPts val="1001"/>
                        </a:spcAft>
                        <a:buNone/>
                        <a:tabLst/>
                      </a:pPr>
                      <a:r>
                        <a:rPr lang="en-CA" sz="1000" b="1" i="0" u="none" strike="noStrike" kern="1200" spc="0">
                          <a:ln>
                            <a:noFill/>
                          </a:ln>
                          <a:solidFill>
                            <a:srgbClr val="FFFFFF"/>
                          </a:solidFill>
                          <a:latin typeface="Franklin Gothic Book" pitchFamily="18"/>
                          <a:ea typeface="Arial Unicode MS" pitchFamily="2"/>
                          <a:cs typeface="Arial Unicode MS" pitchFamily="2"/>
                        </a:rPr>
                        <a:t>6</a:t>
                      </a:r>
                    </a:p>
                  </a:txBody>
                  <a:tcPr/>
                </a:tc>
                <a:tc>
                  <a:txBody>
                    <a:bodyPr/>
                    <a:lstStyle/>
                    <a:p>
                      <a:pPr marL="0" marR="0" lvl="0" indent="0" algn="l" rtl="0" hangingPunct="1">
                        <a:lnSpc>
                          <a:spcPct val="115000"/>
                        </a:lnSpc>
                        <a:spcBef>
                          <a:spcPts val="0"/>
                        </a:spcBef>
                        <a:spcAft>
                          <a:spcPts val="1001"/>
                        </a:spcAft>
                        <a:buNone/>
                        <a:tabLst/>
                      </a:pPr>
                      <a:r>
                        <a:rPr lang="en-CA" sz="1400" b="0" i="0" u="none" strike="noStrike" kern="1200" spc="0">
                          <a:ln>
                            <a:noFill/>
                          </a:ln>
                          <a:solidFill>
                            <a:srgbClr val="000000"/>
                          </a:solidFill>
                          <a:latin typeface="Franklin Gothic Book" pitchFamily="18"/>
                          <a:ea typeface="Arial Unicode MS" pitchFamily="2"/>
                          <a:cs typeface="Arial Unicode MS" pitchFamily="2"/>
                        </a:rPr>
                        <a:t>Manifestation chronique ou récurrente</a:t>
                      </a:r>
                    </a:p>
                  </a:txBody>
                  <a:tcPr/>
                </a:tc>
                <a:extLst>
                  <a:ext uri="{0D108BD9-81ED-4DB2-BD59-A6C34878D82A}">
                    <a16:rowId xmlns:a16="http://schemas.microsoft.com/office/drawing/2014/main" val="328208345"/>
                  </a:ext>
                </a:extLst>
              </a:tr>
              <a:tr h="336960">
                <a:tc gridSpan="2">
                  <a:txBody>
                    <a:bodyPr/>
                    <a:lstStyle/>
                    <a:p>
                      <a:pPr marL="0" marR="0" lvl="0" indent="0" algn="l" rtl="0" hangingPunct="1">
                        <a:lnSpc>
                          <a:spcPct val="115000"/>
                        </a:lnSpc>
                        <a:spcBef>
                          <a:spcPts val="0"/>
                        </a:spcBef>
                        <a:spcAft>
                          <a:spcPts val="1001"/>
                        </a:spcAft>
                        <a:buNone/>
                        <a:tabLst/>
                      </a:pPr>
                      <a:r>
                        <a:rPr lang="en-CA" sz="1600" b="1" i="0" u="none" strike="noStrike" kern="1200" spc="0">
                          <a:ln>
                            <a:noFill/>
                          </a:ln>
                          <a:solidFill>
                            <a:srgbClr val="FFFFFF"/>
                          </a:solidFill>
                          <a:latin typeface="Franklin Gothic Book" pitchFamily="18"/>
                          <a:ea typeface="Arial Unicode MS" pitchFamily="2"/>
                          <a:cs typeface="Arial Unicode MS" pitchFamily="2"/>
                        </a:rPr>
                        <a:t>Les lésions cutanées observées dans la DA comprennent les suivantes :</a:t>
                      </a:r>
                    </a:p>
                  </a:txBody>
                  <a:tcPr/>
                </a:tc>
                <a:tc hMerge="1">
                  <a:txBody>
                    <a:bodyPr/>
                    <a:lstStyle/>
                    <a:p>
                      <a:endParaRPr lang="fr-CA"/>
                    </a:p>
                  </a:txBody>
                  <a:tcPr/>
                </a:tc>
                <a:extLst>
                  <a:ext uri="{0D108BD9-81ED-4DB2-BD59-A6C34878D82A}">
                    <a16:rowId xmlns:a16="http://schemas.microsoft.com/office/drawing/2014/main" val="979799923"/>
                  </a:ext>
                </a:extLst>
              </a:tr>
              <a:tr h="1050480">
                <a:tc gridSpan="2">
                  <a:txBody>
                    <a:bodyPr/>
                    <a:lstStyle/>
                    <a:p>
                      <a:pPr marL="0" marR="0" lvl="0" indent="0" algn="l" rtl="0" hangingPunct="1">
                        <a:lnSpc>
                          <a:spcPct val="115000"/>
                        </a:lnSpc>
                        <a:spcBef>
                          <a:spcPts val="0"/>
                        </a:spcBef>
                        <a:spcAft>
                          <a:spcPts val="0"/>
                        </a:spcAft>
                        <a:buNone/>
                        <a:tabLst/>
                      </a:pPr>
                      <a:r>
                        <a:rPr lang="en-CA" sz="1000" b="1" i="0" u="none" strike="noStrike" kern="1200" spc="0">
                          <a:ln>
                            <a:noFill/>
                          </a:ln>
                          <a:solidFill>
                            <a:srgbClr val="FFFFFF"/>
                          </a:solidFill>
                          <a:latin typeface="Franklin Gothic Book" pitchFamily="18"/>
                          <a:ea typeface="Arial Unicode MS" pitchFamily="2"/>
                          <a:cs typeface="Arial Unicode MS" pitchFamily="2"/>
                        </a:rPr>
                        <a:t>•  </a:t>
                      </a:r>
                      <a:r>
                        <a:rPr lang="en-CA" sz="1400" b="1" i="0" u="none" strike="noStrike" kern="1200" spc="0">
                          <a:ln>
                            <a:noFill/>
                          </a:ln>
                          <a:solidFill>
                            <a:srgbClr val="FFFFFF"/>
                          </a:solidFill>
                          <a:latin typeface="Franklin Gothic Book" pitchFamily="18"/>
                          <a:ea typeface="Arial Unicode MS" pitchFamily="2"/>
                          <a:cs typeface="Arial Unicode MS" pitchFamily="2"/>
                        </a:rPr>
                        <a:t>érythème</a:t>
                      </a:r>
                    </a:p>
                    <a:p>
                      <a:pPr marL="0" marR="0" lvl="0" indent="0" algn="l" rtl="0" hangingPunct="1">
                        <a:lnSpc>
                          <a:spcPct val="115000"/>
                        </a:lnSpc>
                        <a:spcBef>
                          <a:spcPts val="0"/>
                        </a:spcBef>
                        <a:spcAft>
                          <a:spcPts val="0"/>
                        </a:spcAft>
                        <a:buNone/>
                        <a:tabLst/>
                      </a:pPr>
                      <a:r>
                        <a:rPr lang="en-CA" sz="1400" b="1" i="0" u="none" strike="noStrike" kern="1200" spc="0">
                          <a:ln>
                            <a:noFill/>
                          </a:ln>
                          <a:solidFill>
                            <a:srgbClr val="FFFFFF"/>
                          </a:solidFill>
                          <a:latin typeface="Franklin Gothic Book" pitchFamily="18"/>
                          <a:ea typeface="Arial Unicode MS" pitchFamily="2"/>
                          <a:cs typeface="Arial Unicode MS" pitchFamily="2"/>
                        </a:rPr>
                        <a:t>• papulation</a:t>
                      </a:r>
                    </a:p>
                    <a:p>
                      <a:pPr marL="0" marR="0" lvl="0" indent="0" algn="l" rtl="0" hangingPunct="1">
                        <a:lnSpc>
                          <a:spcPct val="115000"/>
                        </a:lnSpc>
                        <a:spcBef>
                          <a:spcPts val="0"/>
                        </a:spcBef>
                        <a:spcAft>
                          <a:spcPts val="0"/>
                        </a:spcAft>
                        <a:buNone/>
                        <a:tabLst/>
                      </a:pPr>
                      <a:r>
                        <a:rPr lang="en-CA" sz="1400" b="1" i="0" u="none" strike="noStrike" kern="1200" spc="0">
                          <a:ln>
                            <a:noFill/>
                          </a:ln>
                          <a:solidFill>
                            <a:srgbClr val="FFFFFF"/>
                          </a:solidFill>
                          <a:latin typeface="Franklin Gothic Book" pitchFamily="18"/>
                          <a:ea typeface="Arial Unicode MS" pitchFamily="2"/>
                          <a:cs typeface="Arial Unicode MS" pitchFamily="2"/>
                        </a:rPr>
                        <a:t>• excoriation</a:t>
                      </a:r>
                    </a:p>
                    <a:p>
                      <a:pPr marL="0" marR="0" lvl="0" indent="0" algn="l" rtl="0" hangingPunct="1">
                        <a:lnSpc>
                          <a:spcPct val="115000"/>
                        </a:lnSpc>
                        <a:spcBef>
                          <a:spcPts val="0"/>
                        </a:spcBef>
                        <a:spcAft>
                          <a:spcPts val="0"/>
                        </a:spcAft>
                        <a:buNone/>
                        <a:tabLst/>
                      </a:pPr>
                      <a:r>
                        <a:rPr lang="en-CA" sz="1400" b="1" i="0" u="none" strike="noStrike" kern="1200" spc="0">
                          <a:ln>
                            <a:noFill/>
                          </a:ln>
                          <a:solidFill>
                            <a:srgbClr val="FFFFFF"/>
                          </a:solidFill>
                          <a:latin typeface="Franklin Gothic Book" pitchFamily="18"/>
                          <a:ea typeface="Arial Unicode MS" pitchFamily="2"/>
                          <a:cs typeface="Arial Unicode MS" pitchFamily="2"/>
                        </a:rPr>
                        <a:t>• lichénification (voir les signes de dermatite atopique)4</a:t>
                      </a:r>
                    </a:p>
                  </a:txBody>
                  <a:tcPr/>
                </a:tc>
                <a:tc hMerge="1">
                  <a:txBody>
                    <a:bodyPr/>
                    <a:lstStyle/>
                    <a:p>
                      <a:endParaRPr lang="fr-CA"/>
                    </a:p>
                  </a:txBody>
                  <a:tcPr/>
                </a:tc>
                <a:extLst>
                  <a:ext uri="{0D108BD9-81ED-4DB2-BD59-A6C34878D82A}">
                    <a16:rowId xmlns:a16="http://schemas.microsoft.com/office/drawing/2014/main" val="1659901327"/>
                  </a:ext>
                </a:extLst>
              </a:tr>
            </a:tbl>
          </a:graphicData>
        </a:graphic>
      </p:graphicFrame>
      <p:sp>
        <p:nvSpPr>
          <p:cNvPr id="4" name="Rectangle 1">
            <a:extLst>
              <a:ext uri="{FF2B5EF4-FFF2-40B4-BE49-F238E27FC236}">
                <a16:creationId xmlns:a16="http://schemas.microsoft.com/office/drawing/2014/main" id="{44459684-4048-475D-904E-EC15A1475380}"/>
              </a:ext>
            </a:extLst>
          </p:cNvPr>
          <p:cNvSpPr/>
          <p:nvPr/>
        </p:nvSpPr>
        <p:spPr>
          <a:xfrm>
            <a:off x="7677360" y="6251760"/>
            <a:ext cx="2960639" cy="244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1440" tIns="45720" rIns="91440" bIns="45720" anchor="ctr" anchorCtr="0" compatLnSpc="0">
            <a:spAutoFit/>
          </a:bodyPr>
          <a:lstStyle/>
          <a:p>
            <a:pPr marL="0" marR="0" lvl="0" indent="0" algn="l" rtl="0" hangingPunct="0">
              <a:lnSpc>
                <a:spcPct val="100000"/>
              </a:lnSpc>
              <a:spcBef>
                <a:spcPts val="0"/>
              </a:spcBef>
              <a:spcAft>
                <a:spcPts val="0"/>
              </a:spcAft>
              <a:buNone/>
              <a:tabLst/>
              <a:defRPr sz="1800"/>
            </a:pPr>
            <a:r>
              <a:rPr lang="en-CA" sz="1000" b="0" i="0" u="none" strike="noStrike" kern="1200" spc="0">
                <a:ln>
                  <a:noFill/>
                </a:ln>
                <a:solidFill>
                  <a:srgbClr val="000000"/>
                </a:solidFill>
                <a:latin typeface="Arial" pitchFamily="18"/>
                <a:ea typeface="Arial Unicode MS" pitchFamily="2"/>
                <a:cs typeface="Arial Unicode MS" pitchFamily="2"/>
              </a:rPr>
              <a:t>Adapté de Lynde C et al. </a:t>
            </a:r>
            <a:r>
              <a:rPr lang="en-CA" sz="1000" b="0" i="1" u="none" strike="noStrike" kern="1200" spc="0">
                <a:ln>
                  <a:noFill/>
                </a:ln>
                <a:solidFill>
                  <a:srgbClr val="000000"/>
                </a:solidFill>
                <a:latin typeface="Arial" pitchFamily="18"/>
                <a:ea typeface="Arial Unicode MS" pitchFamily="2"/>
                <a:cs typeface="Arial Unicode MS" pitchFamily="2"/>
              </a:rPr>
              <a:t>J Cutan Med Surg</a:t>
            </a:r>
            <a:r>
              <a:rPr lang="en-CA" sz="1000" b="0" i="0" u="none" strike="noStrike" kern="1200" spc="0">
                <a:ln>
                  <a:noFill/>
                </a:ln>
                <a:solidFill>
                  <a:srgbClr val="000000"/>
                </a:solidFill>
                <a:latin typeface="Arial" pitchFamily="18"/>
                <a:ea typeface="Arial Unicode MS" pitchFamily="2"/>
                <a:cs typeface="Arial Unicode MS" pitchFamily="2"/>
              </a:rPr>
              <a:t> 2005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Outil d’évalu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EC2D-4FFA-4227-B3A4-AB9FE7B49096}"/>
              </a:ext>
            </a:extLst>
          </p:cNvPr>
          <p:cNvSpPr txBox="1">
            <a:spLocks noGrp="1"/>
          </p:cNvSpPr>
          <p:nvPr>
            <p:ph type="title" idx="4294967295"/>
          </p:nvPr>
        </p:nvSpPr>
        <p:spPr/>
        <p:txBody>
          <a:bodyPr/>
          <a:lstStyle/>
          <a:p>
            <a:pPr lvl="0"/>
            <a:r>
              <a:rPr lang="en-US"/>
              <a:t>Outil d’évaluation</a:t>
            </a:r>
          </a:p>
        </p:txBody>
      </p:sp>
      <p:pic>
        <p:nvPicPr>
          <p:cNvPr id="3" name="Picture 4">
            <a:extLst>
              <a:ext uri="{FF2B5EF4-FFF2-40B4-BE49-F238E27FC236}">
                <a16:creationId xmlns:a16="http://schemas.microsoft.com/office/drawing/2014/main" id="{57507F6D-0BB5-4CA0-A126-CDF22178EF15}"/>
              </a:ext>
            </a:extLst>
          </p:cNvPr>
          <p:cNvPicPr>
            <a:picLocks noChangeAspect="1"/>
          </p:cNvPicPr>
          <p:nvPr/>
        </p:nvPicPr>
        <p:blipFill>
          <a:blip r:embed="rId3">
            <a:lum/>
            <a:alphaModFix/>
          </a:blip>
          <a:srcRect/>
          <a:stretch>
            <a:fillRect/>
          </a:stretch>
        </p:blipFill>
        <p:spPr>
          <a:xfrm>
            <a:off x="1410480" y="1195919"/>
            <a:ext cx="4233960" cy="5609160"/>
          </a:xfrm>
          <a:prstGeom prst="rect">
            <a:avLst/>
          </a:prstGeom>
          <a:noFill/>
          <a:ln>
            <a:noFill/>
          </a:ln>
        </p:spPr>
      </p:pic>
      <p:pic>
        <p:nvPicPr>
          <p:cNvPr id="4" name="Picture 6">
            <a:extLst>
              <a:ext uri="{FF2B5EF4-FFF2-40B4-BE49-F238E27FC236}">
                <a16:creationId xmlns:a16="http://schemas.microsoft.com/office/drawing/2014/main" id="{5A6EE8C5-6FDE-43DC-BEE8-6E441617D80E}"/>
              </a:ext>
            </a:extLst>
          </p:cNvPr>
          <p:cNvPicPr>
            <a:picLocks noChangeAspect="1"/>
          </p:cNvPicPr>
          <p:nvPr/>
        </p:nvPicPr>
        <p:blipFill>
          <a:blip r:embed="rId4">
            <a:lum/>
            <a:alphaModFix/>
          </a:blip>
          <a:srcRect/>
          <a:stretch>
            <a:fillRect/>
          </a:stretch>
        </p:blipFill>
        <p:spPr>
          <a:xfrm>
            <a:off x="5794920" y="1371599"/>
            <a:ext cx="4212720" cy="5433480"/>
          </a:xfrm>
          <a:prstGeom prst="rect">
            <a:avLst/>
          </a:prstGeom>
          <a:noFill/>
          <a:ln>
            <a:noFill/>
          </a:ln>
        </p:spPr>
      </p:pic>
      <p:sp>
        <p:nvSpPr>
          <p:cNvPr id="5" name="Rectangle 5">
            <a:extLst>
              <a:ext uri="{FF2B5EF4-FFF2-40B4-BE49-F238E27FC236}">
                <a16:creationId xmlns:a16="http://schemas.microsoft.com/office/drawing/2014/main" id="{0DEE022A-EFA9-4839-B9F7-7453515AE8EA}"/>
              </a:ext>
            </a:extLst>
          </p:cNvPr>
          <p:cNvSpPr/>
          <p:nvPr/>
        </p:nvSpPr>
        <p:spPr>
          <a:xfrm>
            <a:off x="9155160" y="6512400"/>
            <a:ext cx="3141359" cy="341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50000"/>
              </a:lnSpc>
              <a:spcBef>
                <a:spcPts val="0"/>
              </a:spcBef>
              <a:spcAft>
                <a:spcPts val="0"/>
              </a:spcAft>
              <a:buNone/>
              <a:tabLst/>
              <a:defRPr sz="1800"/>
            </a:pPr>
            <a:r>
              <a:rPr lang="en-CA" sz="1100" b="0" i="0" u="sng" strike="noStrike" kern="1200" spc="0">
                <a:ln>
                  <a:noFill/>
                </a:ln>
                <a:solidFill>
                  <a:srgbClr val="000000"/>
                </a:solidFill>
                <a:uFillTx/>
                <a:latin typeface="Franklin Gothic Book" pitchFamily="18"/>
                <a:ea typeface="Arial Unicode MS" pitchFamily="2"/>
                <a:cs typeface="Arial Unicode MS" pitchFamily="2"/>
                <a:hlinkClick r:id="rId5"/>
              </a:rPr>
              <a:t>A. Azim, pharmacien, et https://eczemahelp.ca/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Écarter les affections imitant la 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9A5FF-F912-40F5-953A-BDA65BE6F9DE}"/>
              </a:ext>
            </a:extLst>
          </p:cNvPr>
          <p:cNvSpPr txBox="1">
            <a:spLocks noGrp="1"/>
          </p:cNvSpPr>
          <p:nvPr>
            <p:ph type="title" idx="4294967295"/>
          </p:nvPr>
        </p:nvSpPr>
        <p:spPr/>
        <p:txBody>
          <a:bodyPr/>
          <a:lstStyle/>
          <a:p>
            <a:pPr lvl="0"/>
            <a:r>
              <a:rPr lang="en-US"/>
              <a:t>Écarter les affections imitant la DA</a:t>
            </a:r>
          </a:p>
        </p:txBody>
      </p:sp>
      <p:sp>
        <p:nvSpPr>
          <p:cNvPr id="3" name="Content Placeholder 6">
            <a:extLst>
              <a:ext uri="{FF2B5EF4-FFF2-40B4-BE49-F238E27FC236}">
                <a16:creationId xmlns:a16="http://schemas.microsoft.com/office/drawing/2014/main" id="{F44BDDB8-E815-4B51-A5B9-8569F2A154F5}"/>
              </a:ext>
            </a:extLst>
          </p:cNvPr>
          <p:cNvSpPr txBox="1">
            <a:spLocks noGrp="1"/>
          </p:cNvSpPr>
          <p:nvPr>
            <p:ph type="body" idx="4294967295"/>
          </p:nvPr>
        </p:nvSpPr>
        <p:spPr/>
        <p:txBody>
          <a:bodyPr/>
          <a:lstStyle/>
          <a:p>
            <a:pPr lvl="0">
              <a:spcBef>
                <a:spcPts val="1001"/>
              </a:spcBef>
              <a:spcAft>
                <a:spcPts val="601"/>
              </a:spcAft>
              <a:buClr>
                <a:srgbClr val="000000"/>
              </a:buClr>
              <a:buFont typeface="Arial" pitchFamily="32"/>
              <a:buChar char="•"/>
            </a:pPr>
            <a:r>
              <a:rPr lang="en-US" sz="2400"/>
              <a:t>Dermatite de contact (allergie/irritant)</a:t>
            </a:r>
          </a:p>
          <a:p>
            <a:pPr lvl="0">
              <a:spcBef>
                <a:spcPts val="1001"/>
              </a:spcBef>
              <a:spcAft>
                <a:spcPts val="601"/>
              </a:spcAft>
              <a:buClr>
                <a:srgbClr val="000000"/>
              </a:buClr>
              <a:buFont typeface="Arial" pitchFamily="32"/>
              <a:buChar char="•"/>
            </a:pPr>
            <a:r>
              <a:rPr lang="en-US" sz="2400"/>
              <a:t>Dermatite nummulaire</a:t>
            </a:r>
          </a:p>
          <a:p>
            <a:pPr lvl="0">
              <a:spcBef>
                <a:spcPts val="1001"/>
              </a:spcBef>
              <a:spcAft>
                <a:spcPts val="601"/>
              </a:spcAft>
              <a:buClr>
                <a:srgbClr val="000000"/>
              </a:buClr>
              <a:buFont typeface="Arial" pitchFamily="32"/>
              <a:buChar char="•"/>
            </a:pPr>
            <a:r>
              <a:rPr lang="en-US" sz="2400"/>
              <a:t>Dermatite séborrhéique</a:t>
            </a:r>
          </a:p>
          <a:p>
            <a:pPr lvl="0">
              <a:spcBef>
                <a:spcPts val="1001"/>
              </a:spcBef>
              <a:spcAft>
                <a:spcPts val="601"/>
              </a:spcAft>
              <a:buClr>
                <a:srgbClr val="000000"/>
              </a:buClr>
              <a:buFont typeface="Arial" pitchFamily="32"/>
              <a:buChar char="•"/>
            </a:pPr>
            <a:r>
              <a:rPr lang="en-US" sz="2400"/>
              <a:t>Gale</a:t>
            </a:r>
          </a:p>
          <a:p>
            <a:pPr lvl="0">
              <a:spcBef>
                <a:spcPts val="1001"/>
              </a:spcBef>
              <a:spcAft>
                <a:spcPts val="601"/>
              </a:spcAft>
              <a:buClr>
                <a:srgbClr val="000000"/>
              </a:buClr>
              <a:buFont typeface="Arial" pitchFamily="32"/>
              <a:buChar char="•"/>
            </a:pPr>
            <a:r>
              <a:rPr lang="en-US" sz="2400"/>
              <a:t>Tinea corporis (teigne du corps)</a:t>
            </a:r>
          </a:p>
          <a:p>
            <a:pPr lvl="0">
              <a:spcBef>
                <a:spcPts val="1001"/>
              </a:spcBef>
              <a:spcAft>
                <a:spcPts val="601"/>
              </a:spcAft>
              <a:buClr>
                <a:srgbClr val="000000"/>
              </a:buClr>
              <a:buFont typeface="Arial" pitchFamily="32"/>
              <a:buChar char="•"/>
            </a:pPr>
            <a:r>
              <a:rPr lang="en-US" sz="2400"/>
              <a:t>Ichtyoses</a:t>
            </a:r>
          </a:p>
          <a:p>
            <a:pPr lvl="0">
              <a:spcBef>
                <a:spcPts val="1001"/>
              </a:spcBef>
              <a:spcAft>
                <a:spcPts val="601"/>
              </a:spcAft>
              <a:buClr>
                <a:srgbClr val="000000"/>
              </a:buClr>
              <a:buFont typeface="Arial" pitchFamily="32"/>
              <a:buChar char="•"/>
            </a:pPr>
            <a:r>
              <a:rPr lang="en-US" sz="2400"/>
              <a:t>Lymphome cutané à lymphocytes T</a:t>
            </a:r>
          </a:p>
          <a:p>
            <a:pPr lvl="0">
              <a:spcBef>
                <a:spcPts val="1001"/>
              </a:spcBef>
              <a:spcAft>
                <a:spcPts val="601"/>
              </a:spcAft>
              <a:buClr>
                <a:srgbClr val="000000"/>
              </a:buClr>
              <a:buFont typeface="Arial" pitchFamily="32"/>
              <a:buChar char="•"/>
            </a:pPr>
            <a:r>
              <a:rPr lang="en-US" sz="2400"/>
              <a:t>Psoriasis</a:t>
            </a:r>
          </a:p>
        </p:txBody>
      </p:sp>
      <p:sp>
        <p:nvSpPr>
          <p:cNvPr id="4" name="TextBox 7">
            <a:extLst>
              <a:ext uri="{FF2B5EF4-FFF2-40B4-BE49-F238E27FC236}">
                <a16:creationId xmlns:a16="http://schemas.microsoft.com/office/drawing/2014/main" id="{E1E07ED1-7E35-46B2-97DC-374C78F1C5A2}"/>
              </a:ext>
            </a:extLst>
          </p:cNvPr>
          <p:cNvSpPr/>
          <p:nvPr/>
        </p:nvSpPr>
        <p:spPr>
          <a:xfrm>
            <a:off x="8456039" y="5433840"/>
            <a:ext cx="290808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800" b="1" i="0" u="none" strike="noStrike" kern="1200" spc="0">
                <a:ln>
                  <a:noFill/>
                </a:ln>
                <a:solidFill>
                  <a:srgbClr val="000000"/>
                </a:solidFill>
                <a:latin typeface="Franklin Gothic Book" pitchFamily="18"/>
                <a:ea typeface="Arial Unicode MS" pitchFamily="2"/>
                <a:cs typeface="Arial Unicode MS" pitchFamily="2"/>
              </a:rPr>
              <a:t>Eczéma vs psoriasis</a:t>
            </a:r>
          </a:p>
        </p:txBody>
      </p:sp>
      <p:pic>
        <p:nvPicPr>
          <p:cNvPr id="5" name="Picture 10">
            <a:extLst>
              <a:ext uri="{FF2B5EF4-FFF2-40B4-BE49-F238E27FC236}">
                <a16:creationId xmlns:a16="http://schemas.microsoft.com/office/drawing/2014/main" id="{0E91E8E6-425E-4530-90E1-7CF85DEF8890}"/>
              </a:ext>
            </a:extLst>
          </p:cNvPr>
          <p:cNvPicPr>
            <a:picLocks noChangeAspect="1"/>
          </p:cNvPicPr>
          <p:nvPr/>
        </p:nvPicPr>
        <p:blipFill>
          <a:blip r:embed="rId3">
            <a:lum/>
            <a:alphaModFix/>
          </a:blip>
          <a:srcRect/>
          <a:stretch>
            <a:fillRect/>
          </a:stretch>
        </p:blipFill>
        <p:spPr>
          <a:xfrm>
            <a:off x="9239760" y="1076400"/>
            <a:ext cx="2507400" cy="2369160"/>
          </a:xfrm>
          <a:prstGeom prst="rect">
            <a:avLst/>
          </a:prstGeom>
          <a:noFill/>
          <a:ln>
            <a:noFill/>
          </a:ln>
        </p:spPr>
      </p:pic>
      <p:pic>
        <p:nvPicPr>
          <p:cNvPr id="6" name="Picture 6">
            <a:extLst>
              <a:ext uri="{FF2B5EF4-FFF2-40B4-BE49-F238E27FC236}">
                <a16:creationId xmlns:a16="http://schemas.microsoft.com/office/drawing/2014/main" id="{9C072B8A-C4DC-4CB0-A47C-0278DA09DE46}"/>
              </a:ext>
            </a:extLst>
          </p:cNvPr>
          <p:cNvPicPr>
            <a:picLocks noChangeAspect="1"/>
          </p:cNvPicPr>
          <p:nvPr/>
        </p:nvPicPr>
        <p:blipFill>
          <a:blip r:embed="rId4">
            <a:lum/>
            <a:alphaModFix/>
          </a:blip>
          <a:srcRect l="11908" t="19319" b="17861"/>
          <a:stretch>
            <a:fillRect/>
          </a:stretch>
        </p:blipFill>
        <p:spPr>
          <a:xfrm>
            <a:off x="7514280" y="4020120"/>
            <a:ext cx="1965960" cy="1185120"/>
          </a:xfrm>
          <a:prstGeom prst="rect">
            <a:avLst/>
          </a:prstGeom>
          <a:noFill/>
          <a:ln>
            <a:noFill/>
          </a:ln>
        </p:spPr>
      </p:pic>
      <p:pic>
        <p:nvPicPr>
          <p:cNvPr id="7" name="Picture 11">
            <a:extLst>
              <a:ext uri="{FF2B5EF4-FFF2-40B4-BE49-F238E27FC236}">
                <a16:creationId xmlns:a16="http://schemas.microsoft.com/office/drawing/2014/main" id="{7B58056D-AE7F-4ABB-BF57-C5B34032EE80}"/>
              </a:ext>
            </a:extLst>
          </p:cNvPr>
          <p:cNvPicPr>
            <a:picLocks noChangeAspect="1"/>
          </p:cNvPicPr>
          <p:nvPr/>
        </p:nvPicPr>
        <p:blipFill>
          <a:blip r:embed="rId5">
            <a:lum/>
            <a:alphaModFix/>
          </a:blip>
          <a:srcRect l="10543" t="34268" r="16004"/>
          <a:stretch>
            <a:fillRect/>
          </a:stretch>
        </p:blipFill>
        <p:spPr>
          <a:xfrm>
            <a:off x="9874440" y="4020120"/>
            <a:ext cx="1872720" cy="118512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Évaluer la gravité et les répercussions de la malad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2ADEA-254D-44F4-9394-A139EA9EE1B4}"/>
              </a:ext>
            </a:extLst>
          </p:cNvPr>
          <p:cNvSpPr txBox="1">
            <a:spLocks noGrp="1"/>
          </p:cNvSpPr>
          <p:nvPr>
            <p:ph type="title" idx="4294967295"/>
          </p:nvPr>
        </p:nvSpPr>
        <p:spPr>
          <a:xfrm>
            <a:off x="838080" y="365040"/>
            <a:ext cx="11353320" cy="1325160"/>
          </a:xfrm>
        </p:spPr>
        <p:txBody>
          <a:bodyPr/>
          <a:lstStyle/>
          <a:p>
            <a:pPr lvl="0"/>
            <a:r>
              <a:rPr lang="en-US" sz="3900"/>
              <a:t>Évaluer la gravité et les répercussions de la maladie</a:t>
            </a:r>
          </a:p>
        </p:txBody>
      </p:sp>
      <p:sp>
        <p:nvSpPr>
          <p:cNvPr id="3" name="Content Placeholder 8">
            <a:extLst>
              <a:ext uri="{FF2B5EF4-FFF2-40B4-BE49-F238E27FC236}">
                <a16:creationId xmlns:a16="http://schemas.microsoft.com/office/drawing/2014/main" id="{A3FDD862-4BD4-4F70-B722-F86735363265}"/>
              </a:ext>
            </a:extLst>
          </p:cNvPr>
          <p:cNvSpPr txBox="1">
            <a:spLocks noGrp="1"/>
          </p:cNvSpPr>
          <p:nvPr>
            <p:ph type="body" idx="4294967295"/>
          </p:nvPr>
        </p:nvSpPr>
        <p:spPr>
          <a:xfrm>
            <a:off x="838080" y="1825560"/>
            <a:ext cx="7202160" cy="4350960"/>
          </a:xfrm>
        </p:spPr>
        <p:txBody>
          <a:bodyPr/>
          <a:lstStyle/>
          <a:p>
            <a:pPr lvl="0">
              <a:spcBef>
                <a:spcPts val="1001"/>
              </a:spcBef>
              <a:buClr>
                <a:srgbClr val="000000"/>
              </a:buClr>
              <a:buFont typeface="Arial" pitchFamily="32"/>
              <a:buChar char="•"/>
            </a:pPr>
            <a:r>
              <a:rPr lang="en-US" sz="2400" b="1"/>
              <a:t>L’intensité de la DA peut varier de légère à sévère</a:t>
            </a:r>
            <a:r>
              <a:rPr lang="en-US" sz="2400"/>
              <a:t>14</a:t>
            </a:r>
          </a:p>
          <a:p>
            <a:pPr lvl="0">
              <a:spcBef>
                <a:spcPts val="1001"/>
              </a:spcBef>
              <a:buClr>
                <a:srgbClr val="000000"/>
              </a:buClr>
              <a:buFont typeface="Arial" pitchFamily="32"/>
              <a:buChar char="•"/>
            </a:pPr>
            <a:r>
              <a:rPr lang="en-US" sz="2400" b="1"/>
              <a:t>Légère ou modérée à sévère, évaluer</a:t>
            </a:r>
            <a:r>
              <a:rPr lang="en-US" sz="2400"/>
              <a:t>14</a:t>
            </a:r>
            <a:r>
              <a:rPr lang="en-US" sz="2400" b="1"/>
              <a:t> :</a:t>
            </a:r>
          </a:p>
          <a:p>
            <a:pPr lvl="1">
              <a:spcBef>
                <a:spcPts val="499"/>
              </a:spcBef>
              <a:buClr>
                <a:srgbClr val="000000"/>
              </a:buClr>
              <a:buFont typeface="Arial" pitchFamily="32"/>
              <a:buChar char="-"/>
            </a:pPr>
            <a:r>
              <a:rPr lang="en-US" sz="2400"/>
              <a:t>Pourcentage de la surface corporelle atteinte</a:t>
            </a:r>
          </a:p>
          <a:p>
            <a:pPr lvl="1">
              <a:spcBef>
                <a:spcPts val="499"/>
              </a:spcBef>
              <a:buClr>
                <a:srgbClr val="000000"/>
              </a:buClr>
              <a:buFont typeface="Arial" pitchFamily="32"/>
              <a:buChar char="-"/>
            </a:pPr>
            <a:r>
              <a:rPr lang="en-US" sz="2400"/>
              <a:t>Ampleur des lésions (épaisseur, excoriations, etc.)</a:t>
            </a:r>
          </a:p>
          <a:p>
            <a:pPr lvl="1">
              <a:spcBef>
                <a:spcPts val="499"/>
              </a:spcBef>
              <a:buClr>
                <a:srgbClr val="000000"/>
              </a:buClr>
              <a:buFont typeface="Arial" pitchFamily="32"/>
              <a:buChar char="-"/>
            </a:pPr>
            <a:r>
              <a:rPr lang="en-US" sz="2400"/>
              <a:t>Répercussions des démangeaisons</a:t>
            </a:r>
          </a:p>
          <a:p>
            <a:pPr lvl="1">
              <a:spcBef>
                <a:spcPts val="499"/>
              </a:spcBef>
              <a:buClr>
                <a:srgbClr val="000000"/>
              </a:buClr>
              <a:buFont typeface="Arial" pitchFamily="32"/>
              <a:buChar char="-"/>
            </a:pPr>
            <a:r>
              <a:rPr lang="en-US" sz="2400"/>
              <a:t>Répercussions sur la qualité de vie (QV)</a:t>
            </a:r>
          </a:p>
          <a:p>
            <a:pPr lvl="1">
              <a:spcBef>
                <a:spcPts val="499"/>
              </a:spcBef>
              <a:buClr>
                <a:srgbClr val="000000"/>
              </a:buClr>
              <a:buFont typeface="Arial" pitchFamily="32"/>
              <a:buChar char="•"/>
              <a:tabLst>
                <a:tab pos="289080" algn="l"/>
              </a:tabLst>
            </a:pPr>
            <a:r>
              <a:rPr lang="en-US" sz="2400"/>
              <a:t>La sévérité de la DA peut être mesurée en utilisant le score SCORAD</a:t>
            </a:r>
          </a:p>
          <a:p>
            <a:pPr lvl="1">
              <a:spcBef>
                <a:spcPts val="499"/>
              </a:spcBef>
              <a:buClr>
                <a:srgbClr val="000000"/>
              </a:buClr>
              <a:buFont typeface="Arial" pitchFamily="32"/>
              <a:buChar char="•"/>
              <a:tabLst>
                <a:tab pos="289080" algn="l"/>
              </a:tabLst>
            </a:pPr>
            <a:r>
              <a:rPr lang="en-US" sz="2400" b="1"/>
              <a:t>SCORAD* =</a:t>
            </a:r>
            <a:r>
              <a:rPr lang="en-US" sz="2400"/>
              <a:t> score combinant les signes objectifs, les symptômes subjectifs et les répercussions globales de la DA sur le patient5</a:t>
            </a:r>
          </a:p>
        </p:txBody>
      </p:sp>
      <p:sp>
        <p:nvSpPr>
          <p:cNvPr id="4" name="TextBox 10">
            <a:extLst>
              <a:ext uri="{FF2B5EF4-FFF2-40B4-BE49-F238E27FC236}">
                <a16:creationId xmlns:a16="http://schemas.microsoft.com/office/drawing/2014/main" id="{E739929B-9E46-40C6-99C4-D01C5B37CA47}"/>
              </a:ext>
            </a:extLst>
          </p:cNvPr>
          <p:cNvSpPr/>
          <p:nvPr/>
        </p:nvSpPr>
        <p:spPr>
          <a:xfrm>
            <a:off x="10215000" y="3800520"/>
            <a:ext cx="136728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800" b="0" i="0" u="none" strike="noStrike" kern="1200" spc="0">
                <a:ln>
                  <a:noFill/>
                </a:ln>
                <a:solidFill>
                  <a:srgbClr val="000000"/>
                </a:solidFill>
                <a:latin typeface="Franklin Gothic Book" pitchFamily="18"/>
                <a:ea typeface="Arial Unicode MS" pitchFamily="2"/>
                <a:cs typeface="Arial Unicode MS" pitchFamily="2"/>
              </a:rPr>
              <a:t>MODÉRÉE</a:t>
            </a:r>
          </a:p>
        </p:txBody>
      </p:sp>
      <p:sp>
        <p:nvSpPr>
          <p:cNvPr id="5" name="TextBox 11">
            <a:extLst>
              <a:ext uri="{FF2B5EF4-FFF2-40B4-BE49-F238E27FC236}">
                <a16:creationId xmlns:a16="http://schemas.microsoft.com/office/drawing/2014/main" id="{AB0DCC18-3945-4AAD-BE8F-F7CE65D9CDD4}"/>
              </a:ext>
            </a:extLst>
          </p:cNvPr>
          <p:cNvSpPr/>
          <p:nvPr/>
        </p:nvSpPr>
        <p:spPr>
          <a:xfrm>
            <a:off x="10215000" y="2271960"/>
            <a:ext cx="146592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800" b="0" i="0" u="none" strike="noStrike" kern="1200" spc="0">
                <a:ln>
                  <a:noFill/>
                </a:ln>
                <a:solidFill>
                  <a:srgbClr val="000000"/>
                </a:solidFill>
                <a:latin typeface="Franklin Gothic Book" pitchFamily="18"/>
                <a:ea typeface="Arial Unicode MS" pitchFamily="2"/>
                <a:cs typeface="Arial Unicode MS" pitchFamily="2"/>
              </a:rPr>
              <a:t>LÉGÈRE</a:t>
            </a:r>
          </a:p>
        </p:txBody>
      </p:sp>
      <p:sp>
        <p:nvSpPr>
          <p:cNvPr id="6" name="TextBox 13">
            <a:extLst>
              <a:ext uri="{FF2B5EF4-FFF2-40B4-BE49-F238E27FC236}">
                <a16:creationId xmlns:a16="http://schemas.microsoft.com/office/drawing/2014/main" id="{A74552C1-72D6-4935-9E50-A2D7D536D9E9}"/>
              </a:ext>
            </a:extLst>
          </p:cNvPr>
          <p:cNvSpPr/>
          <p:nvPr/>
        </p:nvSpPr>
        <p:spPr>
          <a:xfrm>
            <a:off x="10282320" y="5442479"/>
            <a:ext cx="136728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800" b="0" i="0" u="none" strike="noStrike" kern="1200" spc="0">
                <a:ln>
                  <a:noFill/>
                </a:ln>
                <a:solidFill>
                  <a:srgbClr val="000000"/>
                </a:solidFill>
                <a:latin typeface="Franklin Gothic Book" pitchFamily="18"/>
                <a:ea typeface="Arial Unicode MS" pitchFamily="2"/>
                <a:cs typeface="Arial Unicode MS" pitchFamily="2"/>
              </a:rPr>
              <a:t>SÉVÈRE</a:t>
            </a:r>
          </a:p>
        </p:txBody>
      </p:sp>
      <p:sp>
        <p:nvSpPr>
          <p:cNvPr id="7" name="TextBox 6">
            <a:extLst>
              <a:ext uri="{FF2B5EF4-FFF2-40B4-BE49-F238E27FC236}">
                <a16:creationId xmlns:a16="http://schemas.microsoft.com/office/drawing/2014/main" id="{6BA3012F-B693-4F55-9DA2-0A4C8F5D5259}"/>
              </a:ext>
            </a:extLst>
          </p:cNvPr>
          <p:cNvSpPr/>
          <p:nvPr/>
        </p:nvSpPr>
        <p:spPr>
          <a:xfrm>
            <a:off x="838080" y="5880960"/>
            <a:ext cx="5684759" cy="42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*Le score de sévérité SCORAD permet d’évaluer la maladie comme légère (&lt; 25); modérée (≥ 25) et sévère (≥ 50)5</a:t>
            </a:r>
          </a:p>
        </p:txBody>
      </p:sp>
      <p:sp>
        <p:nvSpPr>
          <p:cNvPr id="8" name="TextBox 12">
            <a:extLst>
              <a:ext uri="{FF2B5EF4-FFF2-40B4-BE49-F238E27FC236}">
                <a16:creationId xmlns:a16="http://schemas.microsoft.com/office/drawing/2014/main" id="{896621F9-7836-473A-ABD1-AAF2B70EEC13}"/>
              </a:ext>
            </a:extLst>
          </p:cNvPr>
          <p:cNvSpPr/>
          <p:nvPr/>
        </p:nvSpPr>
        <p:spPr>
          <a:xfrm>
            <a:off x="838080" y="6258240"/>
            <a:ext cx="6148799" cy="42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Weinstein M et al. Eczema Society of Canada, July 2016; Wollenberg A et al. </a:t>
            </a:r>
            <a:r>
              <a:rPr lang="en-CA" sz="1100" b="0" i="1" u="none" strike="noStrike" kern="1200" spc="0">
                <a:ln>
                  <a:noFill/>
                </a:ln>
                <a:solidFill>
                  <a:srgbClr val="000000"/>
                </a:solidFill>
                <a:latin typeface="Franklin Gothic Book" pitchFamily="18"/>
                <a:ea typeface="Arial Unicode MS" pitchFamily="2"/>
                <a:cs typeface="Arial Unicode MS" pitchFamily="2"/>
              </a:rPr>
              <a:t>J Eur Acad Dermatol Venereol</a:t>
            </a:r>
            <a:r>
              <a:rPr lang="en-CA" sz="1100" b="0" i="0" u="none" strike="noStrike" kern="1200" spc="0">
                <a:ln>
                  <a:noFill/>
                </a:ln>
                <a:solidFill>
                  <a:srgbClr val="000000"/>
                </a:solidFill>
                <a:latin typeface="Franklin Gothic Book" pitchFamily="18"/>
                <a:ea typeface="Arial Unicode MS" pitchFamily="2"/>
                <a:cs typeface="Arial Unicode MS" pitchFamily="2"/>
              </a:rPr>
              <a:t>. 2016 May;30(5):729-47.</a:t>
            </a:r>
          </a:p>
        </p:txBody>
      </p:sp>
      <p:sp>
        <p:nvSpPr>
          <p:cNvPr id="9" name="Rectangle 7">
            <a:extLst>
              <a:ext uri="{FF2B5EF4-FFF2-40B4-BE49-F238E27FC236}">
                <a16:creationId xmlns:a16="http://schemas.microsoft.com/office/drawing/2014/main" id="{95A15F01-BAB6-45C7-BBDF-2869A3D5718D}"/>
              </a:ext>
            </a:extLst>
          </p:cNvPr>
          <p:cNvSpPr/>
          <p:nvPr/>
        </p:nvSpPr>
        <p:spPr>
          <a:xfrm>
            <a:off x="7156080" y="6321960"/>
            <a:ext cx="4657320" cy="24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000" b="0" i="0" u="none" strike="noStrike" kern="1200" spc="0">
                <a:ln>
                  <a:noFill/>
                </a:ln>
                <a:solidFill>
                  <a:srgbClr val="000000"/>
                </a:solidFill>
                <a:latin typeface="Franklin Gothic Book" pitchFamily="18"/>
                <a:ea typeface="Arial Unicode MS" pitchFamily="2"/>
                <a:cs typeface="Arial Unicode MS" pitchFamily="2"/>
              </a:rPr>
              <a:t>Images : http://www.eczemacanada.ca/fr/Ressources/Documents-dinformation</a:t>
            </a:r>
          </a:p>
        </p:txBody>
      </p:sp>
      <p:pic>
        <p:nvPicPr>
          <p:cNvPr id="10" name="Picture 14">
            <a:extLst>
              <a:ext uri="{FF2B5EF4-FFF2-40B4-BE49-F238E27FC236}">
                <a16:creationId xmlns:a16="http://schemas.microsoft.com/office/drawing/2014/main" id="{7D3B48B6-46EB-459F-BA56-843BC0C0F610}"/>
              </a:ext>
            </a:extLst>
          </p:cNvPr>
          <p:cNvPicPr>
            <a:picLocks noChangeAspect="1"/>
          </p:cNvPicPr>
          <p:nvPr/>
        </p:nvPicPr>
        <p:blipFill>
          <a:blip r:embed="rId3">
            <a:lum/>
            <a:alphaModFix/>
          </a:blip>
          <a:srcRect/>
          <a:stretch>
            <a:fillRect/>
          </a:stretch>
        </p:blipFill>
        <p:spPr>
          <a:xfrm>
            <a:off x="8255160" y="1690560"/>
            <a:ext cx="1969560" cy="1346760"/>
          </a:xfrm>
          <a:prstGeom prst="rect">
            <a:avLst/>
          </a:prstGeom>
          <a:noFill/>
          <a:ln>
            <a:noFill/>
          </a:ln>
        </p:spPr>
      </p:pic>
      <p:pic>
        <p:nvPicPr>
          <p:cNvPr id="11" name="Picture 16">
            <a:extLst>
              <a:ext uri="{FF2B5EF4-FFF2-40B4-BE49-F238E27FC236}">
                <a16:creationId xmlns:a16="http://schemas.microsoft.com/office/drawing/2014/main" id="{20DFE178-F86B-4CD2-ABDE-652041440A45}"/>
              </a:ext>
            </a:extLst>
          </p:cNvPr>
          <p:cNvPicPr>
            <a:picLocks noChangeAspect="1"/>
          </p:cNvPicPr>
          <p:nvPr/>
        </p:nvPicPr>
        <p:blipFill>
          <a:blip r:embed="rId4">
            <a:lum/>
            <a:alphaModFix/>
          </a:blip>
          <a:srcRect/>
          <a:stretch>
            <a:fillRect/>
          </a:stretch>
        </p:blipFill>
        <p:spPr>
          <a:xfrm>
            <a:off x="8260559" y="3302280"/>
            <a:ext cx="1969560" cy="1346760"/>
          </a:xfrm>
          <a:prstGeom prst="rect">
            <a:avLst/>
          </a:prstGeom>
          <a:noFill/>
          <a:ln>
            <a:noFill/>
          </a:ln>
        </p:spPr>
      </p:pic>
      <p:pic>
        <p:nvPicPr>
          <p:cNvPr id="12" name="Picture 18">
            <a:extLst>
              <a:ext uri="{FF2B5EF4-FFF2-40B4-BE49-F238E27FC236}">
                <a16:creationId xmlns:a16="http://schemas.microsoft.com/office/drawing/2014/main" id="{C850B37C-D590-4006-9ACD-40363D91073A}"/>
              </a:ext>
            </a:extLst>
          </p:cNvPr>
          <p:cNvPicPr>
            <a:picLocks noChangeAspect="1"/>
          </p:cNvPicPr>
          <p:nvPr/>
        </p:nvPicPr>
        <p:blipFill>
          <a:blip r:embed="rId5">
            <a:lum/>
            <a:alphaModFix/>
          </a:blip>
          <a:srcRect/>
          <a:stretch>
            <a:fillRect/>
          </a:stretch>
        </p:blipFill>
        <p:spPr>
          <a:xfrm>
            <a:off x="8312400" y="4937760"/>
            <a:ext cx="1969560" cy="134676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Où la DA apparaît-el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3B73E-8475-41C9-98E7-C720BDD60F70}"/>
              </a:ext>
            </a:extLst>
          </p:cNvPr>
          <p:cNvSpPr txBox="1">
            <a:spLocks noGrp="1"/>
          </p:cNvSpPr>
          <p:nvPr>
            <p:ph type="title" idx="4294967295"/>
          </p:nvPr>
        </p:nvSpPr>
        <p:spPr/>
        <p:txBody>
          <a:bodyPr/>
          <a:lstStyle/>
          <a:p>
            <a:pPr lvl="0"/>
            <a:r>
              <a:rPr lang="en-US"/>
              <a:t>Où la DA apparaît-elle?</a:t>
            </a:r>
          </a:p>
        </p:txBody>
      </p:sp>
      <p:sp>
        <p:nvSpPr>
          <p:cNvPr id="3" name="Content Placeholder 3">
            <a:extLst>
              <a:ext uri="{FF2B5EF4-FFF2-40B4-BE49-F238E27FC236}">
                <a16:creationId xmlns:a16="http://schemas.microsoft.com/office/drawing/2014/main" id="{7FD3D60D-840B-4C82-A82B-1AF1EE6A8D7E}"/>
              </a:ext>
            </a:extLst>
          </p:cNvPr>
          <p:cNvSpPr txBox="1">
            <a:spLocks noGrp="1"/>
          </p:cNvSpPr>
          <p:nvPr>
            <p:ph type="body" idx="4294967295"/>
          </p:nvPr>
        </p:nvSpPr>
        <p:spPr>
          <a:xfrm>
            <a:off x="787320" y="5478479"/>
            <a:ext cx="7550280" cy="793440"/>
          </a:xfrm>
        </p:spPr>
        <p:txBody>
          <a:bodyPr/>
          <a:lstStyle/>
          <a:p>
            <a:pPr lvl="0">
              <a:spcBef>
                <a:spcPts val="1001"/>
              </a:spcBef>
              <a:buClr>
                <a:srgbClr val="000000"/>
              </a:buClr>
              <a:buFont typeface="Arial" pitchFamily="32"/>
              <a:buChar char="•"/>
            </a:pPr>
            <a:r>
              <a:rPr lang="en-US" sz="2400"/>
              <a:t>Dans jusqu’à 75 % des cas, la DA apparaît avant l’âge de </a:t>
            </a:r>
            <a:r>
              <a:rPr lang="en-US" sz="2400" b="1"/>
              <a:t>6 mois</a:t>
            </a:r>
            <a:r>
              <a:rPr lang="en-US" sz="2400"/>
              <a:t>18</a:t>
            </a:r>
          </a:p>
          <a:p>
            <a:pPr lvl="0">
              <a:spcBef>
                <a:spcPts val="1001"/>
              </a:spcBef>
              <a:buClr>
                <a:srgbClr val="000000"/>
              </a:buClr>
              <a:buFont typeface="Arial" pitchFamily="32"/>
              <a:buChar char="•"/>
            </a:pPr>
            <a:r>
              <a:rPr lang="en-US" sz="2400"/>
              <a:t>Dans jusqu’à 90 % des cas (presque tous les cas), la DA apparaît avant l’âge de </a:t>
            </a:r>
            <a:r>
              <a:rPr lang="en-US" sz="2400" b="1"/>
              <a:t>5 ans</a:t>
            </a:r>
            <a:r>
              <a:rPr lang="en-US" sz="2400"/>
              <a:t>18</a:t>
            </a:r>
          </a:p>
        </p:txBody>
      </p:sp>
      <p:pic>
        <p:nvPicPr>
          <p:cNvPr id="4" name="Picture 2">
            <a:extLst>
              <a:ext uri="{FF2B5EF4-FFF2-40B4-BE49-F238E27FC236}">
                <a16:creationId xmlns:a16="http://schemas.microsoft.com/office/drawing/2014/main" id="{09356BF0-5606-440F-B84F-15F675FB2E58}"/>
              </a:ext>
            </a:extLst>
          </p:cNvPr>
          <p:cNvPicPr>
            <a:picLocks noChangeAspect="1"/>
          </p:cNvPicPr>
          <p:nvPr/>
        </p:nvPicPr>
        <p:blipFill>
          <a:blip r:embed="rId3">
            <a:lum/>
            <a:alphaModFix/>
          </a:blip>
          <a:srcRect/>
          <a:stretch>
            <a:fillRect/>
          </a:stretch>
        </p:blipFill>
        <p:spPr>
          <a:xfrm>
            <a:off x="8407800" y="2896200"/>
            <a:ext cx="1784520" cy="1359720"/>
          </a:xfrm>
          <a:prstGeom prst="rect">
            <a:avLst/>
          </a:prstGeom>
          <a:noFill/>
          <a:ln>
            <a:noFill/>
          </a:ln>
        </p:spPr>
      </p:pic>
      <p:sp>
        <p:nvSpPr>
          <p:cNvPr id="5" name="TextBox 4">
            <a:extLst>
              <a:ext uri="{FF2B5EF4-FFF2-40B4-BE49-F238E27FC236}">
                <a16:creationId xmlns:a16="http://schemas.microsoft.com/office/drawing/2014/main" id="{BB660B8C-87FF-49DF-AF65-216F33A76A9F}"/>
              </a:ext>
            </a:extLst>
          </p:cNvPr>
          <p:cNvSpPr/>
          <p:nvPr/>
        </p:nvSpPr>
        <p:spPr>
          <a:xfrm>
            <a:off x="7491600" y="6165360"/>
            <a:ext cx="4699800" cy="455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Images reproduites avec l’aimable autorisation du Dr Benjamin Barankin M.D., FRCPC, FAAD</a:t>
            </a:r>
          </a:p>
        </p:txBody>
      </p:sp>
      <p:graphicFrame>
        <p:nvGraphicFramePr>
          <p:cNvPr id="6" name="Tableau 5">
            <a:extLst>
              <a:ext uri="{FF2B5EF4-FFF2-40B4-BE49-F238E27FC236}">
                <a16:creationId xmlns:a16="http://schemas.microsoft.com/office/drawing/2014/main" id="{868EB111-78AA-4788-BFF3-88F65427A034}"/>
              </a:ext>
            </a:extLst>
          </p:cNvPr>
          <p:cNvGraphicFramePr>
            <a:graphicFrameLocks noGrp="1"/>
          </p:cNvGraphicFramePr>
          <p:nvPr/>
        </p:nvGraphicFramePr>
        <p:xfrm>
          <a:off x="787320" y="1756080"/>
          <a:ext cx="6089760" cy="3934079"/>
        </p:xfrm>
        <a:graphic>
          <a:graphicData uri="http://schemas.openxmlformats.org/drawingml/2006/table">
            <a:tbl>
              <a:tblPr/>
              <a:tblGrid>
                <a:gridCol w="1122120">
                  <a:extLst>
                    <a:ext uri="{9D8B030D-6E8A-4147-A177-3AD203B41FA5}">
                      <a16:colId xmlns:a16="http://schemas.microsoft.com/office/drawing/2014/main" val="4007390404"/>
                    </a:ext>
                  </a:extLst>
                </a:gridCol>
                <a:gridCol w="4968000">
                  <a:extLst>
                    <a:ext uri="{9D8B030D-6E8A-4147-A177-3AD203B41FA5}">
                      <a16:colId xmlns:a16="http://schemas.microsoft.com/office/drawing/2014/main" val="3124866294"/>
                    </a:ext>
                  </a:extLst>
                </a:gridCol>
              </a:tblGrid>
              <a:tr h="701640">
                <a:tc>
                  <a:txBody>
                    <a:bodyPr/>
                    <a:lstStyle/>
                    <a:p>
                      <a:pPr marL="0" marR="0" lvl="0" indent="0" algn="l" rtl="0" hangingPunct="1">
                        <a:lnSpc>
                          <a:spcPct val="100000"/>
                        </a:lnSpc>
                        <a:spcBef>
                          <a:spcPts val="0"/>
                        </a:spcBef>
                        <a:spcAft>
                          <a:spcPts val="0"/>
                        </a:spcAft>
                        <a:buNone/>
                        <a:tabLst/>
                      </a:pPr>
                      <a:r>
                        <a:rPr lang="en-CA" sz="2000" b="1" i="0" u="none" strike="noStrike" kern="1200" spc="0">
                          <a:ln>
                            <a:noFill/>
                          </a:ln>
                          <a:solidFill>
                            <a:srgbClr val="FFFFFF"/>
                          </a:solidFill>
                          <a:latin typeface="Franklin Gothic Book" pitchFamily="18"/>
                          <a:ea typeface="Arial Unicode MS" pitchFamily="2"/>
                          <a:cs typeface="Arial Unicode MS" pitchFamily="2"/>
                        </a:rPr>
                        <a:t>Tranche d’âge</a:t>
                      </a:r>
                    </a:p>
                  </a:txBody>
                  <a:tcPr/>
                </a:tc>
                <a:tc>
                  <a:txBody>
                    <a:bodyPr/>
                    <a:lstStyle/>
                    <a:p>
                      <a:pPr marL="0" marR="0" lvl="0" indent="0" algn="l" rtl="0" hangingPunct="1">
                        <a:lnSpc>
                          <a:spcPct val="100000"/>
                        </a:lnSpc>
                        <a:spcBef>
                          <a:spcPts val="0"/>
                        </a:spcBef>
                        <a:spcAft>
                          <a:spcPts val="0"/>
                        </a:spcAft>
                        <a:buNone/>
                        <a:tabLst/>
                      </a:pPr>
                      <a:r>
                        <a:rPr lang="en-CA" sz="2000" b="1" i="0" u="none" strike="noStrike" kern="1200" spc="0">
                          <a:ln>
                            <a:noFill/>
                          </a:ln>
                          <a:solidFill>
                            <a:srgbClr val="FFFFFF"/>
                          </a:solidFill>
                          <a:latin typeface="Franklin Gothic Book" pitchFamily="18"/>
                          <a:ea typeface="Arial Unicode MS" pitchFamily="2"/>
                          <a:cs typeface="Arial Unicode MS" pitchFamily="2"/>
                        </a:rPr>
                        <a:t>Régions corporelles</a:t>
                      </a:r>
                    </a:p>
                  </a:txBody>
                  <a:tcPr/>
                </a:tc>
                <a:extLst>
                  <a:ext uri="{0D108BD9-81ED-4DB2-BD59-A6C34878D82A}">
                    <a16:rowId xmlns:a16="http://schemas.microsoft.com/office/drawing/2014/main" val="3084358565"/>
                  </a:ext>
                </a:extLst>
              </a:tr>
              <a:tr h="1921320">
                <a:tc>
                  <a:txBody>
                    <a:bodyPr/>
                    <a:lstStyle/>
                    <a:p>
                      <a:pPr marL="0" marR="0" lvl="0" indent="0" algn="l" rtl="0" hangingPunct="1">
                        <a:lnSpc>
                          <a:spcPct val="100000"/>
                        </a:lnSpc>
                        <a:spcBef>
                          <a:spcPts val="0"/>
                        </a:spcBef>
                        <a:spcAft>
                          <a:spcPts val="0"/>
                        </a:spcAft>
                        <a:buNone/>
                        <a:tabLst/>
                      </a:pPr>
                      <a:r>
                        <a:rPr lang="en-CA" sz="2000" b="0" i="0" u="none" strike="noStrike" kern="1200" spc="0">
                          <a:ln>
                            <a:noFill/>
                          </a:ln>
                          <a:solidFill>
                            <a:srgbClr val="000000"/>
                          </a:solidFill>
                          <a:latin typeface="Franklin Gothic Book" pitchFamily="18"/>
                          <a:ea typeface="Arial Unicode MS" pitchFamily="2"/>
                          <a:cs typeface="Arial Unicode MS" pitchFamily="2"/>
                        </a:rPr>
                        <a:t>Bébés</a:t>
                      </a:r>
                    </a:p>
                    <a:p>
                      <a:pPr marL="0" marR="0" lvl="0" indent="0" algn="l" rtl="0" hangingPunct="1">
                        <a:lnSpc>
                          <a:spcPct val="100000"/>
                        </a:lnSpc>
                        <a:spcBef>
                          <a:spcPts val="0"/>
                        </a:spcBef>
                        <a:spcAft>
                          <a:spcPts val="0"/>
                        </a:spcAft>
                        <a:buNone/>
                        <a:tabLst/>
                      </a:pPr>
                      <a:r>
                        <a:rPr lang="en-CA" sz="2000" b="0" i="0" u="none" strike="noStrike" kern="1200" spc="0">
                          <a:ln>
                            <a:noFill/>
                          </a:ln>
                          <a:solidFill>
                            <a:srgbClr val="000000"/>
                          </a:solidFill>
                          <a:latin typeface="Franklin Gothic Book" pitchFamily="18"/>
                          <a:ea typeface="Arial Unicode MS" pitchFamily="2"/>
                          <a:cs typeface="Arial Unicode MS" pitchFamily="2"/>
                        </a:rPr>
                        <a:t>Enfants âgés de moins de 3 ans</a:t>
                      </a:r>
                    </a:p>
                  </a:txBody>
                  <a:tcPr/>
                </a:tc>
                <a:tc>
                  <a:txBody>
                    <a:bodyPr/>
                    <a:lstStyle/>
                    <a:p>
                      <a:pPr marL="0" marR="0" lvl="0" indent="0" algn="l" rtl="0" hangingPunct="1">
                        <a:lnSpc>
                          <a:spcPct val="100000"/>
                        </a:lnSpc>
                        <a:spcBef>
                          <a:spcPts val="0"/>
                        </a:spcBef>
                        <a:spcAft>
                          <a:spcPts val="0"/>
                        </a:spcAft>
                        <a:buNone/>
                        <a:tabLst/>
                      </a:pPr>
                      <a:r>
                        <a:rPr lang="en-CA" sz="2000" b="0" i="0" u="none" strike="noStrike" kern="1200" spc="0">
                          <a:ln>
                            <a:noFill/>
                          </a:ln>
                          <a:solidFill>
                            <a:srgbClr val="000000"/>
                          </a:solidFill>
                          <a:latin typeface="Franklin Gothic Book" pitchFamily="18"/>
                          <a:ea typeface="Arial Unicode MS" pitchFamily="2"/>
                          <a:cs typeface="Arial Unicode MS" pitchFamily="2"/>
                        </a:rPr>
                        <a:t>• Visage</a:t>
                      </a:r>
                    </a:p>
                    <a:p>
                      <a:pPr marL="0" marR="0" lvl="0" indent="0" algn="l" rtl="0" hangingPunct="1">
                        <a:lnSpc>
                          <a:spcPct val="100000"/>
                        </a:lnSpc>
                        <a:spcBef>
                          <a:spcPts val="0"/>
                        </a:spcBef>
                        <a:spcAft>
                          <a:spcPts val="0"/>
                        </a:spcAft>
                        <a:buNone/>
                        <a:tabLst/>
                      </a:pPr>
                      <a:r>
                        <a:rPr lang="en-CA" sz="2000" b="0" i="0" u="none" strike="noStrike" kern="1200" spc="0">
                          <a:ln>
                            <a:noFill/>
                          </a:ln>
                          <a:solidFill>
                            <a:srgbClr val="000000"/>
                          </a:solidFill>
                          <a:latin typeface="Franklin Gothic Book" pitchFamily="18"/>
                          <a:ea typeface="Arial Unicode MS" pitchFamily="2"/>
                          <a:cs typeface="Arial Unicode MS" pitchFamily="2"/>
                        </a:rPr>
                        <a:t>• Cuir chevelu</a:t>
                      </a:r>
                    </a:p>
                    <a:p>
                      <a:pPr marL="0" marR="0" lvl="0" indent="0" algn="l" rtl="0" hangingPunct="1">
                        <a:lnSpc>
                          <a:spcPct val="100000"/>
                        </a:lnSpc>
                        <a:spcBef>
                          <a:spcPts val="0"/>
                        </a:spcBef>
                        <a:spcAft>
                          <a:spcPts val="0"/>
                        </a:spcAft>
                        <a:buNone/>
                        <a:tabLst/>
                      </a:pPr>
                      <a:r>
                        <a:rPr lang="en-CA" sz="2000" b="0" i="0" u="none" strike="noStrike" kern="1200" spc="0">
                          <a:ln>
                            <a:noFill/>
                          </a:ln>
                          <a:solidFill>
                            <a:srgbClr val="000000"/>
                          </a:solidFill>
                          <a:latin typeface="Franklin Gothic Book" pitchFamily="18"/>
                          <a:ea typeface="Arial Unicode MS" pitchFamily="2"/>
                          <a:cs typeface="Arial Unicode MS" pitchFamily="2"/>
                        </a:rPr>
                        <a:t>• Cou</a:t>
                      </a:r>
                    </a:p>
                  </a:txBody>
                  <a:tcPr/>
                </a:tc>
                <a:extLst>
                  <a:ext uri="{0D108BD9-81ED-4DB2-BD59-A6C34878D82A}">
                    <a16:rowId xmlns:a16="http://schemas.microsoft.com/office/drawing/2014/main" val="2439668344"/>
                  </a:ext>
                </a:extLst>
              </a:tr>
              <a:tr h="1311480">
                <a:tc>
                  <a:txBody>
                    <a:bodyPr/>
                    <a:lstStyle/>
                    <a:p>
                      <a:pPr marL="0" marR="0" indent="0" rtl="0" hangingPunct="0">
                        <a:lnSpc>
                          <a:spcPct val="100000"/>
                        </a:lnSpc>
                        <a:spcBef>
                          <a:spcPts val="0"/>
                        </a:spcBef>
                        <a:spcAft>
                          <a:spcPts val="0"/>
                        </a:spcAft>
                        <a:tabLst/>
                      </a:pPr>
                      <a:endParaRPr lang="en-CA" sz="1800" b="0" i="0" u="none" strike="noStrike" kern="1200">
                        <a:ln>
                          <a:noFill/>
                        </a:ln>
                        <a:latin typeface="Arial" pitchFamily="18"/>
                      </a:endParaRPr>
                    </a:p>
                  </a:txBody>
                  <a:tcPr/>
                </a:tc>
                <a:tc>
                  <a:txBody>
                    <a:bodyPr/>
                    <a:lstStyle/>
                    <a:p>
                      <a:pPr marL="0" marR="0" lvl="0" indent="0" algn="l" rtl="0" hangingPunct="1">
                        <a:lnSpc>
                          <a:spcPct val="100000"/>
                        </a:lnSpc>
                        <a:spcBef>
                          <a:spcPts val="0"/>
                        </a:spcBef>
                        <a:spcAft>
                          <a:spcPts val="0"/>
                        </a:spcAft>
                        <a:buNone/>
                        <a:tabLst/>
                      </a:pPr>
                      <a:r>
                        <a:rPr lang="en-CA" sz="2000" b="0" i="0" u="none" strike="noStrike" kern="1200" spc="0">
                          <a:ln>
                            <a:noFill/>
                          </a:ln>
                          <a:solidFill>
                            <a:srgbClr val="000000"/>
                          </a:solidFill>
                          <a:latin typeface="Franklin Gothic Book" pitchFamily="18"/>
                          <a:ea typeface="Arial Unicode MS" pitchFamily="2"/>
                          <a:cs typeface="Arial Unicode MS" pitchFamily="2"/>
                        </a:rPr>
                        <a:t>• Dos des bras</a:t>
                      </a:r>
                    </a:p>
                    <a:p>
                      <a:pPr marL="0" marR="0" lvl="0" indent="0" algn="l" rtl="0" hangingPunct="1">
                        <a:lnSpc>
                          <a:spcPct val="100000"/>
                        </a:lnSpc>
                        <a:spcBef>
                          <a:spcPts val="0"/>
                        </a:spcBef>
                        <a:spcAft>
                          <a:spcPts val="0"/>
                        </a:spcAft>
                        <a:buNone/>
                        <a:tabLst/>
                      </a:pPr>
                      <a:r>
                        <a:rPr lang="en-CA" sz="2000" b="0" i="0" u="none" strike="noStrike" kern="1200" spc="0">
                          <a:ln>
                            <a:noFill/>
                          </a:ln>
                          <a:solidFill>
                            <a:srgbClr val="000000"/>
                          </a:solidFill>
                          <a:latin typeface="Franklin Gothic Book" pitchFamily="18"/>
                          <a:ea typeface="Arial Unicode MS" pitchFamily="2"/>
                          <a:cs typeface="Arial Unicode MS" pitchFamily="2"/>
                        </a:rPr>
                        <a:t>• Devant des jambes</a:t>
                      </a:r>
                    </a:p>
                    <a:p>
                      <a:pPr marL="0" marR="0" lvl="0" indent="0" algn="l" rtl="0" hangingPunct="1">
                        <a:lnSpc>
                          <a:spcPct val="100000"/>
                        </a:lnSpc>
                        <a:spcBef>
                          <a:spcPts val="0"/>
                        </a:spcBef>
                        <a:spcAft>
                          <a:spcPts val="0"/>
                        </a:spcAft>
                        <a:buNone/>
                        <a:tabLst/>
                      </a:pPr>
                      <a:r>
                        <a:rPr lang="en-CA" sz="2000" b="0" i="0" u="none" strike="noStrike" kern="1200" spc="0">
                          <a:ln>
                            <a:noFill/>
                          </a:ln>
                          <a:solidFill>
                            <a:srgbClr val="000000"/>
                          </a:solidFill>
                          <a:latin typeface="Franklin Gothic Book" pitchFamily="18"/>
                          <a:ea typeface="Arial Unicode MS" pitchFamily="2"/>
                          <a:cs typeface="Arial Unicode MS" pitchFamily="2"/>
                        </a:rPr>
                        <a:t>• Torse</a:t>
                      </a:r>
                    </a:p>
                    <a:p>
                      <a:pPr marL="0" marR="0" lvl="0" indent="0" algn="l" rtl="0" hangingPunct="1">
                        <a:lnSpc>
                          <a:spcPct val="100000"/>
                        </a:lnSpc>
                        <a:spcBef>
                          <a:spcPts val="0"/>
                        </a:spcBef>
                        <a:spcAft>
                          <a:spcPts val="0"/>
                        </a:spcAft>
                        <a:buNone/>
                        <a:tabLst/>
                      </a:pPr>
                      <a:endParaRPr lang="en-CA" sz="2000" b="0" i="0" u="none" strike="noStrike" kern="1200" spc="0">
                        <a:ln>
                          <a:noFill/>
                        </a:ln>
                        <a:solidFill>
                          <a:srgbClr val="000000"/>
                        </a:solidFill>
                        <a:latin typeface="Franklin Gothic Book" pitchFamily="18"/>
                        <a:ea typeface="Arial Unicode MS" pitchFamily="2"/>
                        <a:cs typeface="Arial Unicode MS" pitchFamily="2"/>
                      </a:endParaRPr>
                    </a:p>
                  </a:txBody>
                  <a:tcPr/>
                </a:tc>
                <a:extLst>
                  <a:ext uri="{0D108BD9-81ED-4DB2-BD59-A6C34878D82A}">
                    <a16:rowId xmlns:a16="http://schemas.microsoft.com/office/drawing/2014/main" val="1283248698"/>
                  </a:ext>
                </a:extLst>
              </a:tr>
            </a:tbl>
          </a:graphicData>
        </a:graphic>
      </p:graphicFrame>
      <p:pic>
        <p:nvPicPr>
          <p:cNvPr id="7" name="Picture 16">
            <a:extLst>
              <a:ext uri="{FF2B5EF4-FFF2-40B4-BE49-F238E27FC236}">
                <a16:creationId xmlns:a16="http://schemas.microsoft.com/office/drawing/2014/main" id="{3D4CE521-FEC6-4B26-9090-7535FB0872C7}"/>
              </a:ext>
            </a:extLst>
          </p:cNvPr>
          <p:cNvPicPr>
            <a:picLocks noChangeAspect="1"/>
          </p:cNvPicPr>
          <p:nvPr/>
        </p:nvPicPr>
        <p:blipFill>
          <a:blip r:embed="rId4">
            <a:lum/>
            <a:alphaModFix/>
          </a:blip>
          <a:srcRect/>
          <a:stretch>
            <a:fillRect/>
          </a:stretch>
        </p:blipFill>
        <p:spPr>
          <a:xfrm>
            <a:off x="8414280" y="4434120"/>
            <a:ext cx="1778040" cy="1538280"/>
          </a:xfrm>
          <a:prstGeom prst="rect">
            <a:avLst/>
          </a:prstGeom>
          <a:noFill/>
          <a:ln>
            <a:noFill/>
          </a:ln>
        </p:spPr>
      </p:pic>
      <p:sp>
        <p:nvSpPr>
          <p:cNvPr id="8" name="Rectangle 9">
            <a:extLst>
              <a:ext uri="{FF2B5EF4-FFF2-40B4-BE49-F238E27FC236}">
                <a16:creationId xmlns:a16="http://schemas.microsoft.com/office/drawing/2014/main" id="{7ACB239D-5764-4271-BA3C-9AD98655D165}"/>
              </a:ext>
            </a:extLst>
          </p:cNvPr>
          <p:cNvSpPr/>
          <p:nvPr/>
        </p:nvSpPr>
        <p:spPr>
          <a:xfrm>
            <a:off x="787320" y="6367320"/>
            <a:ext cx="4142160" cy="257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Calibri" pitchFamily="18"/>
                <a:ea typeface="Arial Unicode MS" pitchFamily="2"/>
                <a:cs typeface="Arial Unicode MS" pitchFamily="2"/>
              </a:rPr>
              <a:t>Eichenfeld LF et al. </a:t>
            </a:r>
            <a:r>
              <a:rPr lang="en-CA" sz="1100" b="0" i="1" u="none" strike="noStrike" kern="1200" spc="0">
                <a:ln>
                  <a:noFill/>
                </a:ln>
                <a:solidFill>
                  <a:srgbClr val="000000"/>
                </a:solidFill>
                <a:latin typeface="Calibri" pitchFamily="18"/>
                <a:ea typeface="Arial Unicode MS" pitchFamily="2"/>
                <a:cs typeface="Arial Unicode MS" pitchFamily="2"/>
              </a:rPr>
              <a:t>J Am Acad Dermatol</a:t>
            </a:r>
            <a:r>
              <a:rPr lang="en-CA" sz="1100" b="0" i="0" u="none" strike="noStrike" kern="1200" spc="0">
                <a:ln>
                  <a:noFill/>
                </a:ln>
                <a:solidFill>
                  <a:srgbClr val="000000"/>
                </a:solidFill>
                <a:latin typeface="Calibri" pitchFamily="18"/>
                <a:ea typeface="Arial Unicode MS" pitchFamily="2"/>
                <a:cs typeface="Arial Unicode MS" pitchFamily="2"/>
              </a:rPr>
              <a:t> 2014;71:116-132.</a:t>
            </a:r>
          </a:p>
        </p:txBody>
      </p:sp>
      <p:pic>
        <p:nvPicPr>
          <p:cNvPr id="9" name="Picture 6">
            <a:extLst>
              <a:ext uri="{FF2B5EF4-FFF2-40B4-BE49-F238E27FC236}">
                <a16:creationId xmlns:a16="http://schemas.microsoft.com/office/drawing/2014/main" id="{05D888C6-506A-4794-8636-7502AF798D3D}"/>
              </a:ext>
            </a:extLst>
          </p:cNvPr>
          <p:cNvPicPr>
            <a:picLocks noChangeAspect="1"/>
          </p:cNvPicPr>
          <p:nvPr/>
        </p:nvPicPr>
        <p:blipFill>
          <a:blip r:embed="rId5">
            <a:lum/>
            <a:alphaModFix/>
          </a:blip>
          <a:srcRect l="11908" t="19319" b="17861"/>
          <a:stretch>
            <a:fillRect/>
          </a:stretch>
        </p:blipFill>
        <p:spPr>
          <a:xfrm>
            <a:off x="8389080" y="1473119"/>
            <a:ext cx="1803600" cy="124452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Où la DA apparaît-el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40541-F5C4-4A98-86B7-AFFA8AFEA7B7}"/>
              </a:ext>
            </a:extLst>
          </p:cNvPr>
          <p:cNvSpPr txBox="1">
            <a:spLocks noGrp="1"/>
          </p:cNvSpPr>
          <p:nvPr>
            <p:ph type="title" idx="4294967295"/>
          </p:nvPr>
        </p:nvSpPr>
        <p:spPr>
          <a:xfrm>
            <a:off x="596520" y="239400"/>
            <a:ext cx="10972440" cy="1142640"/>
          </a:xfrm>
        </p:spPr>
        <p:txBody>
          <a:bodyPr/>
          <a:lstStyle/>
          <a:p>
            <a:pPr lvl="0"/>
            <a:r>
              <a:rPr lang="en-US"/>
              <a:t>Où la DA apparaît-elle?</a:t>
            </a:r>
          </a:p>
        </p:txBody>
      </p:sp>
      <p:pic>
        <p:nvPicPr>
          <p:cNvPr id="3" name="Picture 3">
            <a:extLst>
              <a:ext uri="{FF2B5EF4-FFF2-40B4-BE49-F238E27FC236}">
                <a16:creationId xmlns:a16="http://schemas.microsoft.com/office/drawing/2014/main" id="{3A969ED7-6945-4CD0-8299-7729C8B8738B}"/>
              </a:ext>
            </a:extLst>
          </p:cNvPr>
          <p:cNvPicPr>
            <a:picLocks noChangeAspect="1"/>
          </p:cNvPicPr>
          <p:nvPr/>
        </p:nvPicPr>
        <p:blipFill>
          <a:blip r:embed="rId3">
            <a:lum/>
            <a:alphaModFix/>
          </a:blip>
          <a:srcRect/>
          <a:stretch>
            <a:fillRect/>
          </a:stretch>
        </p:blipFill>
        <p:spPr>
          <a:xfrm>
            <a:off x="7977600" y="3120120"/>
            <a:ext cx="1874520" cy="1589760"/>
          </a:xfrm>
          <a:prstGeom prst="rect">
            <a:avLst/>
          </a:prstGeom>
          <a:noFill/>
          <a:ln>
            <a:noFill/>
          </a:ln>
        </p:spPr>
      </p:pic>
      <p:sp>
        <p:nvSpPr>
          <p:cNvPr id="4" name="TextBox 4">
            <a:extLst>
              <a:ext uri="{FF2B5EF4-FFF2-40B4-BE49-F238E27FC236}">
                <a16:creationId xmlns:a16="http://schemas.microsoft.com/office/drawing/2014/main" id="{F2AC93E3-46E4-40B8-8A74-8648EA98B7D4}"/>
              </a:ext>
            </a:extLst>
          </p:cNvPr>
          <p:cNvSpPr/>
          <p:nvPr/>
        </p:nvSpPr>
        <p:spPr>
          <a:xfrm>
            <a:off x="6730560" y="6333480"/>
            <a:ext cx="4320000" cy="455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Images reproduites avec l’aimable autorisation du Dr Benjamin Barankin M.D., FRCPC, FAAD.</a:t>
            </a:r>
          </a:p>
        </p:txBody>
      </p:sp>
      <p:graphicFrame>
        <p:nvGraphicFramePr>
          <p:cNvPr id="5" name="Tableau 4">
            <a:extLst>
              <a:ext uri="{FF2B5EF4-FFF2-40B4-BE49-F238E27FC236}">
                <a16:creationId xmlns:a16="http://schemas.microsoft.com/office/drawing/2014/main" id="{E6CDD473-EAC7-49F4-B150-593370076330}"/>
              </a:ext>
            </a:extLst>
          </p:cNvPr>
          <p:cNvGraphicFramePr>
            <a:graphicFrameLocks noGrp="1"/>
          </p:cNvGraphicFramePr>
          <p:nvPr/>
        </p:nvGraphicFramePr>
        <p:xfrm>
          <a:off x="787320" y="1776960"/>
          <a:ext cx="5485679" cy="4173120"/>
        </p:xfrm>
        <a:graphic>
          <a:graphicData uri="http://schemas.openxmlformats.org/drawingml/2006/table">
            <a:tbl>
              <a:tblPr/>
              <a:tblGrid>
                <a:gridCol w="1707480">
                  <a:extLst>
                    <a:ext uri="{9D8B030D-6E8A-4147-A177-3AD203B41FA5}">
                      <a16:colId xmlns:a16="http://schemas.microsoft.com/office/drawing/2014/main" val="136644678"/>
                    </a:ext>
                  </a:extLst>
                </a:gridCol>
                <a:gridCol w="3778560">
                  <a:extLst>
                    <a:ext uri="{9D8B030D-6E8A-4147-A177-3AD203B41FA5}">
                      <a16:colId xmlns:a16="http://schemas.microsoft.com/office/drawing/2014/main" val="3921072416"/>
                    </a:ext>
                  </a:extLst>
                </a:gridCol>
              </a:tblGrid>
              <a:tr h="711000">
                <a:tc>
                  <a:txBody>
                    <a:bodyPr/>
                    <a:lstStyle/>
                    <a:p>
                      <a:pPr marL="0" marR="0" lvl="0" indent="0" algn="l" rtl="0" hangingPunct="1">
                        <a:lnSpc>
                          <a:spcPct val="100000"/>
                        </a:lnSpc>
                        <a:spcBef>
                          <a:spcPts val="0"/>
                        </a:spcBef>
                        <a:spcAft>
                          <a:spcPts val="0"/>
                        </a:spcAft>
                        <a:buNone/>
                        <a:tabLst/>
                      </a:pPr>
                      <a:r>
                        <a:rPr lang="en-CA" sz="2000" b="1" i="0" u="none" strike="noStrike" kern="1200" spc="0">
                          <a:ln>
                            <a:noFill/>
                          </a:ln>
                          <a:solidFill>
                            <a:srgbClr val="FFFFFF"/>
                          </a:solidFill>
                          <a:latin typeface="Franklin Gothic Book" pitchFamily="18"/>
                          <a:ea typeface="Arial Unicode MS" pitchFamily="2"/>
                          <a:cs typeface="Arial Unicode MS" pitchFamily="2"/>
                        </a:rPr>
                        <a:t>Tranche d’âge</a:t>
                      </a:r>
                    </a:p>
                  </a:txBody>
                  <a:tcPr/>
                </a:tc>
                <a:tc>
                  <a:txBody>
                    <a:bodyPr/>
                    <a:lstStyle/>
                    <a:p>
                      <a:pPr marL="0" marR="0" lvl="0" indent="0" algn="l" rtl="0" hangingPunct="1">
                        <a:lnSpc>
                          <a:spcPct val="100000"/>
                        </a:lnSpc>
                        <a:spcBef>
                          <a:spcPts val="0"/>
                        </a:spcBef>
                        <a:spcAft>
                          <a:spcPts val="0"/>
                        </a:spcAft>
                        <a:buNone/>
                        <a:tabLst/>
                      </a:pPr>
                      <a:r>
                        <a:rPr lang="en-CA" sz="2000" b="1" i="0" u="none" strike="noStrike" kern="1200" spc="0">
                          <a:ln>
                            <a:noFill/>
                          </a:ln>
                          <a:solidFill>
                            <a:srgbClr val="FFFFFF"/>
                          </a:solidFill>
                          <a:latin typeface="Franklin Gothic Book" pitchFamily="18"/>
                          <a:ea typeface="Arial Unicode MS" pitchFamily="2"/>
                          <a:cs typeface="Arial Unicode MS" pitchFamily="2"/>
                        </a:rPr>
                        <a:t>Régions corporelles18</a:t>
                      </a:r>
                    </a:p>
                  </a:txBody>
                  <a:tcPr/>
                </a:tc>
                <a:extLst>
                  <a:ext uri="{0D108BD9-81ED-4DB2-BD59-A6C34878D82A}">
                    <a16:rowId xmlns:a16="http://schemas.microsoft.com/office/drawing/2014/main" val="3193815431"/>
                  </a:ext>
                </a:extLst>
              </a:tr>
              <a:tr h="1055519">
                <a:tc>
                  <a:txBody>
                    <a:bodyPr/>
                    <a:lstStyle/>
                    <a:p>
                      <a:pPr marL="0" marR="0" lvl="0" indent="0" algn="l" rtl="0" hangingPunct="1">
                        <a:lnSpc>
                          <a:spcPct val="100000"/>
                        </a:lnSpc>
                        <a:spcBef>
                          <a:spcPts val="0"/>
                        </a:spcBef>
                        <a:spcAft>
                          <a:spcPts val="0"/>
                        </a:spcAft>
                        <a:buNone/>
                        <a:tabLst/>
                      </a:pPr>
                      <a:r>
                        <a:rPr lang="en-CA" sz="2000" b="0" i="0" u="none" strike="noStrike" kern="1200" spc="0">
                          <a:ln>
                            <a:noFill/>
                          </a:ln>
                          <a:solidFill>
                            <a:srgbClr val="000000"/>
                          </a:solidFill>
                          <a:latin typeface="Franklin Gothic Book" pitchFamily="18"/>
                          <a:ea typeface="Arial Unicode MS" pitchFamily="2"/>
                          <a:cs typeface="Arial Unicode MS" pitchFamily="2"/>
                        </a:rPr>
                        <a:t>Enfants</a:t>
                      </a:r>
                    </a:p>
                    <a:p>
                      <a:pPr marL="0" marR="0" lvl="0" indent="0" algn="l" rtl="0" hangingPunct="1">
                        <a:lnSpc>
                          <a:spcPct val="100000"/>
                        </a:lnSpc>
                        <a:spcBef>
                          <a:spcPts val="0"/>
                        </a:spcBef>
                        <a:spcAft>
                          <a:spcPts val="0"/>
                        </a:spcAft>
                        <a:buNone/>
                        <a:tabLst/>
                      </a:pPr>
                      <a:r>
                        <a:rPr lang="en-CA" sz="2000" b="0" i="0" u="none" strike="noStrike" kern="1200" spc="0">
                          <a:ln>
                            <a:noFill/>
                          </a:ln>
                          <a:solidFill>
                            <a:srgbClr val="000000"/>
                          </a:solidFill>
                          <a:latin typeface="Franklin Gothic Book" pitchFamily="18"/>
                          <a:ea typeface="Arial Unicode MS" pitchFamily="2"/>
                          <a:cs typeface="Arial Unicode MS" pitchFamily="2"/>
                        </a:rPr>
                        <a:t>Adolescents</a:t>
                      </a:r>
                    </a:p>
                    <a:p>
                      <a:pPr marL="0" marR="0" lvl="0" indent="0" algn="l" rtl="0" hangingPunct="1">
                        <a:lnSpc>
                          <a:spcPct val="100000"/>
                        </a:lnSpc>
                        <a:spcBef>
                          <a:spcPts val="0"/>
                        </a:spcBef>
                        <a:spcAft>
                          <a:spcPts val="0"/>
                        </a:spcAft>
                        <a:buNone/>
                        <a:tabLst/>
                      </a:pPr>
                      <a:r>
                        <a:rPr lang="en-CA" sz="2000" b="0" i="0" u="none" strike="noStrike" kern="1200" spc="0">
                          <a:ln>
                            <a:noFill/>
                          </a:ln>
                          <a:solidFill>
                            <a:srgbClr val="000000"/>
                          </a:solidFill>
                          <a:latin typeface="Franklin Gothic Book" pitchFamily="18"/>
                          <a:ea typeface="Arial Unicode MS" pitchFamily="2"/>
                          <a:cs typeface="Arial Unicode MS" pitchFamily="2"/>
                        </a:rPr>
                        <a:t>Adultes</a:t>
                      </a:r>
                    </a:p>
                  </a:txBody>
                  <a:tcPr/>
                </a:tc>
                <a:tc>
                  <a:txBody>
                    <a:bodyPr/>
                    <a:lstStyle/>
                    <a:p>
                      <a:pPr marL="0" marR="0" lvl="0" indent="0" algn="l" rtl="0" hangingPunct="1">
                        <a:lnSpc>
                          <a:spcPct val="100000"/>
                        </a:lnSpc>
                        <a:spcBef>
                          <a:spcPts val="0"/>
                        </a:spcBef>
                        <a:spcAft>
                          <a:spcPts val="0"/>
                        </a:spcAft>
                        <a:buNone/>
                        <a:tabLst/>
                      </a:pPr>
                      <a:r>
                        <a:rPr lang="en-CA" sz="2000" b="0" i="0" u="none" strike="noStrike" kern="1200" spc="0">
                          <a:ln>
                            <a:noFill/>
                          </a:ln>
                          <a:solidFill>
                            <a:srgbClr val="000000"/>
                          </a:solidFill>
                          <a:latin typeface="Franklin Gothic Book" pitchFamily="18"/>
                          <a:ea typeface="Arial Unicode MS" pitchFamily="2"/>
                          <a:cs typeface="Arial Unicode MS" pitchFamily="2"/>
                        </a:rPr>
                        <a:t>• Plis intérieurs du coude</a:t>
                      </a:r>
                    </a:p>
                    <a:p>
                      <a:pPr marL="0" marR="0" lvl="0" indent="0" algn="l" rtl="0" hangingPunct="1">
                        <a:lnSpc>
                          <a:spcPct val="100000"/>
                        </a:lnSpc>
                        <a:spcBef>
                          <a:spcPts val="0"/>
                        </a:spcBef>
                        <a:spcAft>
                          <a:spcPts val="0"/>
                        </a:spcAft>
                        <a:buNone/>
                        <a:tabLst/>
                      </a:pPr>
                      <a:endParaRPr lang="en-CA" sz="2000" b="0" i="0" u="none" strike="noStrike" kern="1200" spc="0">
                        <a:ln>
                          <a:noFill/>
                        </a:ln>
                        <a:solidFill>
                          <a:srgbClr val="000000"/>
                        </a:solidFill>
                        <a:latin typeface="Franklin Gothic Book" pitchFamily="18"/>
                        <a:ea typeface="Arial Unicode MS" pitchFamily="2"/>
                        <a:cs typeface="Arial Unicode MS" pitchFamily="2"/>
                      </a:endParaRPr>
                    </a:p>
                  </a:txBody>
                  <a:tcPr/>
                </a:tc>
                <a:extLst>
                  <a:ext uri="{0D108BD9-81ED-4DB2-BD59-A6C34878D82A}">
                    <a16:rowId xmlns:a16="http://schemas.microsoft.com/office/drawing/2014/main" val="2807973850"/>
                  </a:ext>
                </a:extLst>
              </a:tr>
              <a:tr h="711000">
                <a:tc>
                  <a:txBody>
                    <a:bodyPr/>
                    <a:lstStyle/>
                    <a:p>
                      <a:pPr marL="0" marR="0" indent="0" rtl="0" hangingPunct="0">
                        <a:lnSpc>
                          <a:spcPct val="100000"/>
                        </a:lnSpc>
                        <a:spcBef>
                          <a:spcPts val="0"/>
                        </a:spcBef>
                        <a:spcAft>
                          <a:spcPts val="0"/>
                        </a:spcAft>
                        <a:tabLst/>
                      </a:pPr>
                      <a:endParaRPr lang="en-CA" sz="1800" b="0" i="0" u="none" strike="noStrike" kern="1200">
                        <a:ln>
                          <a:noFill/>
                        </a:ln>
                        <a:latin typeface="Arial" pitchFamily="18"/>
                      </a:endParaRPr>
                    </a:p>
                  </a:txBody>
                  <a:tcPr/>
                </a:tc>
                <a:tc>
                  <a:txBody>
                    <a:bodyPr/>
                    <a:lstStyle/>
                    <a:p>
                      <a:pPr marL="0" marR="0" lvl="0" indent="0" algn="l" rtl="0" hangingPunct="1">
                        <a:lnSpc>
                          <a:spcPct val="100000"/>
                        </a:lnSpc>
                        <a:spcBef>
                          <a:spcPts val="0"/>
                        </a:spcBef>
                        <a:spcAft>
                          <a:spcPts val="0"/>
                        </a:spcAft>
                        <a:buNone/>
                        <a:tabLst/>
                      </a:pPr>
                      <a:r>
                        <a:rPr lang="en-CA" sz="2000" b="0" i="0" u="none" strike="noStrike" kern="1200" spc="0">
                          <a:ln>
                            <a:noFill/>
                          </a:ln>
                          <a:solidFill>
                            <a:srgbClr val="000000"/>
                          </a:solidFill>
                          <a:latin typeface="Franklin Gothic Book" pitchFamily="18"/>
                          <a:ea typeface="Arial Unicode MS" pitchFamily="2"/>
                          <a:cs typeface="Arial Unicode MS" pitchFamily="2"/>
                        </a:rPr>
                        <a:t>• Arrière des genoux</a:t>
                      </a:r>
                    </a:p>
                  </a:txBody>
                  <a:tcPr/>
                </a:tc>
                <a:extLst>
                  <a:ext uri="{0D108BD9-81ED-4DB2-BD59-A6C34878D82A}">
                    <a16:rowId xmlns:a16="http://schemas.microsoft.com/office/drawing/2014/main" val="2894024676"/>
                  </a:ext>
                </a:extLst>
              </a:tr>
              <a:tr h="1695960">
                <a:tc>
                  <a:txBody>
                    <a:bodyPr/>
                    <a:lstStyle/>
                    <a:p>
                      <a:pPr marL="0" marR="0" indent="0" rtl="0" hangingPunct="0">
                        <a:lnSpc>
                          <a:spcPct val="100000"/>
                        </a:lnSpc>
                        <a:spcBef>
                          <a:spcPts val="0"/>
                        </a:spcBef>
                        <a:spcAft>
                          <a:spcPts val="0"/>
                        </a:spcAft>
                        <a:tabLst/>
                      </a:pPr>
                      <a:endParaRPr lang="en-CA" sz="1800" b="0" i="0" u="none" strike="noStrike" kern="1200">
                        <a:ln>
                          <a:noFill/>
                        </a:ln>
                        <a:latin typeface="Arial" pitchFamily="18"/>
                      </a:endParaRPr>
                    </a:p>
                  </a:txBody>
                  <a:tcPr/>
                </a:tc>
                <a:tc>
                  <a:txBody>
                    <a:bodyPr/>
                    <a:lstStyle/>
                    <a:p>
                      <a:pPr marL="0" marR="0" lvl="0" indent="0" algn="l" rtl="0" hangingPunct="1">
                        <a:lnSpc>
                          <a:spcPct val="100000"/>
                        </a:lnSpc>
                        <a:spcBef>
                          <a:spcPts val="0"/>
                        </a:spcBef>
                        <a:spcAft>
                          <a:spcPts val="0"/>
                        </a:spcAft>
                        <a:buNone/>
                        <a:tabLst/>
                      </a:pPr>
                      <a:r>
                        <a:rPr lang="en-CA" sz="2000" b="0" i="0" u="none" strike="noStrike" kern="1200" spc="0">
                          <a:ln>
                            <a:noFill/>
                          </a:ln>
                          <a:solidFill>
                            <a:srgbClr val="000000"/>
                          </a:solidFill>
                          <a:latin typeface="Franklin Gothic Book" pitchFamily="18"/>
                          <a:ea typeface="Arial Unicode MS" pitchFamily="2"/>
                          <a:cs typeface="Arial Unicode MS" pitchFamily="2"/>
                        </a:rPr>
                        <a:t>Peut toucher</a:t>
                      </a:r>
                    </a:p>
                    <a:p>
                      <a:pPr marL="0" marR="0" lvl="0" indent="0" algn="l" rtl="0" hangingPunct="1">
                        <a:lnSpc>
                          <a:spcPct val="100000"/>
                        </a:lnSpc>
                        <a:spcBef>
                          <a:spcPts val="0"/>
                        </a:spcBef>
                        <a:spcAft>
                          <a:spcPts val="0"/>
                        </a:spcAft>
                        <a:buNone/>
                        <a:tabLst/>
                      </a:pPr>
                      <a:endParaRPr lang="en-CA" sz="2000" b="0" i="0" u="none" strike="noStrike" kern="1200" spc="0">
                        <a:ln>
                          <a:noFill/>
                        </a:ln>
                        <a:solidFill>
                          <a:srgbClr val="000000"/>
                        </a:solidFill>
                        <a:latin typeface="Franklin Gothic Book" pitchFamily="18"/>
                        <a:ea typeface="Arial Unicode MS" pitchFamily="2"/>
                        <a:cs typeface="Arial Unicode MS" pitchFamily="2"/>
                      </a:endParaRPr>
                    </a:p>
                    <a:p>
                      <a:pPr marL="0" marR="0" lvl="0" indent="0" algn="l" rtl="0" hangingPunct="1">
                        <a:lnSpc>
                          <a:spcPct val="100000"/>
                        </a:lnSpc>
                        <a:spcBef>
                          <a:spcPts val="0"/>
                        </a:spcBef>
                        <a:spcAft>
                          <a:spcPts val="0"/>
                        </a:spcAft>
                        <a:buNone/>
                        <a:tabLst/>
                      </a:pPr>
                      <a:r>
                        <a:rPr lang="en-CA" sz="2000" b="0" i="0" u="none" strike="noStrike" kern="1200" spc="0">
                          <a:ln>
                            <a:noFill/>
                          </a:ln>
                          <a:solidFill>
                            <a:srgbClr val="000000"/>
                          </a:solidFill>
                          <a:latin typeface="Franklin Gothic Book" pitchFamily="18"/>
                          <a:ea typeface="Arial Unicode MS" pitchFamily="2"/>
                          <a:cs typeface="Arial Unicode MS" pitchFamily="2"/>
                        </a:rPr>
                        <a:t>• Mains</a:t>
                      </a:r>
                    </a:p>
                    <a:p>
                      <a:pPr marL="0" marR="0" lvl="0" indent="0" algn="l" rtl="0" hangingPunct="1">
                        <a:lnSpc>
                          <a:spcPct val="100000"/>
                        </a:lnSpc>
                        <a:spcBef>
                          <a:spcPts val="0"/>
                        </a:spcBef>
                        <a:spcAft>
                          <a:spcPts val="0"/>
                        </a:spcAft>
                        <a:buNone/>
                        <a:tabLst/>
                      </a:pPr>
                      <a:r>
                        <a:rPr lang="en-CA" sz="2000" b="0" i="0" u="none" strike="noStrike" kern="1200" spc="0">
                          <a:ln>
                            <a:noFill/>
                          </a:ln>
                          <a:solidFill>
                            <a:srgbClr val="000000"/>
                          </a:solidFill>
                          <a:latin typeface="Franklin Gothic Book" pitchFamily="18"/>
                          <a:ea typeface="Arial Unicode MS" pitchFamily="2"/>
                          <a:cs typeface="Arial Unicode MS" pitchFamily="2"/>
                        </a:rPr>
                        <a:t>• Visage</a:t>
                      </a:r>
                    </a:p>
                    <a:p>
                      <a:pPr marL="0" marR="0" lvl="0" indent="0" algn="l" rtl="0" hangingPunct="1">
                        <a:lnSpc>
                          <a:spcPct val="100000"/>
                        </a:lnSpc>
                        <a:spcBef>
                          <a:spcPts val="0"/>
                        </a:spcBef>
                        <a:spcAft>
                          <a:spcPts val="0"/>
                        </a:spcAft>
                        <a:buNone/>
                        <a:tabLst/>
                      </a:pPr>
                      <a:r>
                        <a:rPr lang="en-CA" sz="2000" b="0" i="0" u="none" strike="noStrike" kern="1200" spc="0">
                          <a:ln>
                            <a:noFill/>
                          </a:ln>
                          <a:solidFill>
                            <a:srgbClr val="000000"/>
                          </a:solidFill>
                          <a:latin typeface="Franklin Gothic Book" pitchFamily="18"/>
                          <a:ea typeface="Arial Unicode MS" pitchFamily="2"/>
                          <a:cs typeface="Arial Unicode MS" pitchFamily="2"/>
                        </a:rPr>
                        <a:t>• Paupières</a:t>
                      </a:r>
                    </a:p>
                  </a:txBody>
                  <a:tcPr/>
                </a:tc>
                <a:extLst>
                  <a:ext uri="{0D108BD9-81ED-4DB2-BD59-A6C34878D82A}">
                    <a16:rowId xmlns:a16="http://schemas.microsoft.com/office/drawing/2014/main" val="2605881443"/>
                  </a:ext>
                </a:extLst>
              </a:tr>
            </a:tbl>
          </a:graphicData>
        </a:graphic>
      </p:graphicFrame>
      <p:pic>
        <p:nvPicPr>
          <p:cNvPr id="6" name="Picture 8">
            <a:extLst>
              <a:ext uri="{FF2B5EF4-FFF2-40B4-BE49-F238E27FC236}">
                <a16:creationId xmlns:a16="http://schemas.microsoft.com/office/drawing/2014/main" id="{84CF9996-9E75-4294-B8BB-BDF4F3E0C401}"/>
              </a:ext>
            </a:extLst>
          </p:cNvPr>
          <p:cNvPicPr>
            <a:picLocks noChangeAspect="1"/>
          </p:cNvPicPr>
          <p:nvPr/>
        </p:nvPicPr>
        <p:blipFill>
          <a:blip r:embed="rId4">
            <a:lum/>
            <a:alphaModFix/>
          </a:blip>
          <a:srcRect/>
          <a:stretch>
            <a:fillRect/>
          </a:stretch>
        </p:blipFill>
        <p:spPr>
          <a:xfrm>
            <a:off x="7940160" y="1603800"/>
            <a:ext cx="1911599" cy="1432800"/>
          </a:xfrm>
          <a:prstGeom prst="rect">
            <a:avLst/>
          </a:prstGeom>
          <a:noFill/>
          <a:ln>
            <a:noFill/>
          </a:ln>
        </p:spPr>
      </p:pic>
      <p:pic>
        <p:nvPicPr>
          <p:cNvPr id="7" name="Picture 9">
            <a:extLst>
              <a:ext uri="{FF2B5EF4-FFF2-40B4-BE49-F238E27FC236}">
                <a16:creationId xmlns:a16="http://schemas.microsoft.com/office/drawing/2014/main" id="{B975D92A-E2ED-4CFF-A145-060D72F050AF}"/>
              </a:ext>
            </a:extLst>
          </p:cNvPr>
          <p:cNvPicPr>
            <a:picLocks noChangeAspect="1"/>
          </p:cNvPicPr>
          <p:nvPr/>
        </p:nvPicPr>
        <p:blipFill>
          <a:blip r:embed="rId5">
            <a:lum/>
            <a:alphaModFix/>
          </a:blip>
          <a:srcRect/>
          <a:stretch>
            <a:fillRect/>
          </a:stretch>
        </p:blipFill>
        <p:spPr>
          <a:xfrm>
            <a:off x="7977600" y="4772880"/>
            <a:ext cx="1874520" cy="1371240"/>
          </a:xfrm>
          <a:prstGeom prst="rect">
            <a:avLst/>
          </a:prstGeom>
          <a:noFill/>
          <a:ln>
            <a:noFill/>
          </a:ln>
        </p:spPr>
      </p:pic>
      <p:sp>
        <p:nvSpPr>
          <p:cNvPr id="8" name="Rectangle 10">
            <a:extLst>
              <a:ext uri="{FF2B5EF4-FFF2-40B4-BE49-F238E27FC236}">
                <a16:creationId xmlns:a16="http://schemas.microsoft.com/office/drawing/2014/main" id="{50922590-8E21-4CD6-8183-CB8806EC141A}"/>
              </a:ext>
            </a:extLst>
          </p:cNvPr>
          <p:cNvSpPr/>
          <p:nvPr/>
        </p:nvSpPr>
        <p:spPr>
          <a:xfrm>
            <a:off x="787320" y="6367320"/>
            <a:ext cx="4142160" cy="257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Calibri" pitchFamily="18"/>
                <a:ea typeface="Arial Unicode MS" pitchFamily="2"/>
                <a:cs typeface="Arial Unicode MS" pitchFamily="2"/>
              </a:rPr>
              <a:t>Eichenfeld LF et al. </a:t>
            </a:r>
            <a:r>
              <a:rPr lang="en-CA" sz="1100" b="0" i="1" u="none" strike="noStrike" kern="1200" spc="0">
                <a:ln>
                  <a:noFill/>
                </a:ln>
                <a:solidFill>
                  <a:srgbClr val="000000"/>
                </a:solidFill>
                <a:latin typeface="Calibri" pitchFamily="18"/>
                <a:ea typeface="Arial Unicode MS" pitchFamily="2"/>
                <a:cs typeface="Arial Unicode MS" pitchFamily="2"/>
              </a:rPr>
              <a:t>J Am Acad Dermatol</a:t>
            </a:r>
            <a:r>
              <a:rPr lang="en-CA" sz="1100" b="0" i="0" u="none" strike="noStrike" kern="1200" spc="0">
                <a:ln>
                  <a:noFill/>
                </a:ln>
                <a:solidFill>
                  <a:srgbClr val="000000"/>
                </a:solidFill>
                <a:latin typeface="Calibri" pitchFamily="18"/>
                <a:ea typeface="Arial Unicode MS" pitchFamily="2"/>
                <a:cs typeface="Arial Unicode MS" pitchFamily="2"/>
              </a:rPr>
              <a:t> 2014;71:116-132.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Bonnes réponse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5532E-9664-43CC-A7D5-83719BD8286D}"/>
              </a:ext>
            </a:extLst>
          </p:cNvPr>
          <p:cNvSpPr txBox="1">
            <a:spLocks noGrp="1"/>
          </p:cNvSpPr>
          <p:nvPr>
            <p:ph type="title" idx="4294967295"/>
          </p:nvPr>
        </p:nvSpPr>
        <p:spPr/>
        <p:txBody>
          <a:bodyPr/>
          <a:lstStyle/>
          <a:p>
            <a:pPr lvl="0"/>
            <a:r>
              <a:rPr lang="en-US"/>
              <a:t>Bonnes réponses</a:t>
            </a:r>
          </a:p>
        </p:txBody>
      </p:sp>
      <p:sp>
        <p:nvSpPr>
          <p:cNvPr id="3" name="TextBox 3">
            <a:extLst>
              <a:ext uri="{FF2B5EF4-FFF2-40B4-BE49-F238E27FC236}">
                <a16:creationId xmlns:a16="http://schemas.microsoft.com/office/drawing/2014/main" id="{93D632AC-BFC1-4E98-AAC9-F090C9815F42}"/>
              </a:ext>
            </a:extLst>
          </p:cNvPr>
          <p:cNvSpPr/>
          <p:nvPr/>
        </p:nvSpPr>
        <p:spPr>
          <a:xfrm>
            <a:off x="1812600" y="6382440"/>
            <a:ext cx="603252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800" b="0" i="0" u="none" strike="noStrike" kern="1200" spc="0">
                <a:ln>
                  <a:noFill/>
                </a:ln>
                <a:solidFill>
                  <a:srgbClr val="000000"/>
                </a:solidFill>
                <a:latin typeface="Franklin Gothic Book" pitchFamily="18"/>
                <a:ea typeface="Arial Unicode MS" pitchFamily="2"/>
                <a:cs typeface="Arial Unicode MS" pitchFamily="2"/>
              </a:rPr>
              <a:t>Combien d’images avez-vous correctement identifiées?</a:t>
            </a:r>
          </a:p>
        </p:txBody>
      </p:sp>
      <p:sp>
        <p:nvSpPr>
          <p:cNvPr id="4" name="TextBox 9">
            <a:extLst>
              <a:ext uri="{FF2B5EF4-FFF2-40B4-BE49-F238E27FC236}">
                <a16:creationId xmlns:a16="http://schemas.microsoft.com/office/drawing/2014/main" id="{45432673-3B85-4C96-9083-A2EB45FC71BE}"/>
              </a:ext>
            </a:extLst>
          </p:cNvPr>
          <p:cNvSpPr/>
          <p:nvPr/>
        </p:nvSpPr>
        <p:spPr>
          <a:xfrm>
            <a:off x="7581240" y="6436440"/>
            <a:ext cx="4610520" cy="42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Images reproduites avec l’aimable autorisation du Dr J Rao, dermatologue</a:t>
            </a:r>
          </a:p>
        </p:txBody>
      </p:sp>
      <p:pic>
        <p:nvPicPr>
          <p:cNvPr id="5" name="Picture 8">
            <a:extLst>
              <a:ext uri="{FF2B5EF4-FFF2-40B4-BE49-F238E27FC236}">
                <a16:creationId xmlns:a16="http://schemas.microsoft.com/office/drawing/2014/main" id="{F944706E-4E63-49E3-9C79-FEEB1C029672}"/>
              </a:ext>
            </a:extLst>
          </p:cNvPr>
          <p:cNvPicPr>
            <a:picLocks noChangeAspect="1"/>
          </p:cNvPicPr>
          <p:nvPr/>
        </p:nvPicPr>
        <p:blipFill>
          <a:blip r:embed="rId3">
            <a:lum/>
            <a:alphaModFix/>
          </a:blip>
          <a:srcRect/>
          <a:stretch>
            <a:fillRect/>
          </a:stretch>
        </p:blipFill>
        <p:spPr>
          <a:xfrm>
            <a:off x="1782720" y="1321560"/>
            <a:ext cx="8626319" cy="4836960"/>
          </a:xfrm>
          <a:prstGeom prst="rect">
            <a:avLst/>
          </a:prstGeom>
          <a:noFill/>
          <a:ln>
            <a:noFill/>
          </a:ln>
        </p:spPr>
      </p:pic>
      <p:sp>
        <p:nvSpPr>
          <p:cNvPr id="6" name="Rounded Rectangle 5">
            <a:extLst>
              <a:ext uri="{FF2B5EF4-FFF2-40B4-BE49-F238E27FC236}">
                <a16:creationId xmlns:a16="http://schemas.microsoft.com/office/drawing/2014/main" id="{F59D253A-B00B-46BD-B3C1-7B82F2ECC604}"/>
              </a:ext>
            </a:extLst>
          </p:cNvPr>
          <p:cNvSpPr/>
          <p:nvPr/>
        </p:nvSpPr>
        <p:spPr>
          <a:xfrm>
            <a:off x="5948280" y="1321560"/>
            <a:ext cx="4460760" cy="1593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600">
            <a:solidFill>
              <a:srgbClr val="FF0000"/>
            </a:solidFill>
            <a:prstDash val="solid"/>
            <a:miter/>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CA" sz="1800" b="0" i="0" u="none" strike="noStrike" kern="1200">
              <a:ln>
                <a:noFill/>
              </a:ln>
              <a:latin typeface="Arial" pitchFamily="18"/>
              <a:ea typeface="Arial Unicode MS" pitchFamily="2"/>
              <a:cs typeface="Arial Unicode MS" pitchFamily="2"/>
            </a:endParaRPr>
          </a:p>
        </p:txBody>
      </p:sp>
      <p:sp>
        <p:nvSpPr>
          <p:cNvPr id="7" name="Rounded Rectangle 7">
            <a:extLst>
              <a:ext uri="{FF2B5EF4-FFF2-40B4-BE49-F238E27FC236}">
                <a16:creationId xmlns:a16="http://schemas.microsoft.com/office/drawing/2014/main" id="{A2B18541-5073-40D5-9AF3-534E36D4ECE4}"/>
              </a:ext>
            </a:extLst>
          </p:cNvPr>
          <p:cNvSpPr/>
          <p:nvPr/>
        </p:nvSpPr>
        <p:spPr>
          <a:xfrm>
            <a:off x="8087399" y="4551120"/>
            <a:ext cx="2230200" cy="166139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2600">
            <a:solidFill>
              <a:srgbClr val="FF0000"/>
            </a:solidFill>
            <a:prstDash val="solid"/>
            <a:miter/>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CA" sz="1800" b="0" i="0" u="none" strike="noStrike" kern="1200">
              <a:ln>
                <a:noFill/>
              </a:ln>
              <a:latin typeface="Arial" pitchFamily="18"/>
              <a:ea typeface="Arial Unicode MS" pitchFamily="2"/>
              <a:cs typeface="Arial Unicode MS" pitchFamily="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eau atteinte de DA (eczéma) ≠ peau atteinte de psoriasi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7A97-2208-488D-86E5-236B0004D59B}"/>
              </a:ext>
            </a:extLst>
          </p:cNvPr>
          <p:cNvSpPr txBox="1">
            <a:spLocks noGrp="1"/>
          </p:cNvSpPr>
          <p:nvPr>
            <p:ph type="title" idx="4294967295"/>
          </p:nvPr>
        </p:nvSpPr>
        <p:spPr>
          <a:xfrm>
            <a:off x="838080" y="365040"/>
            <a:ext cx="11353320" cy="1325160"/>
          </a:xfrm>
        </p:spPr>
        <p:txBody>
          <a:bodyPr/>
          <a:lstStyle/>
          <a:p>
            <a:pPr lvl="0"/>
            <a:r>
              <a:rPr lang="en-US" sz="3500"/>
              <a:t>Peau atteinte de DA (eczéma) ≠ peau atteinte de psoriasis</a:t>
            </a:r>
          </a:p>
        </p:txBody>
      </p:sp>
      <p:grpSp>
        <p:nvGrpSpPr>
          <p:cNvPr id="3" name="Group 3">
            <a:extLst>
              <a:ext uri="{FF2B5EF4-FFF2-40B4-BE49-F238E27FC236}">
                <a16:creationId xmlns:a16="http://schemas.microsoft.com/office/drawing/2014/main" id="{4DDE8FBF-D59B-4CFD-BCD6-CFA44F4ADC9A}"/>
              </a:ext>
            </a:extLst>
          </p:cNvPr>
          <p:cNvGrpSpPr/>
          <p:nvPr/>
        </p:nvGrpSpPr>
        <p:grpSpPr>
          <a:xfrm>
            <a:off x="6960600" y="3326039"/>
            <a:ext cx="2515680" cy="1753921"/>
            <a:chOff x="6960600" y="3326039"/>
            <a:chExt cx="2515680" cy="1753921"/>
          </a:xfrm>
        </p:grpSpPr>
        <p:pic>
          <p:nvPicPr>
            <p:cNvPr id="4" name="Picture 2">
              <a:extLst>
                <a:ext uri="{FF2B5EF4-FFF2-40B4-BE49-F238E27FC236}">
                  <a16:creationId xmlns:a16="http://schemas.microsoft.com/office/drawing/2014/main" id="{472C0114-002A-4B40-9AD4-700A566A35B4}"/>
                </a:ext>
              </a:extLst>
            </p:cNvPr>
            <p:cNvPicPr>
              <a:picLocks noChangeAspect="1"/>
            </p:cNvPicPr>
            <p:nvPr/>
          </p:nvPicPr>
          <p:blipFill>
            <a:blip r:embed="rId3">
              <a:lum/>
              <a:alphaModFix/>
            </a:blip>
            <a:srcRect/>
            <a:stretch>
              <a:fillRect/>
            </a:stretch>
          </p:blipFill>
          <p:spPr>
            <a:xfrm>
              <a:off x="6985440" y="3861000"/>
              <a:ext cx="2480760" cy="1218960"/>
            </a:xfrm>
            <a:prstGeom prst="rect">
              <a:avLst/>
            </a:prstGeom>
            <a:noFill/>
            <a:ln>
              <a:noFill/>
            </a:ln>
          </p:spPr>
        </p:pic>
        <p:sp>
          <p:nvSpPr>
            <p:cNvPr id="5" name="Freeform 8">
              <a:extLst>
                <a:ext uri="{FF2B5EF4-FFF2-40B4-BE49-F238E27FC236}">
                  <a16:creationId xmlns:a16="http://schemas.microsoft.com/office/drawing/2014/main" id="{101DC4AB-A721-4A99-A662-6E71FEE88EAC}"/>
                </a:ext>
              </a:extLst>
            </p:cNvPr>
            <p:cNvSpPr/>
            <p:nvPr/>
          </p:nvSpPr>
          <p:spPr>
            <a:xfrm>
              <a:off x="6985440" y="3326039"/>
              <a:ext cx="2490840" cy="373320"/>
            </a:xfrm>
            <a:custGeom>
              <a:avLst/>
              <a:gdLst>
                <a:gd name="f0" fmla="val 2491136"/>
                <a:gd name="f1" fmla="val 31716"/>
                <a:gd name="f2" fmla="val 285848"/>
                <a:gd name="f3" fmla="val 278157"/>
                <a:gd name="f4" fmla="val 326922"/>
                <a:gd name="f5" fmla="val 157233"/>
                <a:gd name="f6" fmla="val 323167"/>
                <a:gd name="f7" fmla="val 394322"/>
                <a:gd name="f8" fmla="val 301613"/>
                <a:gd name="f9" fmla="val 410088"/>
                <a:gd name="f10" fmla="val 296358"/>
                <a:gd name="f11" fmla="val 425001"/>
                <a:gd name="f12" fmla="val 441619"/>
                <a:gd name="f13" fmla="val 749349"/>
                <a:gd name="f14" fmla="val 560660"/>
                <a:gd name="f15" fmla="val 284077"/>
                <a:gd name="f16" fmla="val 693867"/>
                <a:gd name="f17" fmla="val 317379"/>
                <a:gd name="f18" fmla="val 719863"/>
                <a:gd name="f19" fmla="val 323878"/>
                <a:gd name="f20" fmla="val 746537"/>
                <a:gd name="f21" fmla="val 327331"/>
                <a:gd name="f22" fmla="val 772695"/>
                <a:gd name="f23" fmla="val 333144"/>
                <a:gd name="f24" fmla="val 793847"/>
                <a:gd name="f25" fmla="val 337844"/>
                <a:gd name="f26" fmla="val 814736"/>
                <a:gd name="f27" fmla="val 343655"/>
                <a:gd name="f28" fmla="val 835757"/>
                <a:gd name="f29" fmla="val 348910"/>
                <a:gd name="f30" fmla="val 1513674"/>
                <a:gd name="f31" fmla="val 1595822"/>
                <a:gd name="f32" fmla="val 313558"/>
                <a:gd name="f33" fmla="val 1765073"/>
                <a:gd name="f34" fmla="val 336979"/>
                <a:gd name="f35" fmla="val 1860516"/>
                <a:gd name="f36" fmla="val 1983146"/>
                <a:gd name="f37" fmla="val 389788"/>
                <a:gd name="f38" fmla="val 1914490"/>
                <a:gd name="f39" fmla="val 373468"/>
                <a:gd name="f40" fmla="val 2160060"/>
                <a:gd name="f41" fmla="val 2181620"/>
                <a:gd name="f42" fmla="val 346754"/>
                <a:gd name="f43" fmla="val 2202834"/>
                <a:gd name="f44" fmla="val 340752"/>
                <a:gd name="f45" fmla="val 2223122"/>
                <a:gd name="f46" fmla="val 2245127"/>
                <a:gd name="f47" fmla="val 324892"/>
                <a:gd name="f48" fmla="val 2263673"/>
                <a:gd name="f49" fmla="val 308366"/>
                <a:gd name="f50" fmla="val 2286184"/>
                <a:gd name="f51" fmla="val 2306061"/>
                <a:gd name="f52" fmla="val 295650"/>
                <a:gd name="f53" fmla="val 2478597"/>
                <a:gd name="f54" fmla="val 271873"/>
                <a:gd name="f55" fmla="val 270082"/>
                <a:gd name="f56" fmla="val 2458439"/>
                <a:gd name="f57" fmla="val 139291"/>
                <a:gd name="f58" fmla="val 2505822"/>
                <a:gd name="f59" fmla="val 253453"/>
                <a:gd name="f60" fmla="val 2428074"/>
                <a:gd name="f61" fmla="val 191255"/>
                <a:gd name="f62" fmla="val 2413278"/>
                <a:gd name="f63" fmla="val 179418"/>
                <a:gd name="f64" fmla="val 2409941"/>
                <a:gd name="f65" fmla="val 157356"/>
                <a:gd name="f66" fmla="val 2396543"/>
                <a:gd name="f67" fmla="val 143958"/>
                <a:gd name="f68" fmla="val 2383145"/>
                <a:gd name="f69" fmla="val 130560"/>
                <a:gd name="f70" fmla="val 2365012"/>
                <a:gd name="f71" fmla="val 122937"/>
                <a:gd name="f72" fmla="val 2349247"/>
                <a:gd name="f73" fmla="val 112427"/>
                <a:gd name="f74" fmla="val 2285174"/>
                <a:gd name="f75" fmla="val -79784"/>
                <a:gd name="f76" fmla="val 2335116"/>
                <a:gd name="f77" fmla="val 19657"/>
                <a:gd name="f78" fmla="val 80896"/>
                <a:gd name="f79" fmla="val 1844034"/>
                <a:gd name="f80" fmla="val 83023"/>
                <a:gd name="f81" fmla="val 1860634"/>
                <a:gd name="f82" fmla="val 123306"/>
                <a:gd name="f83" fmla="val 1844750"/>
                <a:gd name="f84" fmla="val 128193"/>
                <a:gd name="f85" fmla="val 1784268"/>
                <a:gd name="f86" fmla="val 146803"/>
                <a:gd name="f87" fmla="val 1718626"/>
                <a:gd name="f88" fmla="val 138703"/>
                <a:gd name="f89" fmla="val 1655564"/>
                <a:gd name="f90" fmla="val 1650309"/>
                <a:gd name="f91" fmla="val 159724"/>
                <a:gd name="f92" fmla="val 1654048"/>
                <a:gd name="f93" fmla="val 199805"/>
                <a:gd name="f94" fmla="val 1639798"/>
                <a:gd name="f95" fmla="val 1607303"/>
                <a:gd name="f96" fmla="val 171758"/>
                <a:gd name="f97" fmla="val 1576736"/>
                <a:gd name="f98" fmla="val 96662"/>
                <a:gd name="f99" fmla="val 1560971"/>
                <a:gd name="f100" fmla="val 101917"/>
                <a:gd name="f101" fmla="val 1543267"/>
                <a:gd name="f102" fmla="val 103209"/>
                <a:gd name="f103" fmla="val 1529440"/>
                <a:gd name="f104" fmla="val 1510889"/>
                <a:gd name="f105" fmla="val 124795"/>
                <a:gd name="f106" fmla="val 1504136"/>
                <a:gd name="f107" fmla="val 156059"/>
                <a:gd name="f108" fmla="val 1482143"/>
                <a:gd name="f109" fmla="val 1435203"/>
                <a:gd name="f110" fmla="val 167547"/>
                <a:gd name="f111" fmla="val 1387550"/>
                <a:gd name="f112" fmla="val 149213"/>
                <a:gd name="f113" fmla="val 1340253"/>
                <a:gd name="f114" fmla="val 1230223"/>
                <a:gd name="f115" fmla="val 107282"/>
                <a:gd name="f116" fmla="val 1319803"/>
                <a:gd name="f117" fmla="val 133001"/>
                <a:gd name="f118" fmla="val 1103771"/>
                <a:gd name="f119" fmla="val 1056398"/>
                <a:gd name="f120" fmla="val 107915"/>
                <a:gd name="f121" fmla="val 1009178"/>
                <a:gd name="f122" fmla="val 961881"/>
                <a:gd name="f123" fmla="val 951371"/>
                <a:gd name="f124" fmla="val 946801"/>
                <a:gd name="f125" fmla="val 134557"/>
                <a:gd name="f126" fmla="val 930350"/>
                <a:gd name="f127" fmla="val 907084"/>
                <a:gd name="f128" fmla="val 157253"/>
                <a:gd name="f129" fmla="val 878154"/>
                <a:gd name="f130" fmla="val 156765"/>
                <a:gd name="f131" fmla="val 851522"/>
                <a:gd name="f132" fmla="val 783422"/>
                <a:gd name="f133" fmla="val 167291"/>
                <a:gd name="f134" fmla="val 714888"/>
                <a:gd name="f135" fmla="val 170234"/>
                <a:gd name="f136" fmla="val 646571"/>
                <a:gd name="f137" fmla="val 175489"/>
                <a:gd name="f138" fmla="val 620295"/>
                <a:gd name="f139" fmla="val 592833"/>
                <a:gd name="f140" fmla="val 169133"/>
                <a:gd name="f141" fmla="val 567743"/>
                <a:gd name="f142" fmla="val 550002"/>
                <a:gd name="f143" fmla="val 153071"/>
                <a:gd name="f144" fmla="val 539027"/>
                <a:gd name="f145" fmla="val 131909"/>
                <a:gd name="f146" fmla="val 520447"/>
                <a:gd name="f147" fmla="val 458395"/>
                <a:gd name="f148" fmla="val 115782"/>
                <a:gd name="f149" fmla="val 117682"/>
                <a:gd name="f150" fmla="val 331260"/>
                <a:gd name="f151" fmla="val 310239"/>
                <a:gd name="f152" fmla="val 290203"/>
                <a:gd name="f153" fmla="val 89148"/>
                <a:gd name="f154" fmla="val 268198"/>
                <a:gd name="f155" fmla="val 247910"/>
                <a:gd name="f156" fmla="val 73288"/>
                <a:gd name="f157" fmla="val 225052"/>
                <a:gd name="f158" fmla="val 73666"/>
                <a:gd name="f159" fmla="val 205136"/>
                <a:gd name="f160" fmla="val 65131"/>
                <a:gd name="f161" fmla="val 187720"/>
                <a:gd name="f162" fmla="val 57667"/>
                <a:gd name="f163" fmla="val 173605"/>
                <a:gd name="f164" fmla="val 44110"/>
                <a:gd name="f165" fmla="val 157840"/>
                <a:gd name="f166" fmla="val 33600"/>
                <a:gd name="f167" fmla="val 142074"/>
                <a:gd name="f168" fmla="val 38855"/>
                <a:gd name="f169" fmla="val 125407"/>
                <a:gd name="f170" fmla="val 41933"/>
                <a:gd name="f171" fmla="val 110543"/>
                <a:gd name="f172" fmla="val 49365"/>
                <a:gd name="f173" fmla="val 66646"/>
                <a:gd name="f174" fmla="val 71313"/>
                <a:gd name="f175" fmla="val 50815"/>
                <a:gd name="f176" fmla="val 93328"/>
                <a:gd name="f177" fmla="val 15950"/>
                <a:gd name="f178" fmla="val 10695"/>
                <a:gd name="f179" fmla="val -1651"/>
                <a:gd name="f180" fmla="val 158972"/>
                <a:gd name="f181" fmla="val 184"/>
                <a:gd name="f182" fmla="val 11746"/>
                <a:gd name="f183" fmla="val 279542"/>
                <a:gd name="f184" fmla="val 18862"/>
                <a:gd name="f185" fmla="val 256500"/>
                <a:gd name="f186" fmla="val 79012"/>
                <a:gd name="f187" fmla="val 84958"/>
                <a:gd name="f188" fmla="val 306072"/>
                <a:gd name="f189" fmla="val 89523"/>
                <a:gd name="f190" fmla="val 312124"/>
                <a:gd name="f191" fmla="val 94778"/>
              </a:gdLst>
              <a:ahLst/>
              <a:cxnLst>
                <a:cxn ang="3cd4">
                  <a:pos x="hc" y="t"/>
                </a:cxn>
                <a:cxn ang="0">
                  <a:pos x="r" y="vc"/>
                </a:cxn>
                <a:cxn ang="cd4">
                  <a:pos x="hc" y="b"/>
                </a:cxn>
                <a:cxn ang="cd2">
                  <a:pos x="l" y="vc"/>
                </a:cxn>
              </a:cxnLst>
              <a:rect l="l" t="t" r="r" b="b"/>
              <a:pathLst>
                <a:path w="2491136" h="373818">
                  <a:moveTo>
                    <a:pt x="f1" y="f2"/>
                  </a:moveTo>
                  <a:cubicBezTo>
                    <a:pt x="f3" y="f4"/>
                    <a:pt x="f5" y="f6"/>
                    <a:pt x="f7" y="f8"/>
                  </a:cubicBezTo>
                  <a:cubicBezTo>
                    <a:pt x="f9" y="f10"/>
                    <a:pt x="f11" y="f2"/>
                    <a:pt x="f12" y="f2"/>
                  </a:cubicBezTo>
                  <a:cubicBezTo>
                    <a:pt x="f13" y="f2"/>
                    <a:pt x="f14" y="f15"/>
                    <a:pt x="f16" y="f17"/>
                  </a:cubicBezTo>
                  <a:cubicBezTo>
                    <a:pt x="f18" y="f19"/>
                    <a:pt x="f20" y="f21"/>
                    <a:pt x="f22" y="f23"/>
                  </a:cubicBezTo>
                  <a:cubicBezTo>
                    <a:pt x="f24" y="f25"/>
                    <a:pt x="f26" y="f27"/>
                    <a:pt x="f28" y="f29"/>
                  </a:cubicBezTo>
                  <a:lnTo>
                    <a:pt x="f30" y="f17"/>
                  </a:lnTo>
                  <a:cubicBezTo>
                    <a:pt x="f31" y="f32"/>
                    <a:pt x="f33" y="f34"/>
                    <a:pt x="f35" y="f29"/>
                  </a:cubicBezTo>
                  <a:cubicBezTo>
                    <a:pt x="f36" y="f37"/>
                    <a:pt x="f38" y="f39"/>
                    <a:pt x="f40" y="f29"/>
                  </a:cubicBezTo>
                  <a:cubicBezTo>
                    <a:pt x="f41" y="f42"/>
                    <a:pt x="f43" y="f44"/>
                    <a:pt x="f45" y="f23"/>
                  </a:cubicBezTo>
                  <a:cubicBezTo>
                    <a:pt x="f46" y="f47"/>
                    <a:pt x="f48" y="f49"/>
                    <a:pt x="f50" y="f8"/>
                  </a:cubicBezTo>
                  <a:cubicBezTo>
                    <a:pt x="f51" y="f52"/>
                    <a:pt x="f53" y="f54"/>
                    <a:pt x="f0" y="f55"/>
                  </a:cubicBezTo>
                  <a:cubicBezTo>
                    <a:pt x="f56" y="f57"/>
                    <a:pt x="f58" y="f59"/>
                    <a:pt x="f60" y="f61"/>
                  </a:cubicBezTo>
                  <a:cubicBezTo>
                    <a:pt x="f62" y="f63"/>
                    <a:pt x="f64" y="f65"/>
                    <a:pt x="f66" y="f67"/>
                  </a:cubicBezTo>
                  <a:cubicBezTo>
                    <a:pt x="f68" y="f69"/>
                    <a:pt x="f70" y="f71"/>
                    <a:pt x="f72" y="f73"/>
                  </a:cubicBezTo>
                  <a:cubicBezTo>
                    <a:pt x="f74" y="f75"/>
                    <a:pt x="f76" y="f77"/>
                    <a:pt x="f35" y="f78"/>
                  </a:cubicBezTo>
                  <a:cubicBezTo>
                    <a:pt x="f79" y="f80"/>
                    <a:pt x="f81" y="f82"/>
                    <a:pt x="f83" y="f84"/>
                  </a:cubicBezTo>
                  <a:cubicBezTo>
                    <a:pt x="f85" y="f86"/>
                    <a:pt x="f87" y="f88"/>
                    <a:pt x="f89" y="f67"/>
                  </a:cubicBezTo>
                  <a:cubicBezTo>
                    <a:pt x="f90" y="f91"/>
                    <a:pt x="f92" y="f93"/>
                    <a:pt x="f94" y="f61"/>
                  </a:cubicBezTo>
                  <a:cubicBezTo>
                    <a:pt x="f95" y="f96"/>
                    <a:pt x="f97" y="f98"/>
                    <a:pt x="f97" y="f98"/>
                  </a:cubicBezTo>
                  <a:cubicBezTo>
                    <a:pt x="f99" y="f100"/>
                    <a:pt x="f101" y="f102"/>
                    <a:pt x="f103" y="f73"/>
                  </a:cubicBezTo>
                  <a:cubicBezTo>
                    <a:pt x="f104" y="f105"/>
                    <a:pt x="f106" y="f107"/>
                    <a:pt x="f108" y="f91"/>
                  </a:cubicBezTo>
                  <a:cubicBezTo>
                    <a:pt x="f109" y="f110"/>
                    <a:pt x="f111" y="f112"/>
                    <a:pt x="f113" y="f67"/>
                  </a:cubicBezTo>
                  <a:cubicBezTo>
                    <a:pt x="f114" y="f115"/>
                    <a:pt x="f116" y="f117"/>
                    <a:pt x="f118" y="f73"/>
                  </a:cubicBezTo>
                  <a:cubicBezTo>
                    <a:pt x="f119" y="f120"/>
                    <a:pt x="f121" y="f100"/>
                    <a:pt x="f122" y="f98"/>
                  </a:cubicBezTo>
                  <a:cubicBezTo>
                    <a:pt x="f123" y="f73"/>
                    <a:pt x="f124" y="f125"/>
                    <a:pt x="f126" y="f67"/>
                  </a:cubicBezTo>
                  <a:cubicBezTo>
                    <a:pt x="f127" y="f128"/>
                    <a:pt x="f129" y="f130"/>
                    <a:pt x="f131" y="f91"/>
                  </a:cubicBezTo>
                  <a:cubicBezTo>
                    <a:pt x="f132" y="f133"/>
                    <a:pt x="f134" y="f135"/>
                    <a:pt x="f136" y="f137"/>
                  </a:cubicBezTo>
                  <a:cubicBezTo>
                    <a:pt x="f138" y="f135"/>
                    <a:pt x="f139" y="f140"/>
                    <a:pt x="f141" y="f91"/>
                  </a:cubicBezTo>
                  <a:cubicBezTo>
                    <a:pt x="f142" y="f143"/>
                    <a:pt x="f144" y="f145"/>
                    <a:pt x="f146" y="f84"/>
                  </a:cubicBezTo>
                  <a:cubicBezTo>
                    <a:pt x="f147" y="f148"/>
                    <a:pt x="f7" y="f149"/>
                    <a:pt x="f150" y="f73"/>
                  </a:cubicBezTo>
                  <a:cubicBezTo>
                    <a:pt x="f151" y="f100"/>
                    <a:pt x="f152" y="f153"/>
                    <a:pt x="f154" y="f78"/>
                  </a:cubicBezTo>
                  <a:cubicBezTo>
                    <a:pt x="f155" y="f156"/>
                    <a:pt x="f157" y="f158"/>
                    <a:pt x="f159" y="f160"/>
                  </a:cubicBezTo>
                  <a:cubicBezTo>
                    <a:pt x="f161" y="f162"/>
                    <a:pt x="f163" y="f164"/>
                    <a:pt x="f165" y="f166"/>
                  </a:cubicBezTo>
                  <a:cubicBezTo>
                    <a:pt x="f167" y="f168"/>
                    <a:pt x="f169" y="f170"/>
                    <a:pt x="f171" y="f172"/>
                  </a:cubicBezTo>
                  <a:cubicBezTo>
                    <a:pt x="f173" y="f174"/>
                    <a:pt x="f175" y="f176"/>
                    <a:pt x="f177" y="f84"/>
                  </a:cubicBezTo>
                  <a:cubicBezTo>
                    <a:pt x="f178" y="f67"/>
                    <a:pt x="f179" y="f180"/>
                    <a:pt x="f181" y="f137"/>
                  </a:cubicBezTo>
                  <a:cubicBezTo>
                    <a:pt x="f182" y="f183"/>
                    <a:pt x="f184" y="f185"/>
                    <a:pt x="f186" y="f8"/>
                  </a:cubicBezTo>
                  <a:cubicBezTo>
                    <a:pt x="f187" y="f188"/>
                    <a:pt x="f189" y="f190"/>
                    <a:pt x="f191" y="f17"/>
                  </a:cubicBezTo>
                </a:path>
              </a:pathLst>
            </a:custGeom>
            <a:no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CA" sz="1800" b="0" i="0" u="none" strike="noStrike" kern="1200">
                <a:ln>
                  <a:noFill/>
                </a:ln>
                <a:latin typeface="Arial" pitchFamily="18"/>
                <a:ea typeface="Arial Unicode MS" pitchFamily="2"/>
                <a:cs typeface="Arial Unicode MS" pitchFamily="2"/>
              </a:endParaRPr>
            </a:p>
          </p:txBody>
        </p:sp>
        <p:sp>
          <p:nvSpPr>
            <p:cNvPr id="6" name="Rectangle 9">
              <a:extLst>
                <a:ext uri="{FF2B5EF4-FFF2-40B4-BE49-F238E27FC236}">
                  <a16:creationId xmlns:a16="http://schemas.microsoft.com/office/drawing/2014/main" id="{89CD32DC-232F-48A4-A21E-D7997CDB769F}"/>
                </a:ext>
              </a:extLst>
            </p:cNvPr>
            <p:cNvSpPr/>
            <p:nvPr/>
          </p:nvSpPr>
          <p:spPr>
            <a:xfrm>
              <a:off x="6960600" y="3539880"/>
              <a:ext cx="2480760" cy="319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6AF00"/>
            </a:solidFill>
            <a:ln w="12600">
              <a:solidFill>
                <a:srgbClr val="257568"/>
              </a:solidFill>
              <a:prstDash val="solid"/>
              <a:miter/>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CA" sz="1800" b="0" i="0" u="none" strike="noStrike" kern="1200">
                <a:ln>
                  <a:noFill/>
                </a:ln>
                <a:latin typeface="Arial" pitchFamily="18"/>
                <a:ea typeface="Arial Unicode MS" pitchFamily="2"/>
                <a:cs typeface="Arial Unicode MS" pitchFamily="2"/>
              </a:endParaRPr>
            </a:p>
          </p:txBody>
        </p:sp>
      </p:grpSp>
      <p:sp>
        <p:nvSpPr>
          <p:cNvPr id="7" name="Rectangle 11">
            <a:extLst>
              <a:ext uri="{FF2B5EF4-FFF2-40B4-BE49-F238E27FC236}">
                <a16:creationId xmlns:a16="http://schemas.microsoft.com/office/drawing/2014/main" id="{EF8E2F42-6FE1-4CA7-8C54-C39C0DD3429B}"/>
              </a:ext>
            </a:extLst>
          </p:cNvPr>
          <p:cNvSpPr/>
          <p:nvPr/>
        </p:nvSpPr>
        <p:spPr>
          <a:xfrm>
            <a:off x="5077800" y="2357640"/>
            <a:ext cx="68220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7200" b="0" i="0" u="none" strike="noStrike" kern="1200" spc="0">
                <a:ln>
                  <a:noFill/>
                </a:ln>
                <a:solidFill>
                  <a:srgbClr val="000000"/>
                </a:solidFill>
                <a:latin typeface="Franklin Gothic Book" pitchFamily="18"/>
                <a:ea typeface="Arial Unicode MS" pitchFamily="2"/>
                <a:cs typeface="Arial Unicode MS" pitchFamily="2"/>
              </a:rPr>
              <a:t>≠</a:t>
            </a:r>
          </a:p>
        </p:txBody>
      </p:sp>
      <p:sp>
        <p:nvSpPr>
          <p:cNvPr id="8" name="TextBox 13">
            <a:extLst>
              <a:ext uri="{FF2B5EF4-FFF2-40B4-BE49-F238E27FC236}">
                <a16:creationId xmlns:a16="http://schemas.microsoft.com/office/drawing/2014/main" id="{F02C7870-77BC-4EF3-B9BC-6D8A5AB967B7}"/>
              </a:ext>
            </a:extLst>
          </p:cNvPr>
          <p:cNvSpPr/>
          <p:nvPr/>
        </p:nvSpPr>
        <p:spPr>
          <a:xfrm>
            <a:off x="609480" y="5180400"/>
            <a:ext cx="3434040" cy="414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noAutofit/>
          </a:bodyPr>
          <a:lstStyle/>
          <a:p>
            <a:pPr marL="0" marR="0" lvl="0" indent="0" algn="l" rtl="0" hangingPunct="1">
              <a:lnSpc>
                <a:spcPct val="100000"/>
              </a:lnSpc>
              <a:spcBef>
                <a:spcPts val="0"/>
              </a:spcBef>
              <a:spcAft>
                <a:spcPts val="0"/>
              </a:spcAft>
              <a:buNone/>
              <a:tabLst/>
              <a:defRPr sz="1800"/>
            </a:pPr>
            <a:r>
              <a:rPr lang="en-CA" sz="1800" b="0" i="0" u="none" strike="noStrike" kern="1200" spc="0">
                <a:ln>
                  <a:noFill/>
                </a:ln>
                <a:solidFill>
                  <a:srgbClr val="000000"/>
                </a:solidFill>
                <a:latin typeface="Franklin Gothic Book" pitchFamily="18"/>
                <a:ea typeface="Arial Unicode MS" pitchFamily="2"/>
                <a:cs typeface="Arial Unicode MS" pitchFamily="2"/>
              </a:rPr>
              <a:t>Anomalies de la barrière cutanée - procéder délicatement</a:t>
            </a:r>
          </a:p>
        </p:txBody>
      </p:sp>
      <p:sp>
        <p:nvSpPr>
          <p:cNvPr id="9" name="TextBox 14">
            <a:extLst>
              <a:ext uri="{FF2B5EF4-FFF2-40B4-BE49-F238E27FC236}">
                <a16:creationId xmlns:a16="http://schemas.microsoft.com/office/drawing/2014/main" id="{8FF2B34E-718F-49E0-B581-9D81D1856608}"/>
              </a:ext>
            </a:extLst>
          </p:cNvPr>
          <p:cNvSpPr/>
          <p:nvPr/>
        </p:nvSpPr>
        <p:spPr>
          <a:xfrm>
            <a:off x="6676920" y="5180400"/>
            <a:ext cx="3434040" cy="414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noAutofit/>
          </a:bodyPr>
          <a:lstStyle/>
          <a:p>
            <a:pPr marL="0" marR="0" lvl="0" indent="0" algn="l" rtl="0" hangingPunct="1">
              <a:lnSpc>
                <a:spcPct val="100000"/>
              </a:lnSpc>
              <a:spcBef>
                <a:spcPts val="0"/>
              </a:spcBef>
              <a:spcAft>
                <a:spcPts val="0"/>
              </a:spcAft>
              <a:buNone/>
              <a:tabLst/>
              <a:defRPr sz="1800"/>
            </a:pPr>
            <a:r>
              <a:rPr lang="en-CA" sz="1800" b="0" i="0" u="none" strike="noStrike" kern="1200" spc="0">
                <a:ln>
                  <a:noFill/>
                </a:ln>
                <a:solidFill>
                  <a:srgbClr val="000000"/>
                </a:solidFill>
                <a:latin typeface="Franklin Gothic Book" pitchFamily="18"/>
                <a:ea typeface="Arial Unicode MS" pitchFamily="2"/>
                <a:cs typeface="Arial Unicode MS" pitchFamily="2"/>
              </a:rPr>
              <a:t>Couche épaisse – traiter énergiquement</a:t>
            </a:r>
          </a:p>
        </p:txBody>
      </p:sp>
      <p:sp>
        <p:nvSpPr>
          <p:cNvPr id="10" name="TextBox 15">
            <a:extLst>
              <a:ext uri="{FF2B5EF4-FFF2-40B4-BE49-F238E27FC236}">
                <a16:creationId xmlns:a16="http://schemas.microsoft.com/office/drawing/2014/main" id="{8AB90C58-AB24-49A3-AF28-0EAA78AE769E}"/>
              </a:ext>
            </a:extLst>
          </p:cNvPr>
          <p:cNvSpPr/>
          <p:nvPr/>
        </p:nvSpPr>
        <p:spPr>
          <a:xfrm>
            <a:off x="4398840" y="6373799"/>
            <a:ext cx="7990920" cy="257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Représentations graphiques reproduites avec l’aimable autorisation de Cork MJ et al. </a:t>
            </a:r>
            <a:r>
              <a:rPr lang="en-CA" sz="1100" b="0" i="1" u="none" strike="noStrike" kern="1200" spc="0">
                <a:ln>
                  <a:noFill/>
                </a:ln>
                <a:solidFill>
                  <a:srgbClr val="000000"/>
                </a:solidFill>
                <a:latin typeface="Franklin Gothic Book" pitchFamily="18"/>
                <a:ea typeface="Arial Unicode MS" pitchFamily="2"/>
                <a:cs typeface="Arial Unicode MS" pitchFamily="2"/>
              </a:rPr>
              <a:t>J Allergy Clin Immunol </a:t>
            </a:r>
            <a:r>
              <a:rPr lang="en-CA" sz="1100" b="0" i="0" u="none" strike="noStrike" kern="1200" spc="0">
                <a:ln>
                  <a:noFill/>
                </a:ln>
                <a:solidFill>
                  <a:srgbClr val="000000"/>
                </a:solidFill>
                <a:latin typeface="Franklin Gothic Book" pitchFamily="18"/>
                <a:ea typeface="Arial Unicode MS" pitchFamily="2"/>
                <a:cs typeface="Arial Unicode MS" pitchFamily="2"/>
              </a:rPr>
              <a:t>2006;118:3-21</a:t>
            </a:r>
          </a:p>
        </p:txBody>
      </p:sp>
      <p:pic>
        <p:nvPicPr>
          <p:cNvPr id="11" name="Picture 6">
            <a:extLst>
              <a:ext uri="{FF2B5EF4-FFF2-40B4-BE49-F238E27FC236}">
                <a16:creationId xmlns:a16="http://schemas.microsoft.com/office/drawing/2014/main" id="{5DD35FA4-8C97-442F-8F71-3B56D61AF4B5}"/>
              </a:ext>
            </a:extLst>
          </p:cNvPr>
          <p:cNvPicPr>
            <a:picLocks noChangeAspect="1"/>
          </p:cNvPicPr>
          <p:nvPr/>
        </p:nvPicPr>
        <p:blipFill>
          <a:blip r:embed="rId4">
            <a:lum/>
            <a:alphaModFix/>
          </a:blip>
          <a:srcRect l="11908" t="19319" b="17861"/>
          <a:stretch>
            <a:fillRect/>
          </a:stretch>
        </p:blipFill>
        <p:spPr>
          <a:xfrm>
            <a:off x="2020319" y="1690560"/>
            <a:ext cx="1965960" cy="1185120"/>
          </a:xfrm>
          <a:prstGeom prst="rect">
            <a:avLst/>
          </a:prstGeom>
          <a:noFill/>
          <a:ln>
            <a:noFill/>
          </a:ln>
        </p:spPr>
      </p:pic>
      <p:pic>
        <p:nvPicPr>
          <p:cNvPr id="12" name="Picture 17">
            <a:extLst>
              <a:ext uri="{FF2B5EF4-FFF2-40B4-BE49-F238E27FC236}">
                <a16:creationId xmlns:a16="http://schemas.microsoft.com/office/drawing/2014/main" id="{12D60E4E-BEE6-4794-95DD-FC60EA270DB7}"/>
              </a:ext>
            </a:extLst>
          </p:cNvPr>
          <p:cNvPicPr>
            <a:picLocks noChangeAspect="1"/>
          </p:cNvPicPr>
          <p:nvPr/>
        </p:nvPicPr>
        <p:blipFill>
          <a:blip r:embed="rId5">
            <a:lum/>
            <a:alphaModFix/>
          </a:blip>
          <a:srcRect l="10543" t="34268" r="16004"/>
          <a:stretch>
            <a:fillRect/>
          </a:stretch>
        </p:blipFill>
        <p:spPr>
          <a:xfrm>
            <a:off x="7233120" y="1693080"/>
            <a:ext cx="1985400" cy="1182960"/>
          </a:xfrm>
          <a:prstGeom prst="rect">
            <a:avLst/>
          </a:prstGeom>
          <a:noFill/>
          <a:ln>
            <a:noFill/>
          </a:ln>
        </p:spPr>
      </p:pic>
      <p:pic>
        <p:nvPicPr>
          <p:cNvPr id="13" name="Picture 2">
            <a:extLst>
              <a:ext uri="{FF2B5EF4-FFF2-40B4-BE49-F238E27FC236}">
                <a16:creationId xmlns:a16="http://schemas.microsoft.com/office/drawing/2014/main" id="{DB539893-D9A6-4964-ACE7-67B75B55FA94}"/>
              </a:ext>
            </a:extLst>
          </p:cNvPr>
          <p:cNvPicPr>
            <a:picLocks noChangeAspect="1"/>
          </p:cNvPicPr>
          <p:nvPr/>
        </p:nvPicPr>
        <p:blipFill>
          <a:blip r:embed="rId6">
            <a:lum/>
            <a:alphaModFix/>
          </a:blip>
          <a:srcRect/>
          <a:stretch>
            <a:fillRect/>
          </a:stretch>
        </p:blipFill>
        <p:spPr>
          <a:xfrm>
            <a:off x="1964160" y="3265920"/>
            <a:ext cx="2079000" cy="187164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La DA est plus courante chez les enfa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94A4-6F7D-494B-81F1-EABE00017474}"/>
              </a:ext>
            </a:extLst>
          </p:cNvPr>
          <p:cNvSpPr txBox="1">
            <a:spLocks noGrp="1"/>
          </p:cNvSpPr>
          <p:nvPr>
            <p:ph type="title" idx="4294967295"/>
          </p:nvPr>
        </p:nvSpPr>
        <p:spPr/>
        <p:txBody>
          <a:bodyPr/>
          <a:lstStyle/>
          <a:p>
            <a:pPr lvl="0"/>
            <a:r>
              <a:rPr lang="en-US"/>
              <a:t>La DA est plus courante chez les enfants</a:t>
            </a:r>
          </a:p>
        </p:txBody>
      </p:sp>
      <p:sp>
        <p:nvSpPr>
          <p:cNvPr id="3" name="TextBox 4">
            <a:extLst>
              <a:ext uri="{FF2B5EF4-FFF2-40B4-BE49-F238E27FC236}">
                <a16:creationId xmlns:a16="http://schemas.microsoft.com/office/drawing/2014/main" id="{C39E68B2-4BF7-4EF6-A0B7-85FC7380E45F}"/>
              </a:ext>
            </a:extLst>
          </p:cNvPr>
          <p:cNvSpPr/>
          <p:nvPr/>
        </p:nvSpPr>
        <p:spPr>
          <a:xfrm>
            <a:off x="4372560" y="4775040"/>
            <a:ext cx="5653800" cy="1461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800" b="0" i="0" u="none" strike="noStrike" kern="1200" spc="0">
                <a:ln>
                  <a:noFill/>
                </a:ln>
                <a:solidFill>
                  <a:srgbClr val="000000"/>
                </a:solidFill>
                <a:latin typeface="Franklin Gothic Book" pitchFamily="18"/>
                <a:ea typeface="Arial Unicode MS" pitchFamily="2"/>
                <a:cs typeface="Arial Unicode MS" pitchFamily="2"/>
              </a:rPr>
              <a:t>Sur les régions du corps où la peau est plus fine (chez tous les patients),il est plus facile pour les allergènes de passer au travers des couches de la peau qui sont perturbées et de déclencher une réponse immunitaire</a:t>
            </a:r>
          </a:p>
        </p:txBody>
      </p:sp>
      <p:sp>
        <p:nvSpPr>
          <p:cNvPr id="4" name="TextBox 5">
            <a:extLst>
              <a:ext uri="{FF2B5EF4-FFF2-40B4-BE49-F238E27FC236}">
                <a16:creationId xmlns:a16="http://schemas.microsoft.com/office/drawing/2014/main" id="{581D83D5-30FF-4D6A-A290-C2BCC769A8FC}"/>
              </a:ext>
            </a:extLst>
          </p:cNvPr>
          <p:cNvSpPr/>
          <p:nvPr/>
        </p:nvSpPr>
        <p:spPr>
          <a:xfrm>
            <a:off x="851040" y="4775040"/>
            <a:ext cx="3310919" cy="1736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800" b="0" i="0" u="none" strike="noStrike" kern="1200" spc="0">
                <a:ln>
                  <a:noFill/>
                </a:ln>
                <a:solidFill>
                  <a:srgbClr val="000000"/>
                </a:solidFill>
                <a:latin typeface="Franklin Gothic Book" pitchFamily="18"/>
                <a:ea typeface="Arial Unicode MS" pitchFamily="2"/>
                <a:cs typeface="Arial Unicode MS" pitchFamily="2"/>
              </a:rPr>
              <a:t>La DA est plus souvent observée sur des régions où la peau est plus fine – particulièrement chez les enfants, sur le visage et dans les plis cutanés.</a:t>
            </a:r>
          </a:p>
        </p:txBody>
      </p:sp>
      <p:sp>
        <p:nvSpPr>
          <p:cNvPr id="5" name="TextBox 8">
            <a:extLst>
              <a:ext uri="{FF2B5EF4-FFF2-40B4-BE49-F238E27FC236}">
                <a16:creationId xmlns:a16="http://schemas.microsoft.com/office/drawing/2014/main" id="{03F22683-EBC0-46EF-A310-2BBC7389370A}"/>
              </a:ext>
            </a:extLst>
          </p:cNvPr>
          <p:cNvSpPr/>
          <p:nvPr/>
        </p:nvSpPr>
        <p:spPr>
          <a:xfrm>
            <a:off x="4778280" y="6278399"/>
            <a:ext cx="7413480" cy="257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Représentations graphiques fournies par The Academic Unit of Dermatology Research, University of Sheffield</a:t>
            </a:r>
          </a:p>
        </p:txBody>
      </p:sp>
      <p:pic>
        <p:nvPicPr>
          <p:cNvPr id="6" name="Picture 7">
            <a:extLst>
              <a:ext uri="{FF2B5EF4-FFF2-40B4-BE49-F238E27FC236}">
                <a16:creationId xmlns:a16="http://schemas.microsoft.com/office/drawing/2014/main" id="{20F4CD84-D1DD-4A98-9DD3-067F8C82B4D3}"/>
              </a:ext>
            </a:extLst>
          </p:cNvPr>
          <p:cNvPicPr>
            <a:picLocks noChangeAspect="1"/>
          </p:cNvPicPr>
          <p:nvPr/>
        </p:nvPicPr>
        <p:blipFill>
          <a:blip r:embed="rId3">
            <a:lum/>
            <a:alphaModFix/>
          </a:blip>
          <a:srcRect/>
          <a:stretch>
            <a:fillRect/>
          </a:stretch>
        </p:blipFill>
        <p:spPr>
          <a:xfrm>
            <a:off x="838080" y="1528920"/>
            <a:ext cx="2857320" cy="2857320"/>
          </a:xfrm>
          <a:prstGeom prst="rect">
            <a:avLst/>
          </a:prstGeom>
          <a:noFill/>
          <a:ln>
            <a:noFill/>
          </a:ln>
        </p:spPr>
      </p:pic>
      <p:pic>
        <p:nvPicPr>
          <p:cNvPr id="7" name="Picture 17">
            <a:extLst>
              <a:ext uri="{FF2B5EF4-FFF2-40B4-BE49-F238E27FC236}">
                <a16:creationId xmlns:a16="http://schemas.microsoft.com/office/drawing/2014/main" id="{19FF74C6-5292-4FD2-8B68-30383CD49C6E}"/>
              </a:ext>
            </a:extLst>
          </p:cNvPr>
          <p:cNvPicPr>
            <a:picLocks noChangeAspect="1"/>
          </p:cNvPicPr>
          <p:nvPr/>
        </p:nvPicPr>
        <p:blipFill>
          <a:blip r:embed="rId4">
            <a:lum/>
            <a:alphaModFix/>
          </a:blip>
          <a:srcRect/>
          <a:stretch>
            <a:fillRect/>
          </a:stretch>
        </p:blipFill>
        <p:spPr>
          <a:xfrm>
            <a:off x="4375440" y="1528920"/>
            <a:ext cx="5044320" cy="32461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name="Perspective pour la pratiq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30E62-179D-4B8A-BA73-1DDF209E1372}"/>
              </a:ext>
            </a:extLst>
          </p:cNvPr>
          <p:cNvSpPr txBox="1">
            <a:spLocks noGrp="1"/>
          </p:cNvSpPr>
          <p:nvPr>
            <p:ph type="title" idx="4294967295"/>
          </p:nvPr>
        </p:nvSpPr>
        <p:spPr/>
        <p:txBody>
          <a:bodyPr/>
          <a:lstStyle/>
          <a:p>
            <a:pPr lvl="0"/>
            <a:r>
              <a:rPr lang="en-US"/>
              <a:t>Perspective pour la pratique</a:t>
            </a:r>
          </a:p>
        </p:txBody>
      </p:sp>
      <p:sp>
        <p:nvSpPr>
          <p:cNvPr id="3" name="Rectangle 2">
            <a:extLst>
              <a:ext uri="{FF2B5EF4-FFF2-40B4-BE49-F238E27FC236}">
                <a16:creationId xmlns:a16="http://schemas.microsoft.com/office/drawing/2014/main" id="{0369B822-34FC-49B4-B267-2A75E9AC854F}"/>
              </a:ext>
            </a:extLst>
          </p:cNvPr>
          <p:cNvSpPr/>
          <p:nvPr/>
        </p:nvSpPr>
        <p:spPr>
          <a:xfrm>
            <a:off x="0" y="0"/>
            <a:ext cx="1219176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1440" tIns="45720" rIns="91440" bIns="45720" anchor="ctr" anchorCtr="0" compatLnSpc="0">
            <a:spAutoFit/>
          </a:bodyPr>
          <a:lstStyle/>
          <a:p>
            <a:pPr marL="0" marR="0" lvl="0" indent="0" rtl="0" hangingPunct="0">
              <a:lnSpc>
                <a:spcPct val="100000"/>
              </a:lnSpc>
              <a:spcBef>
                <a:spcPts val="0"/>
              </a:spcBef>
              <a:spcAft>
                <a:spcPts val="0"/>
              </a:spcAft>
              <a:buNone/>
              <a:tabLst/>
            </a:pPr>
            <a:endParaRPr lang="en-CA" sz="1800" b="0" i="0" u="none" strike="noStrike" kern="1200">
              <a:ln>
                <a:noFill/>
              </a:ln>
              <a:latin typeface="Arial" pitchFamily="18"/>
              <a:ea typeface="Arial Unicode MS" pitchFamily="2"/>
              <a:cs typeface="Arial Unicode MS" pitchFamily="2"/>
            </a:endParaRPr>
          </a:p>
        </p:txBody>
      </p:sp>
      <p:sp>
        <p:nvSpPr>
          <p:cNvPr id="4" name="AutoShape 64">
            <a:extLst>
              <a:ext uri="{FF2B5EF4-FFF2-40B4-BE49-F238E27FC236}">
                <a16:creationId xmlns:a16="http://schemas.microsoft.com/office/drawing/2014/main" id="{2023A513-31CB-4092-BC26-6F0A57322C79}"/>
              </a:ext>
            </a:extLst>
          </p:cNvPr>
          <p:cNvSpPr/>
          <p:nvPr/>
        </p:nvSpPr>
        <p:spPr>
          <a:xfrm>
            <a:off x="1841759" y="1417680"/>
            <a:ext cx="7061760" cy="27428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2F0EB"/>
          </a:solidFill>
          <a:ln w="25560">
            <a:solidFill>
              <a:srgbClr val="339F8D"/>
            </a:solidFill>
            <a:prstDash val="solid"/>
            <a:round/>
          </a:ln>
        </p:spPr>
        <p:txBody>
          <a:bodyPr vert="horz" wrap="square" lIns="91440" tIns="45720" rIns="91440" bIns="45720" anchor="ctr" anchorCtr="0" compatLnSpc="0">
            <a:noAutofit/>
          </a:bodyPr>
          <a:lstStyle/>
          <a:p>
            <a:pPr marL="0" marR="0" lvl="0" indent="0" algn="l" rtl="0" hangingPunct="0">
              <a:lnSpc>
                <a:spcPct val="100000"/>
              </a:lnSpc>
              <a:spcBef>
                <a:spcPts val="0"/>
              </a:spcBef>
              <a:spcAft>
                <a:spcPts val="0"/>
              </a:spcAft>
              <a:buNone/>
              <a:tabLst/>
              <a:defRPr sz="1800"/>
            </a:pPr>
            <a:endParaRPr lang="en-CA" sz="1800" b="1" i="1" u="none" strike="noStrike" kern="1200" spc="0">
              <a:ln>
                <a:noFill/>
              </a:ln>
              <a:solidFill>
                <a:srgbClr val="000000"/>
              </a:solidFill>
              <a:latin typeface="Franklin Gothic Book" pitchFamily="18"/>
              <a:ea typeface="Arial Unicode MS" pitchFamily="2"/>
              <a:cs typeface="Arial Unicode MS" pitchFamily="2"/>
            </a:endParaRPr>
          </a:p>
          <a:p>
            <a:pPr marL="0" marR="0" lvl="0" indent="0" algn="l" rtl="0" hangingPunct="0">
              <a:lnSpc>
                <a:spcPct val="100000"/>
              </a:lnSpc>
              <a:spcBef>
                <a:spcPts val="0"/>
              </a:spcBef>
              <a:spcAft>
                <a:spcPts val="0"/>
              </a:spcAft>
              <a:buNone/>
              <a:tabLst/>
              <a:defRPr sz="1800"/>
            </a:pPr>
            <a:r>
              <a:rPr lang="en-CA" sz="1800" b="1" i="1" u="none" strike="noStrike" kern="1200" spc="0">
                <a:ln>
                  <a:noFill/>
                </a:ln>
                <a:solidFill>
                  <a:srgbClr val="000000"/>
                </a:solidFill>
                <a:latin typeface="Franklin Gothic Book" pitchFamily="18"/>
                <a:ea typeface="Arial Unicode MS" pitchFamily="2"/>
                <a:cs typeface="Arial Unicode MS" pitchFamily="2"/>
              </a:rPr>
              <a:t>Renseignement précieux pour la pratique</a:t>
            </a:r>
          </a:p>
          <a:p>
            <a:pPr marL="0" marR="0" lvl="0" indent="0" algn="l" rtl="0" hangingPunct="0">
              <a:lnSpc>
                <a:spcPct val="100000"/>
              </a:lnSpc>
              <a:spcBef>
                <a:spcPts val="0"/>
              </a:spcBef>
              <a:spcAft>
                <a:spcPts val="0"/>
              </a:spcAft>
              <a:buNone/>
              <a:tabLst/>
              <a:defRPr sz="1800"/>
            </a:pPr>
            <a:endParaRPr lang="en-CA" sz="1800" b="1" i="0" u="none" strike="noStrike" kern="1200" spc="0">
              <a:ln>
                <a:noFill/>
              </a:ln>
              <a:solidFill>
                <a:srgbClr val="000000"/>
              </a:solidFill>
              <a:latin typeface="Franklin Gothic Book" pitchFamily="18"/>
              <a:ea typeface="Arial Unicode MS" pitchFamily="2"/>
              <a:cs typeface="Arial Unicode MS" pitchFamily="2"/>
            </a:endParaRPr>
          </a:p>
          <a:p>
            <a:pPr marL="0" marR="0" lvl="0" indent="0" algn="l" rtl="0" hangingPunct="0">
              <a:lnSpc>
                <a:spcPct val="100000"/>
              </a:lnSpc>
              <a:spcBef>
                <a:spcPts val="0"/>
              </a:spcBef>
              <a:spcAft>
                <a:spcPts val="0"/>
              </a:spcAft>
              <a:buNone/>
              <a:tabLst/>
              <a:defRPr sz="1800"/>
            </a:pPr>
            <a:r>
              <a:rPr lang="en-CA" sz="1800" b="0" i="0" u="none" strike="noStrike" kern="1200" spc="0">
                <a:ln>
                  <a:noFill/>
                </a:ln>
                <a:solidFill>
                  <a:srgbClr val="000000"/>
                </a:solidFill>
                <a:latin typeface="Franklin Gothic Book" pitchFamily="18"/>
                <a:ea typeface="Arial Unicode MS" pitchFamily="2"/>
                <a:cs typeface="Arial Unicode MS" pitchFamily="2"/>
              </a:rPr>
              <a:t>Le point de vue d’une mère sur la dermatite atopique (eczéma)</a:t>
            </a:r>
          </a:p>
          <a:p>
            <a:pPr marL="0" marR="0" lvl="0" indent="0" algn="l" rtl="0" hangingPunct="0">
              <a:lnSpc>
                <a:spcPct val="100000"/>
              </a:lnSpc>
              <a:spcBef>
                <a:spcPts val="0"/>
              </a:spcBef>
              <a:spcAft>
                <a:spcPts val="0"/>
              </a:spcAft>
              <a:buNone/>
              <a:tabLst/>
              <a:defRPr sz="1800"/>
            </a:pPr>
            <a:r>
              <a:rPr lang="en-CA" sz="1800" b="0" i="0" u="none" strike="noStrike" kern="1200" spc="0">
                <a:ln>
                  <a:noFill/>
                </a:ln>
                <a:solidFill>
                  <a:srgbClr val="000000"/>
                </a:solidFill>
                <a:latin typeface="Franklin Gothic Book" pitchFamily="18"/>
                <a:ea typeface="Arial Unicode MS" pitchFamily="2"/>
                <a:cs typeface="Arial Unicode MS" pitchFamily="2"/>
              </a:rPr>
              <a:t>« </a:t>
            </a:r>
            <a:r>
              <a:rPr lang="en-CA" sz="1800" b="0" i="1" u="none" strike="noStrike" kern="1200" spc="0">
                <a:ln>
                  <a:noFill/>
                </a:ln>
                <a:solidFill>
                  <a:srgbClr val="000000"/>
                </a:solidFill>
                <a:latin typeface="Franklin Gothic Book" pitchFamily="18"/>
                <a:ea typeface="Arial Unicode MS" pitchFamily="2"/>
                <a:cs typeface="Arial Unicode MS" pitchFamily="2"/>
              </a:rPr>
              <a:t>Je trouve qu’on minimise souvent ou qu’on ne comprend pas ce que cela peut faire de vivre la plupart du temps avec une éruption cutanée qui vous démange et vous brûle. »</a:t>
            </a:r>
          </a:p>
          <a:p>
            <a:pPr marL="0" marR="0" lvl="0" indent="0" algn="l" rtl="0" hangingPunct="0">
              <a:lnSpc>
                <a:spcPct val="100000"/>
              </a:lnSpc>
              <a:spcBef>
                <a:spcPts val="0"/>
              </a:spcBef>
              <a:spcAft>
                <a:spcPts val="0"/>
              </a:spcAft>
              <a:buNone/>
              <a:tabLst/>
              <a:defRPr sz="1800"/>
            </a:pPr>
            <a:endParaRPr lang="en-CA" sz="1800" b="0" i="1" u="none" strike="noStrike" kern="1200" spc="0">
              <a:ln>
                <a:noFill/>
              </a:ln>
              <a:solidFill>
                <a:srgbClr val="000000"/>
              </a:solidFill>
              <a:latin typeface="Franklin Gothic Book" pitchFamily="18"/>
              <a:ea typeface="Arial Unicode MS" pitchFamily="2"/>
              <a:cs typeface="Arial Unicode MS" pitchFamily="2"/>
            </a:endParaRPr>
          </a:p>
          <a:p>
            <a:pPr marL="0" marR="0" lvl="0" indent="0" algn="l" rtl="0" hangingPunct="0">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Amanda Cresswell-Melville, présidente de la Société canadienne de l’eczéma</a:t>
            </a:r>
          </a:p>
          <a:p>
            <a:pPr marL="0" marR="0" lvl="0" indent="0" algn="l" rtl="0" hangingPunct="0">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(dont le fils est atteint d’eczéma sévère depuis qu’il est tout petit) </a:t>
            </a:r>
            <a:r>
              <a:rPr lang="en-CA" sz="1200" b="0" i="0" u="none" strike="noStrike" kern="1200" spc="0">
                <a:ln>
                  <a:noFill/>
                </a:ln>
                <a:solidFill>
                  <a:srgbClr val="000000"/>
                </a:solidFill>
                <a:latin typeface="Franklin Gothic Book" pitchFamily="18"/>
                <a:ea typeface="Arial Unicode MS" pitchFamily="2"/>
                <a:cs typeface="Arial Unicode MS" pitchFamily="2"/>
                <a:hlinkClick r:id="rId3"/>
              </a:rPr>
              <a:t>www.eczemahelp.ca</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 </a:t>
            </a:r>
          </a:p>
        </p:txBody>
      </p:sp>
      <p:sp>
        <p:nvSpPr>
          <p:cNvPr id="5" name="Rectangle 5">
            <a:extLst>
              <a:ext uri="{FF2B5EF4-FFF2-40B4-BE49-F238E27FC236}">
                <a16:creationId xmlns:a16="http://schemas.microsoft.com/office/drawing/2014/main" id="{CF2A8D42-3F37-4370-B1A5-E90D9E86AA17}"/>
              </a:ext>
            </a:extLst>
          </p:cNvPr>
          <p:cNvSpPr/>
          <p:nvPr/>
        </p:nvSpPr>
        <p:spPr>
          <a:xfrm>
            <a:off x="1204559" y="4492080"/>
            <a:ext cx="6095519" cy="1310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2000" b="1" i="1" u="none" strike="noStrike" kern="1200" spc="0">
                <a:ln>
                  <a:noFill/>
                </a:ln>
                <a:solidFill>
                  <a:srgbClr val="000000"/>
                </a:solidFill>
                <a:latin typeface="Franklin Gothic Book" pitchFamily="18"/>
                <a:ea typeface="Arial Unicode MS" pitchFamily="2"/>
                <a:cs typeface="Arial Unicode MS" pitchFamily="2"/>
              </a:rPr>
              <a:t>La DA perturbe le sommeil de jusqu’à 60 % des enfants atteints d’eczéma, un pourcentage qui augmente à 83 % pendant les périodes d’exacerbation7</a:t>
            </a:r>
            <a:r>
              <a:rPr lang="en-CA" sz="2000" b="0" i="0" u="none" strike="noStrike" kern="1200" spc="0">
                <a:ln>
                  <a:noFill/>
                </a:ln>
                <a:solidFill>
                  <a:srgbClr val="000000"/>
                </a:solidFill>
                <a:latin typeface="Franklin Gothic Book" pitchFamily="18"/>
                <a:ea typeface="Arial Unicode MS" pitchFamily="2"/>
                <a:cs typeface="Arial Unicode MS" pitchFamily="2"/>
              </a:rPr>
              <a:t>.</a:t>
            </a:r>
          </a:p>
        </p:txBody>
      </p:sp>
      <p:sp>
        <p:nvSpPr>
          <p:cNvPr id="6" name="TextBox 7">
            <a:extLst>
              <a:ext uri="{FF2B5EF4-FFF2-40B4-BE49-F238E27FC236}">
                <a16:creationId xmlns:a16="http://schemas.microsoft.com/office/drawing/2014/main" id="{B1AF9398-676F-4E03-9003-8CF2444695F4}"/>
              </a:ext>
            </a:extLst>
          </p:cNvPr>
          <p:cNvSpPr/>
          <p:nvPr/>
        </p:nvSpPr>
        <p:spPr>
          <a:xfrm>
            <a:off x="1204559" y="5834160"/>
            <a:ext cx="3804480" cy="42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Eichenfeld LF et al. </a:t>
            </a:r>
            <a:r>
              <a:rPr lang="en-CA" sz="1100" b="0" i="1" u="none" strike="noStrike" kern="1200" spc="0">
                <a:ln>
                  <a:noFill/>
                </a:ln>
                <a:solidFill>
                  <a:srgbClr val="000000"/>
                </a:solidFill>
                <a:latin typeface="Franklin Gothic Book" pitchFamily="18"/>
                <a:ea typeface="Arial Unicode MS" pitchFamily="2"/>
                <a:cs typeface="Arial Unicode MS" pitchFamily="2"/>
              </a:rPr>
              <a:t>J Am Acad Dermatol</a:t>
            </a:r>
            <a:r>
              <a:rPr lang="en-CA" sz="1100" b="0" i="0" u="none" strike="noStrike" kern="1200" spc="0">
                <a:ln>
                  <a:noFill/>
                </a:ln>
                <a:solidFill>
                  <a:srgbClr val="000000"/>
                </a:solidFill>
                <a:latin typeface="Franklin Gothic Book" pitchFamily="18"/>
                <a:ea typeface="Arial Unicode MS" pitchFamily="2"/>
                <a:cs typeface="Arial Unicode MS" pitchFamily="2"/>
              </a:rPr>
              <a:t> 2014;70:338-351.</a:t>
            </a:r>
          </a:p>
        </p:txBody>
      </p:sp>
      <p:pic>
        <p:nvPicPr>
          <p:cNvPr id="7" name="Picture 8">
            <a:extLst>
              <a:ext uri="{FF2B5EF4-FFF2-40B4-BE49-F238E27FC236}">
                <a16:creationId xmlns:a16="http://schemas.microsoft.com/office/drawing/2014/main" id="{DF29B23B-7CA4-464A-B3AC-956F3CF976CF}"/>
              </a:ext>
            </a:extLst>
          </p:cNvPr>
          <p:cNvPicPr>
            <a:picLocks noChangeAspect="1"/>
          </p:cNvPicPr>
          <p:nvPr/>
        </p:nvPicPr>
        <p:blipFill>
          <a:blip r:embed="rId4">
            <a:lum/>
            <a:alphaModFix/>
          </a:blip>
          <a:srcRect/>
          <a:stretch>
            <a:fillRect/>
          </a:stretch>
        </p:blipFill>
        <p:spPr>
          <a:xfrm>
            <a:off x="8160840" y="3571200"/>
            <a:ext cx="2857320" cy="28573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Divulgation du présentate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3160C-06A5-4AE3-927E-E08F2484BAC4}"/>
              </a:ext>
            </a:extLst>
          </p:cNvPr>
          <p:cNvSpPr txBox="1">
            <a:spLocks noGrp="1"/>
          </p:cNvSpPr>
          <p:nvPr>
            <p:ph type="title" idx="4294967295"/>
          </p:nvPr>
        </p:nvSpPr>
        <p:spPr>
          <a:xfrm>
            <a:off x="1981080" y="304920"/>
            <a:ext cx="8229240" cy="1142640"/>
          </a:xfrm>
        </p:spPr>
        <p:txBody>
          <a:bodyPr/>
          <a:lstStyle/>
          <a:p>
            <a:pPr lvl="0"/>
            <a:r>
              <a:rPr lang="en-US"/>
              <a:t>Divulgation du présentateur</a:t>
            </a:r>
          </a:p>
        </p:txBody>
      </p:sp>
      <p:sp>
        <p:nvSpPr>
          <p:cNvPr id="3" name="Content Placeholder 2">
            <a:extLst>
              <a:ext uri="{FF2B5EF4-FFF2-40B4-BE49-F238E27FC236}">
                <a16:creationId xmlns:a16="http://schemas.microsoft.com/office/drawing/2014/main" id="{ECA1C5B3-640B-4A8F-8129-0D93ECAB2A0F}"/>
              </a:ext>
            </a:extLst>
          </p:cNvPr>
          <p:cNvSpPr txBox="1">
            <a:spLocks noGrp="1"/>
          </p:cNvSpPr>
          <p:nvPr>
            <p:ph type="body" idx="4294967295"/>
          </p:nvPr>
        </p:nvSpPr>
        <p:spPr/>
        <p:txBody>
          <a:bodyPr/>
          <a:lstStyle/>
          <a:p>
            <a:pPr lvl="0">
              <a:spcBef>
                <a:spcPts val="1001"/>
              </a:spcBef>
              <a:buNone/>
            </a:pPr>
            <a:r>
              <a:rPr lang="en-US" b="1"/>
              <a:t>Nom et titres : ALFRED BALBUL MD,CM. FRCPC, DABD</a:t>
            </a:r>
            <a:r>
              <a:rPr lang="en-US"/>
              <a:t>]</a:t>
            </a:r>
          </a:p>
          <a:p>
            <a:pPr lvl="0">
              <a:spcBef>
                <a:spcPts val="1001"/>
              </a:spcBef>
              <a:buNone/>
            </a:pPr>
            <a:endParaRPr lang="en-US"/>
          </a:p>
          <a:p>
            <a:pPr lvl="0">
              <a:spcBef>
                <a:spcPts val="1001"/>
              </a:spcBef>
              <a:buNone/>
            </a:pPr>
            <a:r>
              <a:rPr lang="en-US"/>
              <a:t>Relations avec des intérêts commerciaux :</a:t>
            </a:r>
          </a:p>
          <a:p>
            <a:pPr lvl="0">
              <a:spcBef>
                <a:spcPts val="1001"/>
              </a:spcBef>
              <a:spcAft>
                <a:spcPts val="0"/>
              </a:spcAft>
              <a:buClr>
                <a:srgbClr val="000000"/>
              </a:buClr>
              <a:buFont typeface="Arial" pitchFamily="32"/>
              <a:buChar char="•"/>
            </a:pPr>
            <a:r>
              <a:rPr lang="en-US"/>
              <a:t>Subventions/soutien à la recherche :</a:t>
            </a:r>
          </a:p>
          <a:p>
            <a:pPr lvl="0">
              <a:spcBef>
                <a:spcPts val="1001"/>
              </a:spcBef>
              <a:spcAft>
                <a:spcPts val="0"/>
              </a:spcAft>
              <a:buClr>
                <a:srgbClr val="000000"/>
              </a:buClr>
              <a:buFont typeface="Arial" pitchFamily="32"/>
              <a:buChar char="•"/>
            </a:pPr>
            <a:r>
              <a:rPr lang="en-US"/>
              <a:t>Bureau des conférenciers/honoraires :</a:t>
            </a:r>
          </a:p>
          <a:p>
            <a:pPr lvl="0">
              <a:spcBef>
                <a:spcPts val="1001"/>
              </a:spcBef>
              <a:spcAft>
                <a:spcPts val="0"/>
              </a:spcAft>
              <a:buClr>
                <a:srgbClr val="000000"/>
              </a:buClr>
              <a:buFont typeface="Arial" pitchFamily="32"/>
              <a:buChar char="•"/>
            </a:pPr>
            <a:r>
              <a:rPr lang="en-US"/>
              <a:t>Frais de consultation :</a:t>
            </a:r>
          </a:p>
          <a:p>
            <a:pPr lvl="0">
              <a:spcBef>
                <a:spcPts val="1001"/>
              </a:spcBef>
              <a:spcAft>
                <a:spcPts val="0"/>
              </a:spcAft>
              <a:buClr>
                <a:srgbClr val="000000"/>
              </a:buClr>
              <a:buFont typeface="Arial" pitchFamily="32"/>
              <a:buChar char="•"/>
            </a:pPr>
            <a:r>
              <a:rPr lang="en-US"/>
              <a:t>Autre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Étude de cas - Voici Brookl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FD6CB-0411-4D3B-AA38-AE6B0E6F2788}"/>
              </a:ext>
            </a:extLst>
          </p:cNvPr>
          <p:cNvSpPr txBox="1">
            <a:spLocks noGrp="1"/>
          </p:cNvSpPr>
          <p:nvPr>
            <p:ph type="title" idx="4294967295"/>
          </p:nvPr>
        </p:nvSpPr>
        <p:spPr/>
        <p:txBody>
          <a:bodyPr/>
          <a:lstStyle/>
          <a:p>
            <a:pPr lvl="0"/>
            <a:r>
              <a:rPr lang="en-US"/>
              <a:t>Étude de cas - Voici Brooklin</a:t>
            </a:r>
          </a:p>
        </p:txBody>
      </p:sp>
      <p:sp>
        <p:nvSpPr>
          <p:cNvPr id="3" name="Content Placeholder 4">
            <a:extLst>
              <a:ext uri="{FF2B5EF4-FFF2-40B4-BE49-F238E27FC236}">
                <a16:creationId xmlns:a16="http://schemas.microsoft.com/office/drawing/2014/main" id="{FFAC12E5-5325-405E-B2F1-6B214F6CC374}"/>
              </a:ext>
            </a:extLst>
          </p:cNvPr>
          <p:cNvSpPr/>
          <p:nvPr/>
        </p:nvSpPr>
        <p:spPr>
          <a:xfrm>
            <a:off x="838080" y="1746719"/>
            <a:ext cx="7185959" cy="4350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l" rtl="0" hangingPunct="1">
              <a:lnSpc>
                <a:spcPct val="90000"/>
              </a:lnSpc>
              <a:spcBef>
                <a:spcPts val="1001"/>
              </a:spcBef>
              <a:spcAft>
                <a:spcPts val="0"/>
              </a:spcAft>
              <a:buClr>
                <a:srgbClr val="000000"/>
              </a:buClr>
              <a:buSzPct val="45000"/>
              <a:buFont typeface="Arial" pitchFamily="32"/>
              <a:buChar char="•"/>
              <a:tabLst/>
              <a:defRPr sz="1800"/>
            </a:pPr>
            <a:r>
              <a:rPr lang="en-CA" sz="2400" b="0" i="0" u="none" strike="noStrike" kern="1200" spc="0">
                <a:ln>
                  <a:noFill/>
                </a:ln>
                <a:solidFill>
                  <a:srgbClr val="000000"/>
                </a:solidFill>
                <a:latin typeface="Franklin Gothic Book" pitchFamily="18"/>
                <a:ea typeface="Arial Unicode MS" pitchFamily="2"/>
                <a:cs typeface="Arial Unicode MS" pitchFamily="2"/>
              </a:rPr>
              <a:t>Brooklin est âgée de 5 ans et est atteinte de dermatite atopique modérée au visage et au cou</a:t>
            </a:r>
          </a:p>
          <a:p>
            <a:pPr marL="0" marR="0" lvl="0" indent="0" algn="l" rtl="0" hangingPunct="1">
              <a:lnSpc>
                <a:spcPct val="90000"/>
              </a:lnSpc>
              <a:spcBef>
                <a:spcPts val="1001"/>
              </a:spcBef>
              <a:spcAft>
                <a:spcPts val="0"/>
              </a:spcAft>
              <a:buClr>
                <a:srgbClr val="000000"/>
              </a:buClr>
              <a:buSzPct val="45000"/>
              <a:buFont typeface="Arial" pitchFamily="32"/>
              <a:buChar char="•"/>
              <a:tabLst/>
              <a:defRPr sz="1800"/>
            </a:pPr>
            <a:r>
              <a:rPr lang="en-CA" sz="2400" b="0" i="0" u="none" strike="noStrike" kern="1200" spc="0">
                <a:ln>
                  <a:noFill/>
                </a:ln>
                <a:solidFill>
                  <a:srgbClr val="000000"/>
                </a:solidFill>
                <a:latin typeface="Franklin Gothic Book" pitchFamily="18"/>
                <a:ea typeface="Arial Unicode MS" pitchFamily="2"/>
                <a:cs typeface="Arial Unicode MS" pitchFamily="2"/>
              </a:rPr>
              <a:t>Antécédents d’eczéma depuis la petite enfance</a:t>
            </a:r>
          </a:p>
          <a:p>
            <a:pPr marL="0" marR="0" lvl="0" indent="0" algn="l" rtl="0" hangingPunct="1">
              <a:lnSpc>
                <a:spcPct val="90000"/>
              </a:lnSpc>
              <a:spcBef>
                <a:spcPts val="1001"/>
              </a:spcBef>
              <a:spcAft>
                <a:spcPts val="0"/>
              </a:spcAft>
              <a:buClr>
                <a:srgbClr val="000000"/>
              </a:buClr>
              <a:buSzPct val="45000"/>
              <a:buFont typeface="Arial" pitchFamily="32"/>
              <a:buChar char="•"/>
              <a:tabLst/>
              <a:defRPr sz="1800"/>
            </a:pPr>
            <a:r>
              <a:rPr lang="en-CA" sz="2400" b="0" i="0" u="none" strike="noStrike" kern="1200" spc="0">
                <a:ln>
                  <a:noFill/>
                </a:ln>
                <a:solidFill>
                  <a:srgbClr val="000000"/>
                </a:solidFill>
                <a:latin typeface="Franklin Gothic Book" pitchFamily="18"/>
                <a:ea typeface="Arial Unicode MS" pitchFamily="2"/>
                <a:cs typeface="Arial Unicode MS" pitchFamily="2"/>
              </a:rPr>
              <a:t>Présente des « démangeaisons » et des plaques sèches et rouges localisées sur la peau</a:t>
            </a:r>
          </a:p>
          <a:p>
            <a:pPr marL="0" marR="0" lvl="0" indent="0" algn="l" rtl="0" hangingPunct="1">
              <a:lnSpc>
                <a:spcPct val="90000"/>
              </a:lnSpc>
              <a:spcBef>
                <a:spcPts val="1001"/>
              </a:spcBef>
              <a:spcAft>
                <a:spcPts val="0"/>
              </a:spcAft>
              <a:buClr>
                <a:srgbClr val="000000"/>
              </a:buClr>
              <a:buSzPct val="45000"/>
              <a:buFont typeface="Arial" pitchFamily="32"/>
              <a:buChar char="•"/>
              <a:tabLst/>
              <a:defRPr sz="1800"/>
            </a:pPr>
            <a:r>
              <a:rPr lang="en-CA" sz="2400" b="0" i="0" u="none" strike="noStrike" kern="1200" spc="0">
                <a:ln>
                  <a:noFill/>
                </a:ln>
                <a:solidFill>
                  <a:srgbClr val="000000"/>
                </a:solidFill>
                <a:latin typeface="Franklin Gothic Book" pitchFamily="18"/>
                <a:ea typeface="Arial Unicode MS" pitchFamily="2"/>
                <a:cs typeface="Arial Unicode MS" pitchFamily="2"/>
              </a:rPr>
              <a:t>La DA affecte sa qualité de vie (QV) et celle de sa famille alors que tous passent des nuits sans sommeil</a:t>
            </a:r>
          </a:p>
          <a:p>
            <a:pPr marL="0" marR="0" lvl="0" indent="0" algn="l" rtl="0" hangingPunct="1">
              <a:lnSpc>
                <a:spcPct val="90000"/>
              </a:lnSpc>
              <a:spcBef>
                <a:spcPts val="1001"/>
              </a:spcBef>
              <a:spcAft>
                <a:spcPts val="0"/>
              </a:spcAft>
              <a:buClr>
                <a:srgbClr val="000000"/>
              </a:buClr>
              <a:buSzPct val="45000"/>
              <a:buFont typeface="Arial" pitchFamily="32"/>
              <a:buChar char="•"/>
              <a:tabLst/>
              <a:defRPr sz="1800"/>
            </a:pPr>
            <a:r>
              <a:rPr lang="en-CA" sz="2400" b="0" i="0" u="none" strike="noStrike" kern="1200" spc="0">
                <a:ln>
                  <a:noFill/>
                </a:ln>
                <a:solidFill>
                  <a:srgbClr val="000000"/>
                </a:solidFill>
                <a:latin typeface="Franklin Gothic Book" pitchFamily="18"/>
                <a:ea typeface="Arial Unicode MS" pitchFamily="2"/>
                <a:cs typeface="Arial Unicode MS" pitchFamily="2"/>
              </a:rPr>
              <a:t>À sa garderie, Brooklin a eu des problèmes de comportement dus au manque de sommeil et à l’irritabilité provoquée par les démangeaisons associées à son affection</a:t>
            </a:r>
          </a:p>
          <a:p>
            <a:pPr marL="0" marR="0" lvl="0" indent="0" algn="l" rtl="0" hangingPunct="1">
              <a:lnSpc>
                <a:spcPct val="90000"/>
              </a:lnSpc>
              <a:spcBef>
                <a:spcPts val="1001"/>
              </a:spcBef>
              <a:spcAft>
                <a:spcPts val="0"/>
              </a:spcAft>
              <a:buNone/>
              <a:tabLst/>
              <a:defRPr sz="1800"/>
            </a:pPr>
            <a:r>
              <a:rPr lang="en-CA" sz="2400" b="1" i="1" u="none" strike="noStrike" kern="1200" spc="0">
                <a:ln>
                  <a:noFill/>
                </a:ln>
                <a:solidFill>
                  <a:srgbClr val="000000"/>
                </a:solidFill>
                <a:latin typeface="Franklin Gothic Book" pitchFamily="18"/>
                <a:ea typeface="Arial Unicode MS" pitchFamily="2"/>
                <a:cs typeface="Arial Unicode MS" pitchFamily="2"/>
              </a:rPr>
              <a:t>Comment prendriez-vous en charge Brooklin?</a:t>
            </a:r>
          </a:p>
        </p:txBody>
      </p:sp>
      <p:pic>
        <p:nvPicPr>
          <p:cNvPr id="4" name="Picture 3">
            <a:extLst>
              <a:ext uri="{FF2B5EF4-FFF2-40B4-BE49-F238E27FC236}">
                <a16:creationId xmlns:a16="http://schemas.microsoft.com/office/drawing/2014/main" id="{4019E958-99ED-4B47-B2A2-DB0FA6358179}"/>
              </a:ext>
            </a:extLst>
          </p:cNvPr>
          <p:cNvPicPr>
            <a:picLocks noChangeAspect="1"/>
          </p:cNvPicPr>
          <p:nvPr/>
        </p:nvPicPr>
        <p:blipFill>
          <a:blip r:embed="rId3">
            <a:lum/>
            <a:alphaModFix/>
          </a:blip>
          <a:srcRect/>
          <a:stretch>
            <a:fillRect/>
          </a:stretch>
        </p:blipFill>
        <p:spPr>
          <a:xfrm>
            <a:off x="8316360" y="1885680"/>
            <a:ext cx="2666520" cy="3999959"/>
          </a:xfrm>
          <a:prstGeom prst="rect">
            <a:avLst/>
          </a:prstGeom>
          <a:solidFill>
            <a:srgbClr val="EDEDED"/>
          </a:solidFill>
          <a:ln w="190440">
            <a:solidFill>
              <a:srgbClr val="FFFFFF"/>
            </a:solidFill>
            <a:prstDash val="soli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Étude de cas – Le défi de Brookl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D6776-861E-4005-8E96-926FB13CAEEE}"/>
              </a:ext>
            </a:extLst>
          </p:cNvPr>
          <p:cNvSpPr txBox="1">
            <a:spLocks noGrp="1"/>
          </p:cNvSpPr>
          <p:nvPr>
            <p:ph type="title" idx="4294967295"/>
          </p:nvPr>
        </p:nvSpPr>
        <p:spPr/>
        <p:txBody>
          <a:bodyPr/>
          <a:lstStyle/>
          <a:p>
            <a:pPr lvl="0"/>
            <a:r>
              <a:rPr lang="en-US"/>
              <a:t>Étude de cas – Le défi de Brooklin</a:t>
            </a:r>
          </a:p>
        </p:txBody>
      </p:sp>
      <p:sp>
        <p:nvSpPr>
          <p:cNvPr id="3" name="Content Placeholder 7">
            <a:extLst>
              <a:ext uri="{FF2B5EF4-FFF2-40B4-BE49-F238E27FC236}">
                <a16:creationId xmlns:a16="http://schemas.microsoft.com/office/drawing/2014/main" id="{5A33A0DB-30E0-400E-AE54-590D7D2712C5}"/>
              </a:ext>
            </a:extLst>
          </p:cNvPr>
          <p:cNvSpPr txBox="1">
            <a:spLocks noGrp="1"/>
          </p:cNvSpPr>
          <p:nvPr>
            <p:ph type="body" idx="4294967295"/>
          </p:nvPr>
        </p:nvSpPr>
        <p:spPr>
          <a:xfrm>
            <a:off x="838080" y="1825560"/>
            <a:ext cx="7012799" cy="4350960"/>
          </a:xfrm>
        </p:spPr>
        <p:txBody>
          <a:bodyPr/>
          <a:lstStyle/>
          <a:p>
            <a:pPr lvl="0">
              <a:lnSpc>
                <a:spcPct val="110000"/>
              </a:lnSpc>
              <a:spcBef>
                <a:spcPts val="1001"/>
              </a:spcBef>
              <a:buNone/>
            </a:pPr>
            <a:r>
              <a:rPr lang="en-US" sz="2100" b="1"/>
              <a:t>Antécédents de traitement :</a:t>
            </a:r>
          </a:p>
          <a:p>
            <a:pPr lvl="0">
              <a:lnSpc>
                <a:spcPct val="110000"/>
              </a:lnSpc>
              <a:spcBef>
                <a:spcPts val="1001"/>
              </a:spcBef>
              <a:buClr>
                <a:srgbClr val="000000"/>
              </a:buClr>
              <a:buFont typeface="Arial" pitchFamily="32"/>
              <a:buChar char="•"/>
            </a:pPr>
            <a:r>
              <a:rPr lang="en-US" sz="2100"/>
              <a:t>On a prescrit à Brooklin un corticostéroïde topique dans le passé</a:t>
            </a:r>
          </a:p>
          <a:p>
            <a:pPr lvl="0">
              <a:lnSpc>
                <a:spcPct val="110000"/>
              </a:lnSpc>
              <a:spcBef>
                <a:spcPts val="1001"/>
              </a:spcBef>
              <a:buClr>
                <a:srgbClr val="000000"/>
              </a:buClr>
              <a:buFont typeface="Arial" pitchFamily="32"/>
              <a:buChar char="•"/>
            </a:pPr>
            <a:r>
              <a:rPr lang="en-US" sz="2100"/>
              <a:t>L’observance a été faible en raison des inquiétudes des parents face à l’exposition aux corticostéroïdes sur le visage de leur enfant</a:t>
            </a:r>
          </a:p>
          <a:p>
            <a:pPr lvl="0">
              <a:lnSpc>
                <a:spcPct val="110000"/>
              </a:lnSpc>
              <a:spcBef>
                <a:spcPts val="1001"/>
              </a:spcBef>
              <a:buClr>
                <a:srgbClr val="000000"/>
              </a:buClr>
              <a:buFont typeface="Arial" pitchFamily="32"/>
              <a:buChar char="•"/>
            </a:pPr>
            <a:r>
              <a:rPr lang="en-US" sz="2100"/>
              <a:t>Les parents de Brooklin lui donnent un bain quotidien pour soulager sa DA, mais sans le faire suivre d’une hydratation adéquate avec une crème émolliente.</a:t>
            </a:r>
          </a:p>
          <a:p>
            <a:pPr lvl="0">
              <a:lnSpc>
                <a:spcPct val="110000"/>
              </a:lnSpc>
              <a:spcBef>
                <a:spcPts val="1001"/>
              </a:spcBef>
              <a:buNone/>
            </a:pPr>
            <a:r>
              <a:rPr lang="en-US" sz="2100" b="1"/>
              <a:t>Rappel pour le traitement :</a:t>
            </a:r>
          </a:p>
          <a:p>
            <a:pPr lvl="0">
              <a:lnSpc>
                <a:spcPct val="110000"/>
              </a:lnSpc>
              <a:spcBef>
                <a:spcPts val="1001"/>
              </a:spcBef>
              <a:buClr>
                <a:srgbClr val="000000"/>
              </a:buClr>
              <a:buFont typeface="Arial" pitchFamily="32"/>
              <a:buChar char="•"/>
            </a:pPr>
            <a:r>
              <a:rPr lang="en-US" sz="2100"/>
              <a:t>Il faut donner aux patients atteints de DA et aux parents ou aux aidants des instructions claires sur la bonne application du traitement topique prescrit - l’application d’un traitement topique en trop petite quantité compromettra la réponse19</a:t>
            </a:r>
          </a:p>
          <a:p>
            <a:pPr lvl="0">
              <a:spcBef>
                <a:spcPts val="1001"/>
              </a:spcBef>
              <a:buNone/>
            </a:pPr>
            <a:endParaRPr lang="en-US" sz="1600"/>
          </a:p>
          <a:p>
            <a:pPr lvl="0">
              <a:lnSpc>
                <a:spcPct val="115000"/>
              </a:lnSpc>
              <a:spcBef>
                <a:spcPts val="1001"/>
              </a:spcBef>
              <a:buNone/>
            </a:pPr>
            <a:r>
              <a:rPr lang="en-US" sz="2600" b="1" i="1"/>
              <a:t>Comment prendriez-vous en charge Brooklin?</a:t>
            </a:r>
          </a:p>
          <a:p>
            <a:pPr lvl="0">
              <a:spcBef>
                <a:spcPts val="1001"/>
              </a:spcBef>
              <a:buNone/>
            </a:pPr>
            <a:endParaRPr lang="en-US" sz="1600"/>
          </a:p>
        </p:txBody>
      </p:sp>
      <p:sp>
        <p:nvSpPr>
          <p:cNvPr id="4" name="TextBox 5">
            <a:extLst>
              <a:ext uri="{FF2B5EF4-FFF2-40B4-BE49-F238E27FC236}">
                <a16:creationId xmlns:a16="http://schemas.microsoft.com/office/drawing/2014/main" id="{615E9913-46C7-47F8-9E70-10DB9EE406BF}"/>
              </a:ext>
            </a:extLst>
          </p:cNvPr>
          <p:cNvSpPr/>
          <p:nvPr/>
        </p:nvSpPr>
        <p:spPr>
          <a:xfrm>
            <a:off x="838080" y="6127200"/>
            <a:ext cx="311976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Bartok V. </a:t>
            </a:r>
            <a:r>
              <a:rPr lang="en-CA" sz="1100" b="0" i="1" u="none" strike="noStrike" kern="1200" spc="0">
                <a:ln>
                  <a:noFill/>
                </a:ln>
                <a:solidFill>
                  <a:srgbClr val="000000"/>
                </a:solidFill>
                <a:latin typeface="Franklin Gothic Book" pitchFamily="18"/>
                <a:ea typeface="Arial Unicode MS" pitchFamily="2"/>
                <a:cs typeface="Arial Unicode MS" pitchFamily="2"/>
              </a:rPr>
              <a:t>Pharmacy Times </a:t>
            </a:r>
            <a:r>
              <a:rPr lang="en-CA" sz="1100" b="0" i="0" u="none" strike="noStrike" kern="1200" spc="0">
                <a:ln>
                  <a:noFill/>
                </a:ln>
                <a:solidFill>
                  <a:srgbClr val="000000"/>
                </a:solidFill>
                <a:latin typeface="Franklin Gothic Book" pitchFamily="18"/>
                <a:ea typeface="Arial Unicode MS" pitchFamily="2"/>
                <a:cs typeface="Arial Unicode MS" pitchFamily="2"/>
              </a:rPr>
              <a:t>May 13 2014. </a:t>
            </a:r>
            <a:r>
              <a:rPr lang="en-CA" sz="1800" b="0" i="0" u="none" strike="noStrike" kern="1200" spc="0">
                <a:ln>
                  <a:noFill/>
                </a:ln>
                <a:solidFill>
                  <a:srgbClr val="000000"/>
                </a:solidFill>
                <a:latin typeface="Calibri" pitchFamily="18"/>
                <a:ea typeface="Arial Unicode MS" pitchFamily="2"/>
                <a:cs typeface="Arial Unicode MS" pitchFamily="2"/>
              </a:rPr>
              <a:t> </a:t>
            </a:r>
          </a:p>
        </p:txBody>
      </p:sp>
      <p:pic>
        <p:nvPicPr>
          <p:cNvPr id="5" name="Picture 6">
            <a:extLst>
              <a:ext uri="{FF2B5EF4-FFF2-40B4-BE49-F238E27FC236}">
                <a16:creationId xmlns:a16="http://schemas.microsoft.com/office/drawing/2014/main" id="{3D58B07A-77D6-4E6F-B114-07037E642046}"/>
              </a:ext>
            </a:extLst>
          </p:cNvPr>
          <p:cNvPicPr>
            <a:picLocks noChangeAspect="1"/>
          </p:cNvPicPr>
          <p:nvPr/>
        </p:nvPicPr>
        <p:blipFill>
          <a:blip r:embed="rId3">
            <a:lum/>
            <a:alphaModFix/>
          </a:blip>
          <a:srcRect/>
          <a:stretch>
            <a:fillRect/>
          </a:stretch>
        </p:blipFill>
        <p:spPr>
          <a:xfrm>
            <a:off x="8153280" y="2391120"/>
            <a:ext cx="3428639" cy="2285640"/>
          </a:xfrm>
          <a:prstGeom prst="rect">
            <a:avLst/>
          </a:prstGeom>
          <a:solidFill>
            <a:srgbClr val="EDEDED"/>
          </a:solidFill>
          <a:ln w="190440">
            <a:solidFill>
              <a:srgbClr val="FFFFFF"/>
            </a:solidFill>
            <a:prstDash val="soli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Étude de ca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4F69E-DD80-49ED-8754-80DA6917BD0B}"/>
              </a:ext>
            </a:extLst>
          </p:cNvPr>
          <p:cNvSpPr txBox="1">
            <a:spLocks noGrp="1"/>
          </p:cNvSpPr>
          <p:nvPr>
            <p:ph type="title" idx="4294967295"/>
          </p:nvPr>
        </p:nvSpPr>
        <p:spPr/>
        <p:txBody>
          <a:bodyPr/>
          <a:lstStyle/>
          <a:p>
            <a:pPr lvl="0"/>
            <a:r>
              <a:rPr lang="en-US"/>
              <a:t>Étude de cas 1</a:t>
            </a:r>
          </a:p>
        </p:txBody>
      </p:sp>
      <p:sp>
        <p:nvSpPr>
          <p:cNvPr id="3" name="Content Placeholder 7">
            <a:extLst>
              <a:ext uri="{FF2B5EF4-FFF2-40B4-BE49-F238E27FC236}">
                <a16:creationId xmlns:a16="http://schemas.microsoft.com/office/drawing/2014/main" id="{9F7E585B-5AFB-4AEF-84D8-5550A5A00647}"/>
              </a:ext>
            </a:extLst>
          </p:cNvPr>
          <p:cNvSpPr txBox="1">
            <a:spLocks noGrp="1"/>
          </p:cNvSpPr>
          <p:nvPr>
            <p:ph type="body" idx="4294967295"/>
          </p:nvPr>
        </p:nvSpPr>
        <p:spPr>
          <a:xfrm>
            <a:off x="875519" y="1600200"/>
            <a:ext cx="9850320" cy="3098879"/>
          </a:xfrm>
        </p:spPr>
        <p:txBody>
          <a:bodyPr/>
          <a:lstStyle/>
          <a:p>
            <a:pPr lvl="0">
              <a:spcBef>
                <a:spcPts val="1001"/>
              </a:spcBef>
              <a:buNone/>
            </a:pPr>
            <a:r>
              <a:rPr lang="en-US" sz="1800"/>
              <a:t>La mère de Brooklin demande des conseils sur la bonne façon de donner des bains à sa fille, car sa DA est réapparue</a:t>
            </a:r>
          </a:p>
          <a:p>
            <a:pPr lvl="0">
              <a:spcBef>
                <a:spcPts val="1001"/>
              </a:spcBef>
              <a:buClr>
                <a:srgbClr val="000000"/>
              </a:buClr>
              <a:buFont typeface="Arial" pitchFamily="32"/>
              <a:buChar char="•"/>
            </a:pPr>
            <a:r>
              <a:rPr lang="en-US" sz="1800"/>
              <a:t>un bain de courte durée dans de l’eau tiède (et non chaude) avec des huiles de bain durant les </a:t>
            </a:r>
            <a:br>
              <a:rPr lang="en-US" sz="1800"/>
            </a:br>
            <a:r>
              <a:rPr lang="en-US" sz="1800"/>
              <a:t>deux dernières minutes du bain une fois la DA prise en charge pour éviter la déshydratation de </a:t>
            </a:r>
            <a:br>
              <a:rPr lang="en-US" sz="1800"/>
            </a:br>
            <a:r>
              <a:rPr lang="en-US" sz="1800"/>
              <a:t>l’épiderme</a:t>
            </a:r>
          </a:p>
          <a:p>
            <a:pPr lvl="0">
              <a:spcBef>
                <a:spcPts val="1001"/>
              </a:spcBef>
              <a:buClr>
                <a:srgbClr val="000000"/>
              </a:buClr>
              <a:buFont typeface="Arial" pitchFamily="32"/>
              <a:buChar char="•"/>
            </a:pPr>
            <a:r>
              <a:rPr lang="en-US" sz="1800"/>
              <a:t>tapoter pour sécher, sans frotter, et appliquer un émollient lorsque la peau est </a:t>
            </a:r>
            <a:br>
              <a:rPr lang="en-US" sz="1800"/>
            </a:br>
            <a:r>
              <a:rPr lang="en-US" sz="1800"/>
              <a:t>encore légèrement humide sont des mesures recommandées5</a:t>
            </a:r>
          </a:p>
          <a:p>
            <a:pPr lvl="0">
              <a:spcBef>
                <a:spcPts val="1001"/>
              </a:spcBef>
              <a:buClr>
                <a:srgbClr val="000000"/>
              </a:buClr>
              <a:buFont typeface="Arial" pitchFamily="32"/>
              <a:buChar char="•"/>
            </a:pPr>
            <a:r>
              <a:rPr lang="en-US" sz="1800"/>
              <a:t>les serviettes doivent être lavées avec un détergent doux (sans parfum)</a:t>
            </a:r>
          </a:p>
          <a:p>
            <a:pPr lvl="0">
              <a:spcBef>
                <a:spcPts val="1001"/>
              </a:spcBef>
              <a:buNone/>
            </a:pPr>
            <a:r>
              <a:rPr lang="en-US" sz="1800"/>
              <a:t>Rappeler à la mère de Brooklin que la DA est une affection chronique</a:t>
            </a:r>
          </a:p>
          <a:p>
            <a:pPr lvl="0">
              <a:spcBef>
                <a:spcPts val="1001"/>
              </a:spcBef>
              <a:buNone/>
            </a:pPr>
            <a:r>
              <a:rPr lang="en-US" sz="1800" b="1" i="1"/>
              <a:t>Comment traiteriez-vous Brooklin?</a:t>
            </a:r>
          </a:p>
        </p:txBody>
      </p:sp>
      <p:sp>
        <p:nvSpPr>
          <p:cNvPr id="4" name="TextBox 4">
            <a:extLst>
              <a:ext uri="{FF2B5EF4-FFF2-40B4-BE49-F238E27FC236}">
                <a16:creationId xmlns:a16="http://schemas.microsoft.com/office/drawing/2014/main" id="{F7419D80-AABD-4B31-8E80-34B0EE8F14ED}"/>
              </a:ext>
            </a:extLst>
          </p:cNvPr>
          <p:cNvSpPr/>
          <p:nvPr/>
        </p:nvSpPr>
        <p:spPr>
          <a:xfrm>
            <a:off x="7135200" y="6168240"/>
            <a:ext cx="4735800" cy="42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Wollenberg A et al. </a:t>
            </a:r>
            <a:r>
              <a:rPr lang="en-CA" sz="1100" b="0" i="1" u="none" strike="noStrike" kern="1200" spc="0">
                <a:ln>
                  <a:noFill/>
                </a:ln>
                <a:solidFill>
                  <a:srgbClr val="000000"/>
                </a:solidFill>
                <a:latin typeface="Franklin Gothic Book" pitchFamily="18"/>
                <a:ea typeface="Arial Unicode MS" pitchFamily="2"/>
                <a:cs typeface="Arial Unicode MS" pitchFamily="2"/>
              </a:rPr>
              <a:t>J Eur Acad Dermatol Venereol</a:t>
            </a:r>
            <a:r>
              <a:rPr lang="en-CA" sz="1100" b="0" i="0" u="none" strike="noStrike" kern="1200" spc="0">
                <a:ln>
                  <a:noFill/>
                </a:ln>
                <a:solidFill>
                  <a:srgbClr val="000000"/>
                </a:solidFill>
                <a:latin typeface="Franklin Gothic Book" pitchFamily="18"/>
                <a:ea typeface="Arial Unicode MS" pitchFamily="2"/>
                <a:cs typeface="Arial Unicode MS" pitchFamily="2"/>
              </a:rPr>
              <a:t>. 2016 May;30(5):729-47.</a:t>
            </a:r>
          </a:p>
        </p:txBody>
      </p:sp>
      <p:pic>
        <p:nvPicPr>
          <p:cNvPr id="5" name="Picture 6">
            <a:extLst>
              <a:ext uri="{FF2B5EF4-FFF2-40B4-BE49-F238E27FC236}">
                <a16:creationId xmlns:a16="http://schemas.microsoft.com/office/drawing/2014/main" id="{3794A99C-88B4-44AB-BC6B-5658768634B7}"/>
              </a:ext>
            </a:extLst>
          </p:cNvPr>
          <p:cNvPicPr>
            <a:picLocks noChangeAspect="1"/>
          </p:cNvPicPr>
          <p:nvPr/>
        </p:nvPicPr>
        <p:blipFill>
          <a:blip r:embed="rId3">
            <a:lum/>
            <a:alphaModFix/>
          </a:blip>
          <a:srcRect/>
          <a:stretch>
            <a:fillRect/>
          </a:stretch>
        </p:blipFill>
        <p:spPr>
          <a:xfrm>
            <a:off x="9241920" y="2989080"/>
            <a:ext cx="2775960" cy="1850400"/>
          </a:xfrm>
          <a:prstGeom prst="rect">
            <a:avLst/>
          </a:prstGeom>
          <a:solidFill>
            <a:srgbClr val="EDEDED"/>
          </a:solidFill>
          <a:ln w="190440">
            <a:solidFill>
              <a:srgbClr val="FFFFFF"/>
            </a:solidFill>
            <a:prstDash val="solid"/>
          </a:ln>
        </p:spPr>
      </p:pic>
      <p:sp>
        <p:nvSpPr>
          <p:cNvPr id="6" name="Content Placeholder 7">
            <a:extLst>
              <a:ext uri="{FF2B5EF4-FFF2-40B4-BE49-F238E27FC236}">
                <a16:creationId xmlns:a16="http://schemas.microsoft.com/office/drawing/2014/main" id="{580E7E3B-2748-4152-9F9A-FDBEDC2E22EF}"/>
              </a:ext>
            </a:extLst>
          </p:cNvPr>
          <p:cNvSpPr/>
          <p:nvPr/>
        </p:nvSpPr>
        <p:spPr>
          <a:xfrm>
            <a:off x="875519" y="4801680"/>
            <a:ext cx="11095920" cy="20185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noAutofit/>
          </a:bodyPr>
          <a:lstStyle/>
          <a:p>
            <a:pPr marL="0" marR="0" lvl="0" indent="0" algn="l" rtl="0" hangingPunct="1">
              <a:lnSpc>
                <a:spcPct val="90000"/>
              </a:lnSpc>
              <a:spcBef>
                <a:spcPts val="1001"/>
              </a:spcBef>
              <a:spcAft>
                <a:spcPts val="0"/>
              </a:spcAft>
              <a:buNone/>
              <a:tabLst/>
              <a:defRPr sz="1800"/>
            </a:pPr>
            <a:r>
              <a:rPr lang="en-CA" sz="1800" b="0" i="1" u="none" strike="noStrike" kern="1200" spc="0">
                <a:ln>
                  <a:noFill/>
                </a:ln>
                <a:solidFill>
                  <a:srgbClr val="000000"/>
                </a:solidFill>
                <a:latin typeface="Franklin Gothic Book" pitchFamily="18"/>
                <a:ea typeface="Arial Unicode MS" pitchFamily="2"/>
                <a:cs typeface="Arial Unicode MS" pitchFamily="2"/>
              </a:rPr>
              <a:t>Questions sur l’étude de cas</a:t>
            </a:r>
          </a:p>
          <a:p>
            <a:pPr marL="0" marR="0" lvl="0" indent="0" algn="l" rtl="0" hangingPunct="1">
              <a:lnSpc>
                <a:spcPct val="90000"/>
              </a:lnSpc>
              <a:spcBef>
                <a:spcPts val="1001"/>
              </a:spcBef>
              <a:spcAft>
                <a:spcPts val="0"/>
              </a:spcAft>
              <a:buNone/>
              <a:tabLst/>
              <a:defRPr sz="1800"/>
            </a:pPr>
            <a:r>
              <a:rPr lang="en-CA" sz="1800" b="1" i="0" u="none" strike="noStrike" kern="1200" spc="0">
                <a:ln>
                  <a:noFill/>
                </a:ln>
                <a:solidFill>
                  <a:srgbClr val="000000"/>
                </a:solidFill>
                <a:latin typeface="Franklin Gothic Book" pitchFamily="18"/>
                <a:ea typeface="Arial Unicode MS" pitchFamily="2"/>
                <a:cs typeface="Arial Unicode MS" pitchFamily="2"/>
              </a:rPr>
              <a:t>Selon les recommandations de soins, quelles considérations de prise en charge devraient être incluses pour Brooklin?</a:t>
            </a:r>
          </a:p>
          <a:p>
            <a:pPr marL="0" marR="0" lvl="0" indent="0" algn="l" rtl="0" hangingPunct="1">
              <a:lnSpc>
                <a:spcPct val="90000"/>
              </a:lnSpc>
              <a:spcBef>
                <a:spcPts val="1001"/>
              </a:spcBef>
              <a:spcAft>
                <a:spcPts val="0"/>
              </a:spcAft>
              <a:buNone/>
              <a:tabLst/>
              <a:defRPr sz="1800"/>
            </a:pPr>
            <a:r>
              <a:rPr lang="en-CA" sz="1800" b="0" i="0" u="none" strike="noStrike" kern="1200" spc="0">
                <a:ln>
                  <a:noFill/>
                </a:ln>
                <a:solidFill>
                  <a:srgbClr val="000000"/>
                </a:solidFill>
                <a:latin typeface="Franklin Gothic Book" pitchFamily="18"/>
                <a:ea typeface="Arial Unicode MS" pitchFamily="2"/>
                <a:cs typeface="Arial Unicode MS" pitchFamily="2"/>
              </a:rPr>
              <a:t>a) Traitement topique (CT) ou (ITC)</a:t>
            </a:r>
          </a:p>
          <a:p>
            <a:pPr marL="0" marR="0" lvl="0" indent="0" algn="l" rtl="0" hangingPunct="1">
              <a:lnSpc>
                <a:spcPct val="90000"/>
              </a:lnSpc>
              <a:spcBef>
                <a:spcPts val="1001"/>
              </a:spcBef>
              <a:spcAft>
                <a:spcPts val="0"/>
              </a:spcAft>
              <a:buNone/>
              <a:tabLst/>
              <a:defRPr sz="1800"/>
            </a:pPr>
            <a:r>
              <a:rPr lang="en-CA" sz="1800" b="0" i="0" u="none" strike="noStrike" kern="1200" spc="0">
                <a:ln>
                  <a:noFill/>
                </a:ln>
                <a:solidFill>
                  <a:srgbClr val="000000"/>
                </a:solidFill>
                <a:latin typeface="Franklin Gothic Book" pitchFamily="18"/>
                <a:ea typeface="Arial Unicode MS" pitchFamily="2"/>
                <a:cs typeface="Arial Unicode MS" pitchFamily="2"/>
              </a:rPr>
              <a:t>b) Méthode de bain appropriée</a:t>
            </a:r>
          </a:p>
          <a:p>
            <a:pPr marL="0" marR="0" lvl="0" indent="0" algn="l" rtl="0" hangingPunct="1">
              <a:lnSpc>
                <a:spcPct val="90000"/>
              </a:lnSpc>
              <a:spcBef>
                <a:spcPts val="1001"/>
              </a:spcBef>
              <a:spcAft>
                <a:spcPts val="0"/>
              </a:spcAft>
              <a:buNone/>
              <a:tabLst/>
              <a:defRPr sz="1800"/>
            </a:pPr>
            <a:r>
              <a:rPr lang="en-CA" sz="1800" b="0" i="0" u="none" strike="noStrike" kern="1200" spc="0">
                <a:ln>
                  <a:noFill/>
                </a:ln>
                <a:solidFill>
                  <a:srgbClr val="000000"/>
                </a:solidFill>
                <a:latin typeface="Franklin Gothic Book" pitchFamily="18"/>
                <a:ea typeface="Arial Unicode MS" pitchFamily="2"/>
                <a:cs typeface="Arial Unicode MS" pitchFamily="2"/>
              </a:rPr>
              <a:t>c) Utilisation d’un émollient</a:t>
            </a:r>
          </a:p>
          <a:p>
            <a:pPr marL="0" marR="0" lvl="0" indent="0" algn="l" rtl="0" hangingPunct="1">
              <a:lnSpc>
                <a:spcPct val="90000"/>
              </a:lnSpc>
              <a:spcBef>
                <a:spcPts val="1001"/>
              </a:spcBef>
              <a:spcAft>
                <a:spcPts val="0"/>
              </a:spcAft>
              <a:buNone/>
              <a:tabLst/>
              <a:defRPr sz="1800"/>
            </a:pPr>
            <a:r>
              <a:rPr lang="en-CA" sz="1800" b="0" i="0" u="none" strike="noStrike" kern="1200" spc="0">
                <a:ln>
                  <a:noFill/>
                </a:ln>
                <a:solidFill>
                  <a:srgbClr val="000000"/>
                </a:solidFill>
                <a:latin typeface="Franklin Gothic Book" pitchFamily="18"/>
                <a:ea typeface="Arial Unicode MS" pitchFamily="2"/>
                <a:cs typeface="Arial Unicode MS" pitchFamily="2"/>
              </a:rPr>
              <a:t>d) Toutes ces réponses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Étude de cas 1 - Trai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55B1-B4F5-469E-9573-D15175C08C42}"/>
              </a:ext>
            </a:extLst>
          </p:cNvPr>
          <p:cNvSpPr txBox="1">
            <a:spLocks noGrp="1"/>
          </p:cNvSpPr>
          <p:nvPr>
            <p:ph type="title" idx="4294967295"/>
          </p:nvPr>
        </p:nvSpPr>
        <p:spPr/>
        <p:txBody>
          <a:bodyPr/>
          <a:lstStyle/>
          <a:p>
            <a:pPr lvl="0"/>
            <a:r>
              <a:rPr lang="en-US"/>
              <a:t>Étude de cas 1 - Traitement</a:t>
            </a:r>
          </a:p>
        </p:txBody>
      </p:sp>
      <p:sp>
        <p:nvSpPr>
          <p:cNvPr id="3" name="Content Placeholder 4">
            <a:extLst>
              <a:ext uri="{FF2B5EF4-FFF2-40B4-BE49-F238E27FC236}">
                <a16:creationId xmlns:a16="http://schemas.microsoft.com/office/drawing/2014/main" id="{EEAD83F8-D9CE-4F8B-93E4-F100322DF0C8}"/>
              </a:ext>
            </a:extLst>
          </p:cNvPr>
          <p:cNvSpPr txBox="1">
            <a:spLocks noGrp="1"/>
          </p:cNvSpPr>
          <p:nvPr>
            <p:ph type="body" idx="4294967295"/>
          </p:nvPr>
        </p:nvSpPr>
        <p:spPr>
          <a:xfrm>
            <a:off x="838080" y="1690560"/>
            <a:ext cx="7075800" cy="4977720"/>
          </a:xfrm>
        </p:spPr>
        <p:txBody>
          <a:bodyPr/>
          <a:lstStyle/>
          <a:p>
            <a:pPr lvl="0">
              <a:lnSpc>
                <a:spcPct val="100000"/>
              </a:lnSpc>
              <a:spcBef>
                <a:spcPts val="1001"/>
              </a:spcBef>
              <a:buClr>
                <a:srgbClr val="000000"/>
              </a:buClr>
              <a:buFont typeface="Arial" pitchFamily="32"/>
              <a:buChar char="•"/>
            </a:pPr>
            <a:r>
              <a:rPr lang="en-US" sz="1600"/>
              <a:t>On prescrit à Brooklin un inhibiteur topique de la calcineurine (ITC) : un onguent de tacrolimus à 0,03 % qu’on demande d’appliquer deux fois par jour en une mince couche sur les régions affectées jusqu’à la disparition complète des symptômes</a:t>
            </a:r>
          </a:p>
          <a:p>
            <a:pPr lvl="0">
              <a:lnSpc>
                <a:spcPct val="100000"/>
              </a:lnSpc>
              <a:spcBef>
                <a:spcPts val="1001"/>
              </a:spcBef>
              <a:buClr>
                <a:srgbClr val="000000"/>
              </a:buClr>
              <a:buFont typeface="Arial" pitchFamily="32"/>
              <a:buChar char="•"/>
            </a:pPr>
            <a:r>
              <a:rPr lang="en-US" sz="1600"/>
              <a:t>Pour une patiente comme Brooklin, il est essentiel d’insister auprès des parents sur une bonne application afin d’obtenir l’amélioration de la DA</a:t>
            </a:r>
          </a:p>
          <a:p>
            <a:pPr lvl="0">
              <a:lnSpc>
                <a:spcPct val="100000"/>
              </a:lnSpc>
              <a:spcBef>
                <a:spcPts val="1001"/>
              </a:spcBef>
              <a:buClr>
                <a:srgbClr val="000000"/>
              </a:buClr>
              <a:buFont typeface="Arial" pitchFamily="32"/>
              <a:buChar char="•"/>
            </a:pPr>
            <a:r>
              <a:rPr lang="en-US" sz="1600"/>
              <a:t>Il faut rassurer sa mère en la convaincant que ce traitement topique peut être utilisé de façon sécuritaire sur le corps, les plis cutanés, le visage et le cou, et même sur les paupières au besoin, et en lui disant qu’il doit être appliqué en couche mince sur les régions affectées deux fois par jour, le matin et le soir20,21</a:t>
            </a:r>
          </a:p>
          <a:p>
            <a:pPr lvl="0">
              <a:lnSpc>
                <a:spcPct val="100000"/>
              </a:lnSpc>
              <a:spcBef>
                <a:spcPts val="1001"/>
              </a:spcBef>
              <a:buClr>
                <a:srgbClr val="000000"/>
              </a:buClr>
              <a:buFont typeface="Arial" pitchFamily="32"/>
              <a:buChar char="•"/>
            </a:pPr>
            <a:r>
              <a:rPr lang="en-US" sz="1600"/>
              <a:t>Il faut informer la mère de Brooklin qu’il est important de continuer à observer l’application - il est possible que des picotements soient ressentis après l’application du produit sur une peau endommagée, mais cela est temporaire (durée d’environ 10 minutes pendant quelques jours, le temps que la peau guérisse)</a:t>
            </a:r>
          </a:p>
          <a:p>
            <a:pPr lvl="0">
              <a:lnSpc>
                <a:spcPct val="100000"/>
              </a:lnSpc>
              <a:spcBef>
                <a:spcPts val="1001"/>
              </a:spcBef>
              <a:buClr>
                <a:srgbClr val="000000"/>
              </a:buClr>
              <a:buFont typeface="Arial" pitchFamily="32"/>
              <a:buChar char="•"/>
            </a:pPr>
            <a:r>
              <a:rPr lang="en-US" sz="1600"/>
              <a:t>À l’avenir, il faudra reprendre le traitement dès que des symptômes ou des poussées commencent à réapparaître20,21</a:t>
            </a:r>
          </a:p>
        </p:txBody>
      </p:sp>
      <p:pic>
        <p:nvPicPr>
          <p:cNvPr id="4" name="Picture 6">
            <a:extLst>
              <a:ext uri="{FF2B5EF4-FFF2-40B4-BE49-F238E27FC236}">
                <a16:creationId xmlns:a16="http://schemas.microsoft.com/office/drawing/2014/main" id="{9561130A-926A-47BD-AD9D-3AD18C0253C0}"/>
              </a:ext>
            </a:extLst>
          </p:cNvPr>
          <p:cNvPicPr>
            <a:picLocks noChangeAspect="1"/>
          </p:cNvPicPr>
          <p:nvPr/>
        </p:nvPicPr>
        <p:blipFill>
          <a:blip r:embed="rId3">
            <a:lum/>
            <a:alphaModFix/>
          </a:blip>
          <a:srcRect/>
          <a:stretch>
            <a:fillRect/>
          </a:stretch>
        </p:blipFill>
        <p:spPr>
          <a:xfrm>
            <a:off x="8108999" y="2784240"/>
            <a:ext cx="3428639" cy="2285640"/>
          </a:xfrm>
          <a:prstGeom prst="rect">
            <a:avLst/>
          </a:prstGeom>
          <a:solidFill>
            <a:srgbClr val="EDEDED"/>
          </a:solidFill>
          <a:ln w="190440">
            <a:solidFill>
              <a:srgbClr val="FFFFFF"/>
            </a:solidFill>
            <a:prstDash val="soli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Algorithme de traitement après le diagnostic de la 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FB8F-6535-4C27-AA95-84D0B80601E8}"/>
              </a:ext>
            </a:extLst>
          </p:cNvPr>
          <p:cNvSpPr txBox="1">
            <a:spLocks noGrp="1"/>
          </p:cNvSpPr>
          <p:nvPr>
            <p:ph type="title" idx="4294967295"/>
          </p:nvPr>
        </p:nvSpPr>
        <p:spPr>
          <a:xfrm>
            <a:off x="838080" y="197280"/>
            <a:ext cx="11353320" cy="1325160"/>
          </a:xfrm>
        </p:spPr>
        <p:txBody>
          <a:bodyPr/>
          <a:lstStyle/>
          <a:p>
            <a:pPr lvl="0"/>
            <a:r>
              <a:rPr lang="en-US"/>
              <a:t>Algorithme de traitement après le diagnostic de la DA</a:t>
            </a:r>
          </a:p>
        </p:txBody>
      </p:sp>
      <p:sp>
        <p:nvSpPr>
          <p:cNvPr id="3" name="TextBox 3">
            <a:extLst>
              <a:ext uri="{FF2B5EF4-FFF2-40B4-BE49-F238E27FC236}">
                <a16:creationId xmlns:a16="http://schemas.microsoft.com/office/drawing/2014/main" id="{82048F57-119E-4D42-92F5-C01D9A87D581}"/>
              </a:ext>
            </a:extLst>
          </p:cNvPr>
          <p:cNvSpPr/>
          <p:nvPr/>
        </p:nvSpPr>
        <p:spPr>
          <a:xfrm>
            <a:off x="6318360" y="6467399"/>
            <a:ext cx="4666680" cy="455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Adapté de Lynde C et al. </a:t>
            </a:r>
            <a:r>
              <a:rPr lang="en-CA" sz="1200" b="0" i="1" u="none" strike="noStrike" kern="1200" spc="0">
                <a:ln>
                  <a:noFill/>
                </a:ln>
                <a:solidFill>
                  <a:srgbClr val="000000"/>
                </a:solidFill>
                <a:latin typeface="Franklin Gothic Book" pitchFamily="18"/>
                <a:ea typeface="Arial Unicode MS" pitchFamily="2"/>
                <a:cs typeface="Arial Unicode MS" pitchFamily="2"/>
              </a:rPr>
              <a:t>J Cutan Med Surg</a:t>
            </a:r>
            <a:r>
              <a:rPr lang="en-CA" sz="1200" b="0" i="0" u="none" strike="noStrike" kern="1200" spc="0">
                <a:ln>
                  <a:noFill/>
                </a:ln>
                <a:solidFill>
                  <a:srgbClr val="000000"/>
                </a:solidFill>
                <a:latin typeface="Franklin Gothic Book" pitchFamily="18"/>
                <a:ea typeface="Arial Unicode MS" pitchFamily="2"/>
                <a:cs typeface="Arial Unicode MS" pitchFamily="2"/>
              </a:rPr>
              <a:t> 2005.</a:t>
            </a:r>
          </a:p>
          <a:p>
            <a:pPr marL="0" marR="0" lvl="0" indent="0" algn="l" rtl="0" hangingPunct="1">
              <a:lnSpc>
                <a:spcPct val="100000"/>
              </a:lnSpc>
              <a:spcBef>
                <a:spcPts val="0"/>
              </a:spcBef>
              <a:spcAft>
                <a:spcPts val="0"/>
              </a:spcAft>
              <a:buNone/>
              <a:tabLst/>
              <a:defRPr sz="1800"/>
            </a:pPr>
            <a:endParaRPr lang="en-CA" sz="1200" b="0" i="0" u="none" strike="noStrike" kern="1200" spc="0">
              <a:ln>
                <a:noFill/>
              </a:ln>
              <a:solidFill>
                <a:srgbClr val="000000"/>
              </a:solidFill>
              <a:latin typeface="Franklin Gothic Book" pitchFamily="18"/>
              <a:ea typeface="Arial Unicode MS" pitchFamily="2"/>
              <a:cs typeface="Arial Unicode MS" pitchFamily="2"/>
            </a:endParaRPr>
          </a:p>
        </p:txBody>
      </p:sp>
      <p:sp>
        <p:nvSpPr>
          <p:cNvPr id="4" name="TextBox 4">
            <a:extLst>
              <a:ext uri="{FF2B5EF4-FFF2-40B4-BE49-F238E27FC236}">
                <a16:creationId xmlns:a16="http://schemas.microsoft.com/office/drawing/2014/main" id="{03BA31F1-F8F8-4B43-A7DC-F43977A4B72A}"/>
              </a:ext>
            </a:extLst>
          </p:cNvPr>
          <p:cNvSpPr/>
          <p:nvPr/>
        </p:nvSpPr>
        <p:spPr>
          <a:xfrm>
            <a:off x="838080" y="6467399"/>
            <a:ext cx="5479920" cy="39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000" b="0" i="0" u="none" strike="noStrike" kern="1200" spc="0">
                <a:ln>
                  <a:noFill/>
                </a:ln>
                <a:solidFill>
                  <a:srgbClr val="000000"/>
                </a:solidFill>
                <a:latin typeface="Franklin Gothic Book" pitchFamily="18"/>
                <a:ea typeface="Arial Unicode MS" pitchFamily="2"/>
                <a:cs typeface="Arial Unicode MS" pitchFamily="2"/>
              </a:rPr>
              <a:t>*Se reporter aux indications d’utilisation et aux renseignements sur l’innocuité dans les monographies de produits respectives.</a:t>
            </a:r>
          </a:p>
        </p:txBody>
      </p:sp>
      <p:pic>
        <p:nvPicPr>
          <p:cNvPr id="5" name="Picture 5">
            <a:extLst>
              <a:ext uri="{FF2B5EF4-FFF2-40B4-BE49-F238E27FC236}">
                <a16:creationId xmlns:a16="http://schemas.microsoft.com/office/drawing/2014/main" id="{5A93AB9C-7308-41E0-B539-796F7AD7724E}"/>
              </a:ext>
            </a:extLst>
          </p:cNvPr>
          <p:cNvPicPr>
            <a:picLocks noChangeAspect="1"/>
          </p:cNvPicPr>
          <p:nvPr/>
        </p:nvPicPr>
        <p:blipFill>
          <a:blip r:embed="rId3">
            <a:lum/>
            <a:alphaModFix/>
          </a:blip>
          <a:srcRect/>
          <a:stretch>
            <a:fillRect/>
          </a:stretch>
        </p:blipFill>
        <p:spPr>
          <a:xfrm>
            <a:off x="3304800" y="1417680"/>
            <a:ext cx="5569920" cy="49427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Les défis de la prise en charge de la 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7716-F6D5-4B69-9B19-74EB3A9BB9B0}"/>
              </a:ext>
            </a:extLst>
          </p:cNvPr>
          <p:cNvSpPr txBox="1">
            <a:spLocks noGrp="1"/>
          </p:cNvSpPr>
          <p:nvPr>
            <p:ph type="title" idx="4294967295"/>
          </p:nvPr>
        </p:nvSpPr>
        <p:spPr/>
        <p:txBody>
          <a:bodyPr/>
          <a:lstStyle/>
          <a:p>
            <a:pPr lvl="0"/>
            <a:r>
              <a:rPr lang="en-US"/>
              <a:t>Les défis de la prise en charge de la DA</a:t>
            </a:r>
          </a:p>
        </p:txBody>
      </p:sp>
      <p:sp>
        <p:nvSpPr>
          <p:cNvPr id="3" name="Content Placeholder 6">
            <a:extLst>
              <a:ext uri="{FF2B5EF4-FFF2-40B4-BE49-F238E27FC236}">
                <a16:creationId xmlns:a16="http://schemas.microsoft.com/office/drawing/2014/main" id="{F9ACB842-8923-4FF1-BE2C-B2180ED58F6C}"/>
              </a:ext>
            </a:extLst>
          </p:cNvPr>
          <p:cNvSpPr txBox="1">
            <a:spLocks noGrp="1"/>
          </p:cNvSpPr>
          <p:nvPr>
            <p:ph type="body" idx="4294967295"/>
          </p:nvPr>
        </p:nvSpPr>
        <p:spPr>
          <a:xfrm>
            <a:off x="838080" y="1825560"/>
            <a:ext cx="8620920" cy="4350960"/>
          </a:xfrm>
        </p:spPr>
        <p:txBody>
          <a:bodyPr/>
          <a:lstStyle/>
          <a:p>
            <a:pPr lvl="0">
              <a:spcBef>
                <a:spcPts val="1001"/>
              </a:spcBef>
              <a:buClr>
                <a:srgbClr val="000000"/>
              </a:buClr>
              <a:buFont typeface="Arial" pitchFamily="32"/>
              <a:buChar char="•"/>
            </a:pPr>
            <a:r>
              <a:rPr lang="en-US" sz="2000" b="1"/>
              <a:t>La prise en charge de la DA est multimodale</a:t>
            </a:r>
            <a:r>
              <a:rPr lang="en-US" sz="2000"/>
              <a:t>18</a:t>
            </a:r>
          </a:p>
          <a:p>
            <a:pPr lvl="0">
              <a:spcBef>
                <a:spcPts val="1001"/>
              </a:spcBef>
              <a:buClr>
                <a:srgbClr val="000000"/>
              </a:buClr>
              <a:buFont typeface="Arial" pitchFamily="32"/>
              <a:buChar char="•"/>
            </a:pPr>
            <a:r>
              <a:rPr lang="en-US" sz="2000"/>
              <a:t>La DA peut être prise en charge à la fois de façon </a:t>
            </a:r>
            <a:r>
              <a:rPr lang="en-US" sz="2000" b="1"/>
              <a:t>pharmacologique et non pharmacologiqu</a:t>
            </a:r>
            <a:r>
              <a:rPr lang="en-US" sz="2000"/>
              <a:t>e1,7,8</a:t>
            </a:r>
          </a:p>
          <a:p>
            <a:pPr lvl="0">
              <a:spcBef>
                <a:spcPts val="1001"/>
              </a:spcBef>
              <a:buClr>
                <a:srgbClr val="000000"/>
              </a:buClr>
              <a:buFont typeface="Arial" pitchFamily="32"/>
              <a:buChar char="•"/>
            </a:pPr>
            <a:r>
              <a:rPr lang="en-US" sz="2000"/>
              <a:t>La plupart des patients nécessiteront un traitement pharmacologique topique par des corticostéroïdes topiques </a:t>
            </a:r>
            <a:r>
              <a:rPr lang="en-US" sz="2000" b="1"/>
              <a:t>et</a:t>
            </a:r>
            <a:r>
              <a:rPr lang="en-US" sz="2000"/>
              <a:t> des inhibiteurs topiques de la calcineurine (ITC)14</a:t>
            </a:r>
          </a:p>
          <a:p>
            <a:pPr lvl="0">
              <a:spcBef>
                <a:spcPts val="1001"/>
              </a:spcBef>
              <a:buClr>
                <a:srgbClr val="000000"/>
              </a:buClr>
              <a:buFont typeface="Arial" pitchFamily="32"/>
              <a:buChar char="•"/>
            </a:pPr>
            <a:r>
              <a:rPr lang="en-US" sz="2000"/>
              <a:t>Le traitement préventif ou la prise en charge proactive par le tacrolimus peut permettre d’obtenir une réduction substantielle des poussées et une amélioration significative de la qualité de vie14</a:t>
            </a:r>
          </a:p>
          <a:p>
            <a:pPr lvl="0">
              <a:spcBef>
                <a:spcPts val="1001"/>
              </a:spcBef>
              <a:buClr>
                <a:srgbClr val="000000"/>
              </a:buClr>
              <a:buFont typeface="Arial" pitchFamily="32"/>
              <a:buChar char="•"/>
            </a:pPr>
            <a:r>
              <a:rPr lang="en-US" sz="2000"/>
              <a:t>Les objectifs du traitement doivent comprendre les suivants : éducation thérapeutique des patients, connaissance des déclencheurs, utilisation appropriée du traitement topique prescrit, soins de base de la peau et auto-prise en charge continue par le patient18</a:t>
            </a:r>
          </a:p>
          <a:p>
            <a:pPr lvl="0">
              <a:spcBef>
                <a:spcPts val="1001"/>
              </a:spcBef>
              <a:buClr>
                <a:srgbClr val="000000"/>
              </a:buClr>
              <a:buFont typeface="Arial" pitchFamily="32"/>
              <a:buChar char="•"/>
            </a:pPr>
            <a:r>
              <a:rPr lang="en-US" sz="2000"/>
              <a:t>Lorsqu’on établit un plan de traitement, la façon dont la DA affecte la vie du patient doit aussi être considérée (p. ex., répercussions sur le sommeil, le comportement, l’humeur, les activités)14</a:t>
            </a:r>
          </a:p>
        </p:txBody>
      </p:sp>
      <p:sp>
        <p:nvSpPr>
          <p:cNvPr id="4" name="TextBox 4">
            <a:extLst>
              <a:ext uri="{FF2B5EF4-FFF2-40B4-BE49-F238E27FC236}">
                <a16:creationId xmlns:a16="http://schemas.microsoft.com/office/drawing/2014/main" id="{3638FE76-385A-4C12-8450-79AFF7C29B13}"/>
              </a:ext>
            </a:extLst>
          </p:cNvPr>
          <p:cNvSpPr/>
          <p:nvPr/>
        </p:nvSpPr>
        <p:spPr>
          <a:xfrm>
            <a:off x="838080" y="6080760"/>
            <a:ext cx="9078120" cy="592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Eichenfeld LF et al. </a:t>
            </a:r>
            <a:r>
              <a:rPr lang="en-CA" sz="1100" b="0" i="1" u="none" strike="noStrike" kern="1200" spc="0">
                <a:ln>
                  <a:noFill/>
                </a:ln>
                <a:solidFill>
                  <a:srgbClr val="000000"/>
                </a:solidFill>
                <a:latin typeface="Calibri" pitchFamily="18"/>
                <a:ea typeface="Arial Unicode MS" pitchFamily="2"/>
                <a:cs typeface="Arial Unicode MS" pitchFamily="2"/>
              </a:rPr>
              <a:t>J Am Acad Dermatol</a:t>
            </a:r>
            <a:r>
              <a:rPr lang="en-CA" sz="1100" b="0" i="0" u="none" strike="noStrike" kern="1200" spc="0">
                <a:ln>
                  <a:noFill/>
                </a:ln>
                <a:solidFill>
                  <a:srgbClr val="000000"/>
                </a:solidFill>
                <a:latin typeface="Calibri" pitchFamily="18"/>
                <a:ea typeface="Arial Unicode MS" pitchFamily="2"/>
                <a:cs typeface="Arial Unicode MS" pitchFamily="2"/>
              </a:rPr>
              <a:t> 2014;71:116-132;</a:t>
            </a:r>
            <a:r>
              <a:rPr lang="en-CA" sz="1100" b="0" i="0" u="none" strike="noStrike" kern="1200" spc="0">
                <a:ln>
                  <a:noFill/>
                </a:ln>
                <a:solidFill>
                  <a:srgbClr val="000000"/>
                </a:solidFill>
                <a:latin typeface="Franklin Gothic Book" pitchFamily="18"/>
                <a:ea typeface="Arial Unicode MS" pitchFamily="2"/>
                <a:cs typeface="Arial Unicode MS" pitchFamily="2"/>
              </a:rPr>
              <a:t> Lebwohl MG et al. </a:t>
            </a:r>
            <a:r>
              <a:rPr lang="en-CA" sz="1100" b="0" i="1" u="none" strike="noStrike" kern="1200" spc="0">
                <a:ln>
                  <a:noFill/>
                </a:ln>
                <a:solidFill>
                  <a:srgbClr val="000000"/>
                </a:solidFill>
                <a:latin typeface="Franklin Gothic Book" pitchFamily="18"/>
                <a:ea typeface="Arial Unicode MS" pitchFamily="2"/>
                <a:cs typeface="Arial Unicode MS" pitchFamily="2"/>
              </a:rPr>
              <a:t>J Clin Aesthet Derm</a:t>
            </a:r>
            <a:r>
              <a:rPr lang="en-CA" sz="1100" b="0" i="0" u="none" strike="noStrike" kern="1200" spc="0">
                <a:ln>
                  <a:noFill/>
                </a:ln>
                <a:solidFill>
                  <a:srgbClr val="000000"/>
                </a:solidFill>
                <a:latin typeface="Franklin Gothic Book" pitchFamily="18"/>
                <a:ea typeface="Arial Unicode MS" pitchFamily="2"/>
                <a:cs typeface="Arial Unicode MS" pitchFamily="2"/>
              </a:rPr>
              <a:t> 2013:6(7);S3-S18; Eichenfeld LF et al. </a:t>
            </a:r>
            <a:r>
              <a:rPr lang="en-CA" sz="1100" b="0" i="1" u="none" strike="noStrike" kern="1200" spc="0">
                <a:ln>
                  <a:noFill/>
                </a:ln>
                <a:solidFill>
                  <a:srgbClr val="000000"/>
                </a:solidFill>
                <a:latin typeface="Franklin Gothic Book" pitchFamily="18"/>
                <a:ea typeface="Arial Unicode MS" pitchFamily="2"/>
                <a:cs typeface="Arial Unicode MS" pitchFamily="2"/>
              </a:rPr>
              <a:t>J Am Acad Dermatol</a:t>
            </a:r>
            <a:r>
              <a:rPr lang="en-CA" sz="1100" b="0" i="0" u="none" strike="noStrike" kern="1200" spc="0">
                <a:ln>
                  <a:noFill/>
                </a:ln>
                <a:solidFill>
                  <a:srgbClr val="000000"/>
                </a:solidFill>
                <a:latin typeface="Franklin Gothic Book" pitchFamily="18"/>
                <a:ea typeface="Arial Unicode MS" pitchFamily="2"/>
                <a:cs typeface="Arial Unicode MS" pitchFamily="2"/>
              </a:rPr>
              <a:t> 2014;70:338-351; Bourcier M. </a:t>
            </a:r>
            <a:r>
              <a:rPr lang="en-CA" sz="1100" b="0" i="1" u="none" strike="noStrike" kern="1200" spc="0">
                <a:ln>
                  <a:noFill/>
                </a:ln>
                <a:solidFill>
                  <a:srgbClr val="000000"/>
                </a:solidFill>
                <a:latin typeface="Franklin Gothic Book" pitchFamily="18"/>
                <a:ea typeface="Arial Unicode MS" pitchFamily="2"/>
                <a:cs typeface="Arial Unicode MS" pitchFamily="2"/>
              </a:rPr>
              <a:t>Skin therapy Letter</a:t>
            </a:r>
            <a:r>
              <a:rPr lang="en-CA" sz="1100" b="0" i="0" u="none" strike="noStrike" kern="1200" spc="0">
                <a:ln>
                  <a:noFill/>
                </a:ln>
                <a:solidFill>
                  <a:srgbClr val="000000"/>
                </a:solidFill>
                <a:latin typeface="Franklin Gothic Book" pitchFamily="18"/>
                <a:ea typeface="Arial Unicode MS" pitchFamily="2"/>
                <a:cs typeface="Arial Unicode MS" pitchFamily="2"/>
              </a:rPr>
              <a:t>. Pharm Ed. 2011:6(1); Weinstein M et al. Société Canadienne d’eczéma, juillet 2016.</a:t>
            </a:r>
          </a:p>
        </p:txBody>
      </p:sp>
      <p:pic>
        <p:nvPicPr>
          <p:cNvPr id="5" name="Picture 5">
            <a:extLst>
              <a:ext uri="{FF2B5EF4-FFF2-40B4-BE49-F238E27FC236}">
                <a16:creationId xmlns:a16="http://schemas.microsoft.com/office/drawing/2014/main" id="{691F1F5C-9804-4CF5-9A65-6A371D2D503D}"/>
              </a:ext>
            </a:extLst>
          </p:cNvPr>
          <p:cNvPicPr>
            <a:picLocks noChangeAspect="1"/>
          </p:cNvPicPr>
          <p:nvPr/>
        </p:nvPicPr>
        <p:blipFill>
          <a:blip r:embed="rId3">
            <a:lum/>
            <a:alphaModFix/>
          </a:blip>
          <a:srcRect/>
          <a:stretch>
            <a:fillRect/>
          </a:stretch>
        </p:blipFill>
        <p:spPr>
          <a:xfrm>
            <a:off x="9425160" y="1725839"/>
            <a:ext cx="2285640" cy="34343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Étude internationale (ISOLATE) - La vie avec la 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D4E49-EC00-4C40-A14B-3D2AC1BCF0C4}"/>
              </a:ext>
            </a:extLst>
          </p:cNvPr>
          <p:cNvSpPr txBox="1">
            <a:spLocks noGrp="1"/>
          </p:cNvSpPr>
          <p:nvPr>
            <p:ph type="title" idx="4294967295"/>
          </p:nvPr>
        </p:nvSpPr>
        <p:spPr>
          <a:xfrm>
            <a:off x="838080" y="365040"/>
            <a:ext cx="10918080" cy="1325160"/>
          </a:xfrm>
        </p:spPr>
        <p:txBody>
          <a:bodyPr/>
          <a:lstStyle/>
          <a:p>
            <a:pPr lvl="0"/>
            <a:r>
              <a:rPr lang="en-US" sz="4000"/>
              <a:t>Étude internationale (ISOLATE) - La vie avec la DA</a:t>
            </a:r>
          </a:p>
        </p:txBody>
      </p:sp>
      <p:sp>
        <p:nvSpPr>
          <p:cNvPr id="3" name="Content Placeholder 2">
            <a:extLst>
              <a:ext uri="{FF2B5EF4-FFF2-40B4-BE49-F238E27FC236}">
                <a16:creationId xmlns:a16="http://schemas.microsoft.com/office/drawing/2014/main" id="{121C86B9-A030-4110-8EC2-A1FD9966190D}"/>
              </a:ext>
            </a:extLst>
          </p:cNvPr>
          <p:cNvSpPr txBox="1">
            <a:spLocks noGrp="1"/>
          </p:cNvSpPr>
          <p:nvPr>
            <p:ph type="body" idx="4294967295"/>
          </p:nvPr>
        </p:nvSpPr>
        <p:spPr>
          <a:xfrm>
            <a:off x="838080" y="1825560"/>
            <a:ext cx="8919720" cy="4466880"/>
          </a:xfrm>
        </p:spPr>
        <p:txBody>
          <a:bodyPr/>
          <a:lstStyle/>
          <a:p>
            <a:pPr lvl="0">
              <a:spcBef>
                <a:spcPts val="1001"/>
              </a:spcBef>
              <a:buNone/>
            </a:pPr>
            <a:r>
              <a:rPr lang="en-US" sz="1900" b="1"/>
              <a:t>L’étude ISOLATE (International Study Of Life with ATopic Eczema)</a:t>
            </a:r>
            <a:r>
              <a:rPr lang="en-US" sz="1900"/>
              <a:t>11 :</a:t>
            </a:r>
          </a:p>
          <a:p>
            <a:pPr lvl="0">
              <a:spcBef>
                <a:spcPts val="1001"/>
              </a:spcBef>
              <a:buClr>
                <a:srgbClr val="000000"/>
              </a:buClr>
              <a:buFont typeface="Arial" pitchFamily="32"/>
              <a:buChar char="•"/>
            </a:pPr>
            <a:r>
              <a:rPr lang="en-US" sz="1900"/>
              <a:t>Première étude à grande échelle pour évaluer </a:t>
            </a:r>
            <a:r>
              <a:rPr lang="en-US" sz="1900" b="1"/>
              <a:t>l’effet de la dermatite atopique (DA) sur la vie des patients et sur la société</a:t>
            </a:r>
          </a:p>
          <a:p>
            <a:pPr lvl="0">
              <a:spcBef>
                <a:spcPts val="1001"/>
              </a:spcBef>
              <a:buClr>
                <a:srgbClr val="000000"/>
              </a:buClr>
              <a:buFont typeface="Arial" pitchFamily="32"/>
              <a:buChar char="•"/>
            </a:pPr>
            <a:r>
              <a:rPr lang="en-US" sz="1900" b="1"/>
              <a:t>2 200</a:t>
            </a:r>
            <a:r>
              <a:rPr lang="en-US" sz="1900"/>
              <a:t> patients (âgés de &gt; 13 ans) et aidants d’enfants atteints de DA modérée à sévère dans 8 pays</a:t>
            </a:r>
          </a:p>
          <a:p>
            <a:pPr lvl="0">
              <a:spcBef>
                <a:spcPts val="1001"/>
              </a:spcBef>
              <a:buClr>
                <a:srgbClr val="000000"/>
              </a:buClr>
              <a:buFont typeface="Arial" pitchFamily="32"/>
              <a:buChar char="•"/>
            </a:pPr>
            <a:r>
              <a:rPr lang="en-US" sz="1900" b="1"/>
              <a:t>Les conclusions cliniques de l’étude ISOLATE </a:t>
            </a:r>
            <a:r>
              <a:rPr lang="en-US" sz="1900"/>
              <a:t>montrent que les patients atteints de DA sont sous-traités la moitié du temps lorsqu’ils ont des « poussées »</a:t>
            </a:r>
          </a:p>
          <a:p>
            <a:pPr lvl="0">
              <a:spcBef>
                <a:spcPts val="1001"/>
              </a:spcBef>
              <a:buClr>
                <a:srgbClr val="000000"/>
              </a:buClr>
              <a:buFont typeface="Arial" pitchFamily="32"/>
              <a:buChar char="•"/>
            </a:pPr>
            <a:r>
              <a:rPr lang="en-US" sz="1900"/>
              <a:t>Une maîtrise moins qu’optimale entraîne chez les patients :</a:t>
            </a:r>
          </a:p>
          <a:p>
            <a:pPr marL="738359" lvl="0">
              <a:spcBef>
                <a:spcPts val="1001"/>
              </a:spcBef>
              <a:buNone/>
            </a:pPr>
            <a:r>
              <a:rPr lang="en-US" sz="1900"/>
              <a:t>  - un manque de sommeil, un manque de concentration, une productivité diminuée au travail/à l’école</a:t>
            </a:r>
          </a:p>
          <a:p>
            <a:pPr lvl="0">
              <a:spcBef>
                <a:spcPts val="1001"/>
              </a:spcBef>
              <a:buClr>
                <a:srgbClr val="000000"/>
              </a:buClr>
              <a:buFont typeface="Arial" pitchFamily="32"/>
              <a:buChar char="•"/>
            </a:pPr>
            <a:r>
              <a:rPr lang="en-US" sz="1900" b="1"/>
              <a:t>Souligne le besoin d’améliorer la maîtrise de la DA par les patients </a:t>
            </a:r>
            <a:r>
              <a:rPr lang="en-US" sz="1900"/>
              <a:t>pour réduire les répercussions de la maladie sur les patients et sur la société</a:t>
            </a:r>
          </a:p>
        </p:txBody>
      </p:sp>
      <p:sp>
        <p:nvSpPr>
          <p:cNvPr id="4" name="TextBox 5">
            <a:extLst>
              <a:ext uri="{FF2B5EF4-FFF2-40B4-BE49-F238E27FC236}">
                <a16:creationId xmlns:a16="http://schemas.microsoft.com/office/drawing/2014/main" id="{A870C1B8-1459-47FD-B75A-4B00C5E92085}"/>
              </a:ext>
            </a:extLst>
          </p:cNvPr>
          <p:cNvSpPr/>
          <p:nvPr/>
        </p:nvSpPr>
        <p:spPr>
          <a:xfrm>
            <a:off x="838080" y="6293159"/>
            <a:ext cx="5479920" cy="24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000" b="0" i="0" u="none" strike="noStrike" kern="1200" spc="0">
                <a:ln>
                  <a:noFill/>
                </a:ln>
                <a:solidFill>
                  <a:srgbClr val="000000"/>
                </a:solidFill>
                <a:latin typeface="Franklin Gothic Book" pitchFamily="18"/>
                <a:ea typeface="Arial Unicode MS" pitchFamily="2"/>
                <a:cs typeface="Arial Unicode MS" pitchFamily="2"/>
              </a:rPr>
              <a:t>Zuberbier T et al. </a:t>
            </a:r>
            <a:r>
              <a:rPr lang="en-CA" sz="1000" b="0" i="1" u="none" strike="noStrike" kern="1200" spc="0">
                <a:ln>
                  <a:noFill/>
                </a:ln>
                <a:solidFill>
                  <a:srgbClr val="000000"/>
                </a:solidFill>
                <a:latin typeface="Franklin Gothic Book" pitchFamily="18"/>
                <a:ea typeface="Arial Unicode MS" pitchFamily="2"/>
                <a:cs typeface="Arial Unicode MS" pitchFamily="2"/>
              </a:rPr>
              <a:t>J Allergy Clin Immunol</a:t>
            </a:r>
            <a:r>
              <a:rPr lang="en-CA" sz="1000" b="0" i="0" u="none" strike="noStrike" kern="1200" spc="0">
                <a:ln>
                  <a:noFill/>
                </a:ln>
                <a:solidFill>
                  <a:srgbClr val="000000"/>
                </a:solidFill>
                <a:latin typeface="Franklin Gothic Book" pitchFamily="18"/>
                <a:ea typeface="Arial Unicode MS" pitchFamily="2"/>
                <a:cs typeface="Arial Unicode MS" pitchFamily="2"/>
              </a:rPr>
              <a:t> 2006;118(1):226-232.</a:t>
            </a:r>
          </a:p>
        </p:txBody>
      </p:sp>
      <p:pic>
        <p:nvPicPr>
          <p:cNvPr id="5" name="Picture 7">
            <a:extLst>
              <a:ext uri="{FF2B5EF4-FFF2-40B4-BE49-F238E27FC236}">
                <a16:creationId xmlns:a16="http://schemas.microsoft.com/office/drawing/2014/main" id="{7F851E59-1B9E-4B17-9FD4-B3AAFA730286}"/>
              </a:ext>
            </a:extLst>
          </p:cNvPr>
          <p:cNvPicPr>
            <a:picLocks noChangeAspect="1"/>
          </p:cNvPicPr>
          <p:nvPr/>
        </p:nvPicPr>
        <p:blipFill>
          <a:blip r:embed="rId3">
            <a:lum/>
            <a:alphaModFix/>
          </a:blip>
          <a:srcRect/>
          <a:stretch>
            <a:fillRect/>
          </a:stretch>
        </p:blipFill>
        <p:spPr>
          <a:xfrm>
            <a:off x="9506160" y="1825560"/>
            <a:ext cx="2543760" cy="250308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erspective des patients sur la DA (ISO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88E2-5CA6-4904-AFE7-8966771C8491}"/>
              </a:ext>
            </a:extLst>
          </p:cNvPr>
          <p:cNvSpPr txBox="1">
            <a:spLocks noGrp="1"/>
          </p:cNvSpPr>
          <p:nvPr>
            <p:ph type="title" idx="4294967295"/>
          </p:nvPr>
        </p:nvSpPr>
        <p:spPr/>
        <p:txBody>
          <a:bodyPr/>
          <a:lstStyle/>
          <a:p>
            <a:pPr lvl="0"/>
            <a:r>
              <a:rPr lang="en-US"/>
              <a:t>Perspective des patients sur la DA (ISOLATE)</a:t>
            </a:r>
          </a:p>
        </p:txBody>
      </p:sp>
      <p:graphicFrame>
        <p:nvGraphicFramePr>
          <p:cNvPr id="3" name="Tableau 2">
            <a:extLst>
              <a:ext uri="{FF2B5EF4-FFF2-40B4-BE49-F238E27FC236}">
                <a16:creationId xmlns:a16="http://schemas.microsoft.com/office/drawing/2014/main" id="{90D6F86E-383A-4D63-91BA-498A809A77FB}"/>
              </a:ext>
            </a:extLst>
          </p:cNvPr>
          <p:cNvGraphicFramePr>
            <a:graphicFrameLocks noGrp="1"/>
          </p:cNvGraphicFramePr>
          <p:nvPr/>
        </p:nvGraphicFramePr>
        <p:xfrm>
          <a:off x="1836360" y="1883880"/>
          <a:ext cx="8518320" cy="3931200"/>
        </p:xfrm>
        <a:graphic>
          <a:graphicData uri="http://schemas.openxmlformats.org/drawingml/2006/table">
            <a:tbl>
              <a:tblPr/>
              <a:tblGrid>
                <a:gridCol w="2251440">
                  <a:extLst>
                    <a:ext uri="{9D8B030D-6E8A-4147-A177-3AD203B41FA5}">
                      <a16:colId xmlns:a16="http://schemas.microsoft.com/office/drawing/2014/main" val="3880334975"/>
                    </a:ext>
                  </a:extLst>
                </a:gridCol>
                <a:gridCol w="6267240">
                  <a:extLst>
                    <a:ext uri="{9D8B030D-6E8A-4147-A177-3AD203B41FA5}">
                      <a16:colId xmlns:a16="http://schemas.microsoft.com/office/drawing/2014/main" val="3508452813"/>
                    </a:ext>
                  </a:extLst>
                </a:gridCol>
              </a:tblGrid>
              <a:tr h="849239">
                <a:tc>
                  <a:txBody>
                    <a:bodyPr/>
                    <a:lstStyle/>
                    <a:p>
                      <a:pPr marL="0" marR="0" lvl="0" indent="0" algn="ctr" rtl="0" hangingPunct="1">
                        <a:lnSpc>
                          <a:spcPct val="100000"/>
                        </a:lnSpc>
                        <a:spcBef>
                          <a:spcPts val="0"/>
                        </a:spcBef>
                        <a:spcAft>
                          <a:spcPts val="0"/>
                        </a:spcAft>
                        <a:buNone/>
                        <a:tabLst/>
                      </a:pPr>
                      <a:r>
                        <a:rPr lang="en-CA" sz="2400" b="1" i="0" u="none" strike="noStrike" kern="1200" spc="0">
                          <a:ln>
                            <a:noFill/>
                          </a:ln>
                          <a:solidFill>
                            <a:srgbClr val="FFFFFF"/>
                          </a:solidFill>
                          <a:latin typeface="Franklin Gothic Book" pitchFamily="18"/>
                          <a:ea typeface="Arial Unicode MS" pitchFamily="2"/>
                          <a:cs typeface="Arial Unicode MS" pitchFamily="2"/>
                        </a:rPr>
                        <a:t>75 %</a:t>
                      </a:r>
                    </a:p>
                  </a:txBody>
                  <a:tcPr/>
                </a:tc>
                <a:tc>
                  <a:txBody>
                    <a:bodyPr/>
                    <a:lstStyle/>
                    <a:p>
                      <a:pPr marL="0" marR="0" lvl="0" indent="0" algn="l" rtl="0" hangingPunct="1">
                        <a:lnSpc>
                          <a:spcPct val="100000"/>
                        </a:lnSpc>
                        <a:spcBef>
                          <a:spcPts val="0"/>
                        </a:spcBef>
                        <a:spcAft>
                          <a:spcPts val="0"/>
                        </a:spcAft>
                        <a:buNone/>
                        <a:tabLst/>
                      </a:pPr>
                      <a:r>
                        <a:rPr lang="en-CA" sz="1800" b="0" i="0" u="none" strike="noStrike" kern="1200" spc="0">
                          <a:ln>
                            <a:noFill/>
                          </a:ln>
                          <a:solidFill>
                            <a:srgbClr val="000000"/>
                          </a:solidFill>
                          <a:latin typeface="Franklin Gothic Book" pitchFamily="18"/>
                          <a:ea typeface="Arial Unicode MS" pitchFamily="2"/>
                          <a:cs typeface="Arial Unicode MS" pitchFamily="2"/>
                        </a:rPr>
                        <a:t>des patients pensaient qu’une maîtrise efficace de la DA serait l’amélioration la plus importante dans leur qualité de vie</a:t>
                      </a:r>
                    </a:p>
                  </a:txBody>
                  <a:tcPr/>
                </a:tc>
                <a:extLst>
                  <a:ext uri="{0D108BD9-81ED-4DB2-BD59-A6C34878D82A}">
                    <a16:rowId xmlns:a16="http://schemas.microsoft.com/office/drawing/2014/main" val="3954336583"/>
                  </a:ext>
                </a:extLst>
              </a:tr>
              <a:tr h="433079">
                <a:tc>
                  <a:txBody>
                    <a:bodyPr/>
                    <a:lstStyle/>
                    <a:p>
                      <a:pPr marL="0" marR="0" lvl="0" indent="0" algn="ctr" rtl="0" hangingPunct="1">
                        <a:lnSpc>
                          <a:spcPct val="100000"/>
                        </a:lnSpc>
                        <a:spcBef>
                          <a:spcPts val="0"/>
                        </a:spcBef>
                        <a:spcAft>
                          <a:spcPts val="0"/>
                        </a:spcAft>
                        <a:buNone/>
                        <a:tabLst/>
                      </a:pPr>
                      <a:r>
                        <a:rPr lang="en-CA" sz="2400" b="1" i="0" u="none" strike="noStrike" kern="1200" spc="0">
                          <a:ln>
                            <a:noFill/>
                          </a:ln>
                          <a:solidFill>
                            <a:srgbClr val="FFFFFF"/>
                          </a:solidFill>
                          <a:latin typeface="Franklin Gothic Book" pitchFamily="18"/>
                          <a:ea typeface="Arial Unicode MS" pitchFamily="2"/>
                          <a:cs typeface="Arial Unicode MS" pitchFamily="2"/>
                        </a:rPr>
                        <a:t>67 nuits</a:t>
                      </a:r>
                    </a:p>
                  </a:txBody>
                  <a:tcPr/>
                </a:tc>
                <a:tc>
                  <a:txBody>
                    <a:bodyPr/>
                    <a:lstStyle/>
                    <a:p>
                      <a:pPr marL="0" marR="0" lvl="0" indent="0" algn="l" rtl="0" hangingPunct="1">
                        <a:lnSpc>
                          <a:spcPct val="100000"/>
                        </a:lnSpc>
                        <a:spcBef>
                          <a:spcPts val="0"/>
                        </a:spcBef>
                        <a:spcAft>
                          <a:spcPts val="0"/>
                        </a:spcAft>
                        <a:buNone/>
                        <a:tabLst/>
                      </a:pPr>
                      <a:r>
                        <a:rPr lang="en-CA" sz="1800" b="0" i="0" u="none" strike="noStrike" kern="1200" spc="0">
                          <a:ln>
                            <a:noFill/>
                          </a:ln>
                          <a:solidFill>
                            <a:srgbClr val="000000"/>
                          </a:solidFill>
                          <a:latin typeface="Franklin Gothic Book" pitchFamily="18"/>
                          <a:ea typeface="Arial Unicode MS" pitchFamily="2"/>
                          <a:cs typeface="Arial Unicode MS" pitchFamily="2"/>
                        </a:rPr>
                        <a:t>par an en moyenne de sommeil perturbé par les poussées</a:t>
                      </a:r>
                    </a:p>
                  </a:txBody>
                  <a:tcPr/>
                </a:tc>
                <a:extLst>
                  <a:ext uri="{0D108BD9-81ED-4DB2-BD59-A6C34878D82A}">
                    <a16:rowId xmlns:a16="http://schemas.microsoft.com/office/drawing/2014/main" val="1241383912"/>
                  </a:ext>
                </a:extLst>
              </a:tr>
              <a:tr h="599400">
                <a:tc>
                  <a:txBody>
                    <a:bodyPr/>
                    <a:lstStyle/>
                    <a:p>
                      <a:pPr marL="0" marR="0" lvl="0" indent="0" algn="ctr" rtl="0" hangingPunct="1">
                        <a:lnSpc>
                          <a:spcPct val="100000"/>
                        </a:lnSpc>
                        <a:spcBef>
                          <a:spcPts val="0"/>
                        </a:spcBef>
                        <a:spcAft>
                          <a:spcPts val="0"/>
                        </a:spcAft>
                        <a:buNone/>
                        <a:tabLst/>
                      </a:pPr>
                      <a:r>
                        <a:rPr lang="en-CA" sz="2400" b="1" i="0" u="none" strike="noStrike" kern="1200" spc="0">
                          <a:ln>
                            <a:noFill/>
                          </a:ln>
                          <a:solidFill>
                            <a:srgbClr val="FFFFFF"/>
                          </a:solidFill>
                          <a:latin typeface="Franklin Gothic Book" pitchFamily="18"/>
                          <a:ea typeface="Arial Unicode MS" pitchFamily="2"/>
                          <a:cs typeface="Arial Unicode MS" pitchFamily="2"/>
                        </a:rPr>
                        <a:t>8–11</a:t>
                      </a:r>
                    </a:p>
                  </a:txBody>
                  <a:tcPr/>
                </a:tc>
                <a:tc>
                  <a:txBody>
                    <a:bodyPr/>
                    <a:lstStyle/>
                    <a:p>
                      <a:pPr marL="0" marR="0" lvl="0" indent="0" algn="l" rtl="0" hangingPunct="1">
                        <a:lnSpc>
                          <a:spcPct val="100000"/>
                        </a:lnSpc>
                        <a:spcBef>
                          <a:spcPts val="0"/>
                        </a:spcBef>
                        <a:spcAft>
                          <a:spcPts val="0"/>
                        </a:spcAft>
                        <a:buNone/>
                        <a:tabLst/>
                      </a:pPr>
                      <a:r>
                        <a:rPr lang="en-CA" sz="1800" b="0" i="0" u="none" strike="noStrike" kern="1200" spc="0">
                          <a:ln>
                            <a:noFill/>
                          </a:ln>
                          <a:solidFill>
                            <a:srgbClr val="000000"/>
                          </a:solidFill>
                          <a:latin typeface="Franklin Gothic Book" pitchFamily="18"/>
                          <a:ea typeface="Arial Unicode MS" pitchFamily="2"/>
                          <a:cs typeface="Arial Unicode MS" pitchFamily="2"/>
                        </a:rPr>
                        <a:t>Nombre typique de poussées par an, chacune durant de 13 à 17 jours</a:t>
                      </a:r>
                    </a:p>
                  </a:txBody>
                  <a:tcPr/>
                </a:tc>
                <a:extLst>
                  <a:ext uri="{0D108BD9-81ED-4DB2-BD59-A6C34878D82A}">
                    <a16:rowId xmlns:a16="http://schemas.microsoft.com/office/drawing/2014/main" val="3067322434"/>
                  </a:ext>
                </a:extLst>
              </a:tr>
              <a:tr h="849239">
                <a:tc>
                  <a:txBody>
                    <a:bodyPr/>
                    <a:lstStyle/>
                    <a:p>
                      <a:pPr marL="0" marR="0" lvl="0" indent="0" algn="ctr" rtl="0" hangingPunct="1">
                        <a:lnSpc>
                          <a:spcPct val="100000"/>
                        </a:lnSpc>
                        <a:spcBef>
                          <a:spcPts val="0"/>
                        </a:spcBef>
                        <a:spcAft>
                          <a:spcPts val="0"/>
                        </a:spcAft>
                        <a:buNone/>
                        <a:tabLst/>
                      </a:pPr>
                      <a:r>
                        <a:rPr lang="en-CA" sz="2400" b="1" i="0" u="none" strike="noStrike" kern="1200" spc="0">
                          <a:ln>
                            <a:noFill/>
                          </a:ln>
                          <a:solidFill>
                            <a:srgbClr val="FFFFFF"/>
                          </a:solidFill>
                          <a:latin typeface="Franklin Gothic Book" pitchFamily="18"/>
                          <a:ea typeface="Arial Unicode MS" pitchFamily="2"/>
                          <a:cs typeface="Arial Unicode MS" pitchFamily="2"/>
                        </a:rPr>
                        <a:t>86 %</a:t>
                      </a:r>
                    </a:p>
                  </a:txBody>
                  <a:tcPr/>
                </a:tc>
                <a:tc>
                  <a:txBody>
                    <a:bodyPr/>
                    <a:lstStyle/>
                    <a:p>
                      <a:pPr marL="0" marR="0" lvl="0" indent="0" algn="l" rtl="0" hangingPunct="1">
                        <a:lnSpc>
                          <a:spcPct val="100000"/>
                        </a:lnSpc>
                        <a:spcBef>
                          <a:spcPts val="0"/>
                        </a:spcBef>
                        <a:spcAft>
                          <a:spcPts val="0"/>
                        </a:spcAft>
                        <a:buNone/>
                        <a:tabLst/>
                      </a:pPr>
                      <a:r>
                        <a:rPr lang="en-CA" sz="1800" b="0" i="0" u="none" strike="noStrike" kern="1200" spc="0">
                          <a:ln>
                            <a:noFill/>
                          </a:ln>
                          <a:solidFill>
                            <a:srgbClr val="000000"/>
                          </a:solidFill>
                          <a:latin typeface="Franklin Gothic Book" pitchFamily="18"/>
                          <a:ea typeface="Arial Unicode MS" pitchFamily="2"/>
                          <a:cs typeface="Arial Unicode MS" pitchFamily="2"/>
                        </a:rPr>
                        <a:t>des patients ont évité au moins un type d’activité de la vie quotidienne pendant une poussée (p. ex., prendre un bain, porter une jupe/un short)</a:t>
                      </a:r>
                    </a:p>
                  </a:txBody>
                  <a:tcPr/>
                </a:tc>
                <a:extLst>
                  <a:ext uri="{0D108BD9-81ED-4DB2-BD59-A6C34878D82A}">
                    <a16:rowId xmlns:a16="http://schemas.microsoft.com/office/drawing/2014/main" val="1495792356"/>
                  </a:ext>
                </a:extLst>
              </a:tr>
              <a:tr h="599400">
                <a:tc>
                  <a:txBody>
                    <a:bodyPr/>
                    <a:lstStyle/>
                    <a:p>
                      <a:pPr marL="0" marR="0" lvl="0" indent="0" algn="ctr" rtl="0" hangingPunct="1">
                        <a:lnSpc>
                          <a:spcPct val="100000"/>
                        </a:lnSpc>
                        <a:spcBef>
                          <a:spcPts val="0"/>
                        </a:spcBef>
                        <a:spcAft>
                          <a:spcPts val="0"/>
                        </a:spcAft>
                        <a:buNone/>
                        <a:tabLst/>
                      </a:pPr>
                      <a:r>
                        <a:rPr lang="en-CA" sz="2400" b="1" i="0" u="none" strike="noStrike" kern="1200" spc="0">
                          <a:ln>
                            <a:noFill/>
                          </a:ln>
                          <a:solidFill>
                            <a:srgbClr val="FFFFFF"/>
                          </a:solidFill>
                          <a:latin typeface="Franklin Gothic Book" pitchFamily="18"/>
                          <a:ea typeface="Arial Unicode MS" pitchFamily="2"/>
                          <a:cs typeface="Arial Unicode MS" pitchFamily="2"/>
                        </a:rPr>
                        <a:t>&gt; 50 %</a:t>
                      </a:r>
                    </a:p>
                  </a:txBody>
                  <a:tcPr/>
                </a:tc>
                <a:tc>
                  <a:txBody>
                    <a:bodyPr/>
                    <a:lstStyle/>
                    <a:p>
                      <a:pPr marL="0" marR="0" lvl="0" indent="0" algn="l" rtl="0" hangingPunct="1">
                        <a:lnSpc>
                          <a:spcPct val="100000"/>
                        </a:lnSpc>
                        <a:spcBef>
                          <a:spcPts val="0"/>
                        </a:spcBef>
                        <a:spcAft>
                          <a:spcPts val="0"/>
                        </a:spcAft>
                        <a:buNone/>
                        <a:tabLst/>
                      </a:pPr>
                      <a:r>
                        <a:rPr lang="en-CA" sz="1800" b="0" i="0" u="none" strike="noStrike" kern="1200" spc="0">
                          <a:ln>
                            <a:noFill/>
                          </a:ln>
                          <a:solidFill>
                            <a:srgbClr val="000000"/>
                          </a:solidFill>
                          <a:latin typeface="Franklin Gothic Book" pitchFamily="18"/>
                          <a:ea typeface="Arial Unicode MS" pitchFamily="2"/>
                          <a:cs typeface="Arial Unicode MS" pitchFamily="2"/>
                        </a:rPr>
                        <a:t>des patients s'inquiétaient « toujours » ou « parfois » d’avoir une autre poussée</a:t>
                      </a:r>
                    </a:p>
                  </a:txBody>
                  <a:tcPr/>
                </a:tc>
                <a:extLst>
                  <a:ext uri="{0D108BD9-81ED-4DB2-BD59-A6C34878D82A}">
                    <a16:rowId xmlns:a16="http://schemas.microsoft.com/office/drawing/2014/main" val="1812123234"/>
                  </a:ext>
                </a:extLst>
              </a:tr>
              <a:tr h="601200">
                <a:tc>
                  <a:txBody>
                    <a:bodyPr/>
                    <a:lstStyle/>
                    <a:p>
                      <a:pPr marL="0" marR="0" lvl="0" indent="0" algn="ctr" rtl="0" hangingPunct="1">
                        <a:lnSpc>
                          <a:spcPct val="100000"/>
                        </a:lnSpc>
                        <a:spcBef>
                          <a:spcPts val="0"/>
                        </a:spcBef>
                        <a:spcAft>
                          <a:spcPts val="0"/>
                        </a:spcAft>
                        <a:buNone/>
                        <a:tabLst/>
                      </a:pPr>
                      <a:r>
                        <a:rPr lang="en-CA" sz="2400" b="1" i="0" u="none" strike="noStrike" kern="1200" spc="0">
                          <a:ln>
                            <a:noFill/>
                          </a:ln>
                          <a:solidFill>
                            <a:srgbClr val="FFFFFF"/>
                          </a:solidFill>
                          <a:latin typeface="Franklin Gothic Book" pitchFamily="18"/>
                          <a:ea typeface="Arial Unicode MS" pitchFamily="2"/>
                          <a:cs typeface="Arial Unicode MS" pitchFamily="2"/>
                        </a:rPr>
                        <a:t>39 %</a:t>
                      </a:r>
                    </a:p>
                  </a:txBody>
                  <a:tcPr/>
                </a:tc>
                <a:tc>
                  <a:txBody>
                    <a:bodyPr/>
                    <a:lstStyle/>
                    <a:p>
                      <a:pPr marL="0" marR="0" lvl="0" indent="0" algn="l" rtl="0" hangingPunct="1">
                        <a:lnSpc>
                          <a:spcPct val="100000"/>
                        </a:lnSpc>
                        <a:spcBef>
                          <a:spcPts val="0"/>
                        </a:spcBef>
                        <a:spcAft>
                          <a:spcPts val="0"/>
                        </a:spcAft>
                        <a:buNone/>
                        <a:tabLst/>
                      </a:pPr>
                      <a:r>
                        <a:rPr lang="en-CA" sz="1800" b="0" i="0" u="none" strike="noStrike" kern="1200" spc="0">
                          <a:ln>
                            <a:noFill/>
                          </a:ln>
                          <a:solidFill>
                            <a:srgbClr val="000000"/>
                          </a:solidFill>
                          <a:latin typeface="Franklin Gothic Book" pitchFamily="18"/>
                          <a:ea typeface="Arial Unicode MS" pitchFamily="2"/>
                          <a:cs typeface="Arial Unicode MS" pitchFamily="2"/>
                        </a:rPr>
                        <a:t>des enfants âgés de 8 à 17 ans avaient été victimes d’intimidation à cause de la DA</a:t>
                      </a:r>
                    </a:p>
                  </a:txBody>
                  <a:tcPr/>
                </a:tc>
                <a:extLst>
                  <a:ext uri="{0D108BD9-81ED-4DB2-BD59-A6C34878D82A}">
                    <a16:rowId xmlns:a16="http://schemas.microsoft.com/office/drawing/2014/main" val="3892581731"/>
                  </a:ext>
                </a:extLst>
              </a:tr>
            </a:tbl>
          </a:graphicData>
        </a:graphic>
      </p:graphicFrame>
      <p:sp>
        <p:nvSpPr>
          <p:cNvPr id="4" name="Rectangle 4">
            <a:extLst>
              <a:ext uri="{FF2B5EF4-FFF2-40B4-BE49-F238E27FC236}">
                <a16:creationId xmlns:a16="http://schemas.microsoft.com/office/drawing/2014/main" id="{001F5267-D681-4B40-A65C-9CB4B99E3F6F}"/>
              </a:ext>
            </a:extLst>
          </p:cNvPr>
          <p:cNvSpPr/>
          <p:nvPr/>
        </p:nvSpPr>
        <p:spPr>
          <a:xfrm>
            <a:off x="5092560" y="6458040"/>
            <a:ext cx="5262840" cy="39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en-CA" sz="1000" b="0" i="0" u="none" strike="noStrike" kern="1200" spc="0">
                <a:ln>
                  <a:noFill/>
                </a:ln>
                <a:solidFill>
                  <a:srgbClr val="000000"/>
                </a:solidFill>
                <a:latin typeface="Franklin Gothic Book" pitchFamily="18"/>
                <a:ea typeface="Arial Unicode MS" pitchFamily="2"/>
                <a:cs typeface="Arial Unicode MS" pitchFamily="2"/>
              </a:rPr>
              <a:t>Adapté de Zuberbier T et al. </a:t>
            </a:r>
            <a:r>
              <a:rPr lang="en-CA" sz="1000" b="0" i="1" u="none" strike="noStrike" kern="1200" spc="0">
                <a:ln>
                  <a:noFill/>
                </a:ln>
                <a:solidFill>
                  <a:srgbClr val="000000"/>
                </a:solidFill>
                <a:latin typeface="Franklin Gothic Book" pitchFamily="18"/>
                <a:ea typeface="Arial Unicode MS" pitchFamily="2"/>
                <a:cs typeface="Arial Unicode MS" pitchFamily="2"/>
              </a:rPr>
              <a:t>J Allergy Clin lmmunol. </a:t>
            </a:r>
            <a:r>
              <a:rPr lang="en-CA" sz="1000" b="0" i="0" u="none" strike="noStrike" kern="1200" spc="0">
                <a:ln>
                  <a:noFill/>
                </a:ln>
                <a:solidFill>
                  <a:srgbClr val="000000"/>
                </a:solidFill>
                <a:latin typeface="Franklin Gothic Book" pitchFamily="18"/>
                <a:ea typeface="Arial Unicode MS" pitchFamily="2"/>
                <a:cs typeface="Arial Unicode MS" pitchFamily="2"/>
              </a:rPr>
              <a:t>2006;118(1):226-232.</a:t>
            </a:r>
          </a:p>
          <a:p>
            <a:pPr marL="0" marR="0" lvl="0" indent="0" algn="l" rtl="0" hangingPunct="1">
              <a:lnSpc>
                <a:spcPct val="100000"/>
              </a:lnSpc>
              <a:spcBef>
                <a:spcPts val="0"/>
              </a:spcBef>
              <a:spcAft>
                <a:spcPts val="0"/>
              </a:spcAft>
              <a:buNone/>
              <a:tabLst/>
              <a:defRPr sz="1800"/>
            </a:pPr>
            <a:endParaRPr lang="en-CA" sz="1000" b="0" i="0" u="none" strike="noStrike" kern="1200" spc="0">
              <a:ln>
                <a:noFill/>
              </a:ln>
              <a:solidFill>
                <a:srgbClr val="000000"/>
              </a:solidFill>
              <a:latin typeface="Franklin Gothic Book" pitchFamily="18"/>
              <a:ea typeface="Arial Unicode MS" pitchFamily="2"/>
              <a:cs typeface="Arial Unicode MS" pitchFamily="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Gérer les attentes des pati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4B8-D5BA-4B81-A34E-CE21F5ED2C66}"/>
              </a:ext>
            </a:extLst>
          </p:cNvPr>
          <p:cNvSpPr txBox="1">
            <a:spLocks noGrp="1"/>
          </p:cNvSpPr>
          <p:nvPr>
            <p:ph type="title" idx="4294967295"/>
          </p:nvPr>
        </p:nvSpPr>
        <p:spPr/>
        <p:txBody>
          <a:bodyPr/>
          <a:lstStyle/>
          <a:p>
            <a:pPr lvl="0"/>
            <a:r>
              <a:rPr lang="en-US"/>
              <a:t>Gérer les attentes des patients</a:t>
            </a:r>
          </a:p>
        </p:txBody>
      </p:sp>
      <p:sp>
        <p:nvSpPr>
          <p:cNvPr id="3" name="Content Placeholder 7">
            <a:extLst>
              <a:ext uri="{FF2B5EF4-FFF2-40B4-BE49-F238E27FC236}">
                <a16:creationId xmlns:a16="http://schemas.microsoft.com/office/drawing/2014/main" id="{39F1BEB1-A4FC-49C1-8C91-C4667DE75C9F}"/>
              </a:ext>
            </a:extLst>
          </p:cNvPr>
          <p:cNvSpPr txBox="1">
            <a:spLocks noGrp="1"/>
          </p:cNvSpPr>
          <p:nvPr>
            <p:ph type="body" idx="4294967295"/>
          </p:nvPr>
        </p:nvSpPr>
        <p:spPr>
          <a:xfrm>
            <a:off x="838080" y="1690560"/>
            <a:ext cx="10515240" cy="4660920"/>
          </a:xfrm>
        </p:spPr>
        <p:txBody>
          <a:bodyPr/>
          <a:lstStyle/>
          <a:p>
            <a:pPr lvl="0">
              <a:lnSpc>
                <a:spcPct val="100000"/>
              </a:lnSpc>
              <a:spcBef>
                <a:spcPts val="1001"/>
              </a:spcBef>
              <a:buNone/>
            </a:pPr>
            <a:r>
              <a:rPr lang="en-US" sz="2000" b="1"/>
              <a:t>Les piliers de la prise en charge de la DA comprennent les </a:t>
            </a:r>
            <a:r>
              <a:rPr lang="en-US" sz="2000"/>
              <a:t>suivants6,10</a:t>
            </a:r>
            <a:r>
              <a:rPr lang="en-US"/>
              <a:t> :</a:t>
            </a:r>
          </a:p>
          <a:p>
            <a:pPr lvl="0">
              <a:lnSpc>
                <a:spcPct val="100000"/>
              </a:lnSpc>
              <a:spcBef>
                <a:spcPts val="1001"/>
              </a:spcBef>
              <a:buClr>
                <a:srgbClr val="000000"/>
              </a:buClr>
              <a:buAutoNum type="arabicParenR"/>
            </a:pPr>
            <a:r>
              <a:rPr lang="en-US" sz="2000"/>
              <a:t> </a:t>
            </a:r>
            <a:r>
              <a:rPr lang="en-US" sz="2000" b="1"/>
              <a:t>Conseils</a:t>
            </a:r>
            <a:r>
              <a:rPr lang="en-US" sz="2000"/>
              <a:t> appropriés et soutien au patient ou aux parents/aidants</a:t>
            </a:r>
          </a:p>
          <a:p>
            <a:pPr lvl="0">
              <a:lnSpc>
                <a:spcPct val="100000"/>
              </a:lnSpc>
              <a:spcBef>
                <a:spcPts val="1001"/>
              </a:spcBef>
              <a:buClr>
                <a:srgbClr val="000000"/>
              </a:buClr>
              <a:buAutoNum type="arabicParenR"/>
            </a:pPr>
            <a:r>
              <a:rPr lang="en-US" sz="2000"/>
              <a:t> Développer un </a:t>
            </a:r>
            <a:r>
              <a:rPr lang="en-US" sz="2000" b="1"/>
              <a:t>plan de traitement</a:t>
            </a:r>
            <a:r>
              <a:rPr lang="en-US" sz="2000"/>
              <a:t> pratique </a:t>
            </a:r>
            <a:r>
              <a:rPr lang="en-US"/>
              <a:t>– </a:t>
            </a:r>
            <a:r>
              <a:rPr lang="en-US" sz="2000"/>
              <a:t>traitement précoce</a:t>
            </a:r>
          </a:p>
          <a:p>
            <a:pPr lvl="0">
              <a:lnSpc>
                <a:spcPct val="100000"/>
              </a:lnSpc>
              <a:spcBef>
                <a:spcPts val="1001"/>
              </a:spcBef>
              <a:buClr>
                <a:srgbClr val="000000"/>
              </a:buClr>
              <a:buAutoNum type="arabicParenR"/>
              <a:tabLst>
                <a:tab pos="1038240" algn="l"/>
                <a:tab pos="1143000" algn="l"/>
                <a:tab pos="1424159" algn="l"/>
                <a:tab pos="1547640" algn="l"/>
              </a:tabLst>
            </a:pPr>
            <a:r>
              <a:rPr lang="en-US" sz="2000"/>
              <a:t>Procurer un </a:t>
            </a:r>
            <a:r>
              <a:rPr lang="en-US" sz="2000" b="1"/>
              <a:t>soulagement des symptômes</a:t>
            </a:r>
            <a:r>
              <a:rPr lang="en-US" sz="2000"/>
              <a:t> pour réduire l’inflammation et restaurer la   barrière de la peau </a:t>
            </a:r>
            <a:br>
              <a:rPr lang="en-US" sz="2000"/>
            </a:br>
            <a:r>
              <a:rPr lang="en-US" sz="2000"/>
              <a:t> </a:t>
            </a:r>
            <a:r>
              <a:rPr lang="en-US" sz="2000" b="1"/>
              <a:t>–</a:t>
            </a:r>
            <a:r>
              <a:rPr lang="en-US"/>
              <a:t> </a:t>
            </a:r>
            <a:r>
              <a:rPr lang="en-US" sz="2000" b="1"/>
              <a:t>moyens pharmacologiques et non pharmacologiques</a:t>
            </a:r>
          </a:p>
          <a:p>
            <a:pPr lvl="0">
              <a:lnSpc>
                <a:spcPct val="100000"/>
              </a:lnSpc>
              <a:spcBef>
                <a:spcPts val="1001"/>
              </a:spcBef>
              <a:buClr>
                <a:srgbClr val="000000"/>
              </a:buClr>
              <a:buAutoNum type="arabicParenR"/>
              <a:tabLst>
                <a:tab pos="571680" algn="l"/>
              </a:tabLst>
            </a:pPr>
            <a:r>
              <a:rPr lang="en-US" sz="2000"/>
              <a:t> </a:t>
            </a:r>
            <a:r>
              <a:rPr lang="en-US" sz="2000" b="1"/>
              <a:t>Aborder</a:t>
            </a:r>
            <a:r>
              <a:rPr lang="en-US" sz="2000"/>
              <a:t> </a:t>
            </a:r>
            <a:r>
              <a:rPr lang="en-US" sz="2000" b="1"/>
              <a:t>les préoccupations </a:t>
            </a:r>
            <a:r>
              <a:rPr lang="en-US" sz="2000"/>
              <a:t>sur les traitements topiques et conseiller sur l’application 	appropriée des traitements topiques</a:t>
            </a:r>
          </a:p>
          <a:p>
            <a:pPr lvl="0">
              <a:lnSpc>
                <a:spcPct val="100000"/>
              </a:lnSpc>
              <a:spcBef>
                <a:spcPts val="1001"/>
              </a:spcBef>
              <a:buClr>
                <a:srgbClr val="000000"/>
              </a:buClr>
              <a:buAutoNum type="arabicParenR"/>
              <a:tabLst>
                <a:tab pos="571680" algn="l"/>
              </a:tabLst>
            </a:pPr>
            <a:r>
              <a:rPr lang="en-US" sz="2000"/>
              <a:t> </a:t>
            </a:r>
            <a:r>
              <a:rPr lang="en-US" sz="2000" b="1"/>
              <a:t>Établir des attentes réalistes</a:t>
            </a:r>
          </a:p>
          <a:p>
            <a:pPr lvl="0">
              <a:lnSpc>
                <a:spcPct val="100000"/>
              </a:lnSpc>
              <a:spcBef>
                <a:spcPts val="1001"/>
              </a:spcBef>
              <a:buNone/>
              <a:tabLst>
                <a:tab pos="571680" algn="l"/>
              </a:tabLst>
            </a:pPr>
            <a:r>
              <a:rPr lang="en-US" sz="2000" b="1" i="1"/>
              <a:t>La DA ne peut pas être guérie</a:t>
            </a:r>
            <a:r>
              <a:rPr lang="en-US" sz="2000" i="1"/>
              <a:t> </a:t>
            </a:r>
            <a:r>
              <a:rPr lang="en-US" sz="2000" b="1" i="1"/>
              <a:t>mais elle peut être maîtrisée </a:t>
            </a:r>
            <a:r>
              <a:rPr lang="en-US" sz="2000"/>
              <a:t>avec une bonne prise en charge</a:t>
            </a:r>
          </a:p>
        </p:txBody>
      </p:sp>
      <p:sp>
        <p:nvSpPr>
          <p:cNvPr id="4" name="Rectangle 2">
            <a:extLst>
              <a:ext uri="{FF2B5EF4-FFF2-40B4-BE49-F238E27FC236}">
                <a16:creationId xmlns:a16="http://schemas.microsoft.com/office/drawing/2014/main" id="{032564F8-BA5F-4A57-B5D1-467D7E4C6589}"/>
              </a:ext>
            </a:extLst>
          </p:cNvPr>
          <p:cNvSpPr/>
          <p:nvPr/>
        </p:nvSpPr>
        <p:spPr>
          <a:xfrm>
            <a:off x="850319" y="6363360"/>
            <a:ext cx="10334160" cy="257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Leung DYM, Guttman-Yassky E. </a:t>
            </a:r>
            <a:r>
              <a:rPr lang="en-CA" sz="1100" b="0" i="1" u="none" strike="noStrike" kern="1200" spc="0">
                <a:ln>
                  <a:noFill/>
                </a:ln>
                <a:solidFill>
                  <a:srgbClr val="000000"/>
                </a:solidFill>
                <a:latin typeface="Franklin Gothic Book" pitchFamily="18"/>
                <a:ea typeface="Arial Unicode MS" pitchFamily="2"/>
                <a:cs typeface="Arial Unicode MS" pitchFamily="2"/>
              </a:rPr>
              <a:t>J Allergy Clin Immunol.</a:t>
            </a:r>
            <a:r>
              <a:rPr lang="en-CA" sz="1100" b="0" i="0" u="none" strike="noStrike" kern="1200" spc="0">
                <a:ln>
                  <a:noFill/>
                </a:ln>
                <a:solidFill>
                  <a:srgbClr val="000000"/>
                </a:solidFill>
                <a:latin typeface="Franklin Gothic Book" pitchFamily="18"/>
                <a:ea typeface="Arial Unicode MS" pitchFamily="2"/>
                <a:cs typeface="Arial Unicode MS" pitchFamily="2"/>
              </a:rPr>
              <a:t> 2014;134:769-79; Tollefson MM, Bruckner AL. </a:t>
            </a:r>
            <a:r>
              <a:rPr lang="en-CA" sz="1100" b="0" i="1" u="none" strike="noStrike" kern="1200" spc="0">
                <a:ln>
                  <a:noFill/>
                </a:ln>
                <a:solidFill>
                  <a:srgbClr val="000000"/>
                </a:solidFill>
                <a:latin typeface="Franklin Gothic Book" pitchFamily="18"/>
                <a:ea typeface="Arial Unicode MS" pitchFamily="2"/>
                <a:cs typeface="Arial Unicode MS" pitchFamily="2"/>
              </a:rPr>
              <a:t>Am Acad of Pediatrics</a:t>
            </a:r>
            <a:r>
              <a:rPr lang="en-CA" sz="1100" b="0" i="0" u="none" strike="noStrike" kern="1200" spc="0">
                <a:ln>
                  <a:noFill/>
                </a:ln>
                <a:solidFill>
                  <a:srgbClr val="000000"/>
                </a:solidFill>
                <a:latin typeface="Franklin Gothic Book" pitchFamily="18"/>
                <a:ea typeface="Arial Unicode MS" pitchFamily="2"/>
                <a:cs typeface="Arial Unicode MS" pitchFamily="2"/>
              </a:rPr>
              <a:t> 2014;134(6):e1735-1744.</a:t>
            </a:r>
          </a:p>
        </p:txBody>
      </p:sp>
      <p:pic>
        <p:nvPicPr>
          <p:cNvPr id="5" name="Picture 6">
            <a:extLst>
              <a:ext uri="{FF2B5EF4-FFF2-40B4-BE49-F238E27FC236}">
                <a16:creationId xmlns:a16="http://schemas.microsoft.com/office/drawing/2014/main" id="{CAD7B01B-9260-41CD-93A5-DE3F97FF06F3}"/>
              </a:ext>
            </a:extLst>
          </p:cNvPr>
          <p:cNvPicPr>
            <a:picLocks noChangeAspect="1"/>
          </p:cNvPicPr>
          <p:nvPr/>
        </p:nvPicPr>
        <p:blipFill>
          <a:blip r:embed="rId3">
            <a:lum/>
            <a:alphaModFix/>
          </a:blip>
          <a:srcRect/>
          <a:stretch>
            <a:fillRect/>
          </a:stretch>
        </p:blipFill>
        <p:spPr>
          <a:xfrm>
            <a:off x="9961920" y="175320"/>
            <a:ext cx="2023559" cy="3030479"/>
          </a:xfrm>
          <a:prstGeom prst="rect">
            <a:avLst/>
          </a:prstGeom>
          <a:solidFill>
            <a:srgbClr val="EDEDED"/>
          </a:solidFill>
          <a:ln w="190440">
            <a:solidFill>
              <a:srgbClr val="FFFFFF"/>
            </a:solidFill>
            <a:prstDash val="soli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lan d’auto-prise en charge par le pati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2B99-6028-4701-ACA5-7E93F93C453B}"/>
              </a:ext>
            </a:extLst>
          </p:cNvPr>
          <p:cNvSpPr txBox="1">
            <a:spLocks noGrp="1"/>
          </p:cNvSpPr>
          <p:nvPr>
            <p:ph type="title" idx="4294967295"/>
          </p:nvPr>
        </p:nvSpPr>
        <p:spPr/>
        <p:txBody>
          <a:bodyPr/>
          <a:lstStyle/>
          <a:p>
            <a:pPr lvl="0"/>
            <a:r>
              <a:rPr lang="en-US"/>
              <a:t>Plan d’auto-prise en charge par le patient</a:t>
            </a:r>
          </a:p>
        </p:txBody>
      </p:sp>
      <p:sp>
        <p:nvSpPr>
          <p:cNvPr id="3" name="Rectangle 4">
            <a:extLst>
              <a:ext uri="{FF2B5EF4-FFF2-40B4-BE49-F238E27FC236}">
                <a16:creationId xmlns:a16="http://schemas.microsoft.com/office/drawing/2014/main" id="{1ABC375B-8E94-4E17-907F-B3768471AB04}"/>
              </a:ext>
            </a:extLst>
          </p:cNvPr>
          <p:cNvSpPr/>
          <p:nvPr/>
        </p:nvSpPr>
        <p:spPr>
          <a:xfrm>
            <a:off x="6095880" y="6363720"/>
            <a:ext cx="4573080" cy="341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50000"/>
              </a:lnSpc>
              <a:spcBef>
                <a:spcPts val="0"/>
              </a:spcBef>
              <a:spcAft>
                <a:spcPts val="0"/>
              </a:spcAft>
              <a:buNone/>
              <a:tabLst/>
              <a:defRPr sz="1800"/>
            </a:pPr>
            <a:r>
              <a:rPr lang="en-CA" sz="1100" b="0" i="0" u="sng" strike="noStrike" kern="1200" spc="0">
                <a:ln>
                  <a:noFill/>
                </a:ln>
                <a:solidFill>
                  <a:srgbClr val="000000"/>
                </a:solidFill>
                <a:uFillTx/>
                <a:latin typeface="Franklin Gothic Book" pitchFamily="18"/>
                <a:ea typeface="Arial Unicode MS" pitchFamily="2"/>
                <a:cs typeface="Arial Unicode MS" pitchFamily="2"/>
                <a:hlinkClick r:id="rId3"/>
              </a:rPr>
              <a:t>A. Azim, pharmacien, et https://eczemahelp.ca/</a:t>
            </a:r>
          </a:p>
        </p:txBody>
      </p:sp>
      <p:pic>
        <p:nvPicPr>
          <p:cNvPr id="4" name="Picture 5">
            <a:extLst>
              <a:ext uri="{FF2B5EF4-FFF2-40B4-BE49-F238E27FC236}">
                <a16:creationId xmlns:a16="http://schemas.microsoft.com/office/drawing/2014/main" id="{2B6D432D-4D21-4AEF-91D8-0BED02C89FE0}"/>
              </a:ext>
            </a:extLst>
          </p:cNvPr>
          <p:cNvPicPr>
            <a:picLocks noChangeAspect="1"/>
          </p:cNvPicPr>
          <p:nvPr/>
        </p:nvPicPr>
        <p:blipFill>
          <a:blip r:embed="rId4">
            <a:lum/>
            <a:alphaModFix/>
          </a:blip>
          <a:srcRect/>
          <a:stretch>
            <a:fillRect/>
          </a:stretch>
        </p:blipFill>
        <p:spPr>
          <a:xfrm>
            <a:off x="1578600" y="1356840"/>
            <a:ext cx="4251240" cy="550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Divulgation de soutien commerc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3ADD5-96AB-4BA6-AF51-21FDD15619D8}"/>
              </a:ext>
            </a:extLst>
          </p:cNvPr>
          <p:cNvSpPr txBox="1">
            <a:spLocks noGrp="1"/>
          </p:cNvSpPr>
          <p:nvPr>
            <p:ph type="title" idx="4294967295"/>
          </p:nvPr>
        </p:nvSpPr>
        <p:spPr/>
        <p:txBody>
          <a:bodyPr/>
          <a:lstStyle/>
          <a:p>
            <a:pPr lvl="0"/>
            <a:r>
              <a:rPr lang="en-US"/>
              <a:t>Divulgation de soutien commercial</a:t>
            </a:r>
          </a:p>
        </p:txBody>
      </p:sp>
      <p:sp>
        <p:nvSpPr>
          <p:cNvPr id="3" name="Content Placeholder 2">
            <a:extLst>
              <a:ext uri="{FF2B5EF4-FFF2-40B4-BE49-F238E27FC236}">
                <a16:creationId xmlns:a16="http://schemas.microsoft.com/office/drawing/2014/main" id="{ECBC7125-857B-4DBD-90E1-15427C140A75}"/>
              </a:ext>
            </a:extLst>
          </p:cNvPr>
          <p:cNvSpPr txBox="1">
            <a:spLocks noGrp="1"/>
          </p:cNvSpPr>
          <p:nvPr>
            <p:ph type="body" idx="4294967295"/>
          </p:nvPr>
        </p:nvSpPr>
        <p:spPr>
          <a:xfrm>
            <a:off x="711360" y="1600200"/>
            <a:ext cx="10197720" cy="4708080"/>
          </a:xfrm>
        </p:spPr>
        <p:txBody>
          <a:bodyPr/>
          <a:lstStyle/>
          <a:p>
            <a:pPr lvl="0">
              <a:spcBef>
                <a:spcPts val="1001"/>
              </a:spcBef>
              <a:buFont typeface="Arial" pitchFamily="32"/>
              <a:buChar char="•"/>
            </a:pPr>
            <a:r>
              <a:rPr lang="en-US" sz="2200"/>
              <a:t>Ce programme de formation a été produit grâce au soutien financier de LEO Pharma sous forme d’une subvention à la formation sans restrictions.</a:t>
            </a:r>
          </a:p>
          <a:p>
            <a:pPr lvl="0">
              <a:spcBef>
                <a:spcPts val="1001"/>
              </a:spcBef>
              <a:buFont typeface="Arial" pitchFamily="32"/>
              <a:buChar char="•"/>
            </a:pPr>
            <a:r>
              <a:rPr lang="en-US" sz="2200"/>
              <a:t>Ce programme de formation a été produit grâce au soutien non financier de LEO Pharma sous forme de soutien logistique.</a:t>
            </a:r>
          </a:p>
          <a:p>
            <a:pPr lvl="0">
              <a:spcBef>
                <a:spcPts val="1001"/>
              </a:spcBef>
              <a:buNone/>
            </a:pPr>
            <a:endParaRPr lang="en-US" sz="2400" b="1" u="sng"/>
          </a:p>
          <a:p>
            <a:pPr lvl="0">
              <a:spcBef>
                <a:spcPts val="1001"/>
              </a:spcBef>
              <a:buFont typeface="Arial" pitchFamily="32"/>
              <a:buChar char="•"/>
            </a:pPr>
            <a:r>
              <a:rPr lang="en-US" sz="2400" b="1" u="sng"/>
              <a:t>Conflits d’intérêt potentiels </a:t>
            </a:r>
            <a:r>
              <a:rPr lang="en-US" sz="2400" b="1"/>
              <a:t>:</a:t>
            </a:r>
          </a:p>
          <a:p>
            <a:pPr lvl="1">
              <a:spcBef>
                <a:spcPts val="499"/>
              </a:spcBef>
              <a:buClr>
                <a:srgbClr val="FF0000"/>
              </a:buClr>
              <a:buFont typeface="Arial" pitchFamily="32"/>
              <a:buChar char="•"/>
            </a:pPr>
            <a:r>
              <a:rPr lang="en-US" sz="2200"/>
              <a:t>[Nom de l’animateur] a reçu un paiement de LEO Pharma.</a:t>
            </a:r>
          </a:p>
          <a:p>
            <a:pPr lvl="1">
              <a:spcBef>
                <a:spcPts val="499"/>
              </a:spcBef>
              <a:buClr>
                <a:srgbClr val="FF0000"/>
              </a:buClr>
              <a:buFont typeface="Arial" pitchFamily="32"/>
              <a:buChar char="•"/>
            </a:pPr>
            <a:r>
              <a:rPr lang="en-US" sz="2200"/>
              <a:t>LEO Pharma distribue un produit dont il sera question dans le cadre du programme : tacrolimus (Protopic®)</a:t>
            </a:r>
          </a:p>
          <a:p>
            <a:pPr lvl="0">
              <a:spcBef>
                <a:spcPts val="1001"/>
              </a:spcBef>
              <a:buNone/>
            </a:pPr>
            <a:endParaRPr lang="en-US"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Objectifs thérapeutiq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F3058-6058-489D-92CC-9D6B3B0F6D38}"/>
              </a:ext>
            </a:extLst>
          </p:cNvPr>
          <p:cNvSpPr txBox="1">
            <a:spLocks noGrp="1"/>
          </p:cNvSpPr>
          <p:nvPr>
            <p:ph type="title" idx="4294967295"/>
          </p:nvPr>
        </p:nvSpPr>
        <p:spPr/>
        <p:txBody>
          <a:bodyPr/>
          <a:lstStyle/>
          <a:p>
            <a:pPr lvl="0"/>
            <a:r>
              <a:rPr lang="en-US"/>
              <a:t>Objectifs thérapeutiques</a:t>
            </a:r>
          </a:p>
        </p:txBody>
      </p:sp>
      <p:sp>
        <p:nvSpPr>
          <p:cNvPr id="3" name="Content Placeholder 3">
            <a:extLst>
              <a:ext uri="{FF2B5EF4-FFF2-40B4-BE49-F238E27FC236}">
                <a16:creationId xmlns:a16="http://schemas.microsoft.com/office/drawing/2014/main" id="{4FE19FD4-866B-4AE6-A4EC-E93336EDB9D2}"/>
              </a:ext>
            </a:extLst>
          </p:cNvPr>
          <p:cNvSpPr txBox="1">
            <a:spLocks noGrp="1"/>
          </p:cNvSpPr>
          <p:nvPr>
            <p:ph type="body" idx="4294967295"/>
          </p:nvPr>
        </p:nvSpPr>
        <p:spPr/>
        <p:txBody>
          <a:bodyPr/>
          <a:lstStyle/>
          <a:p>
            <a:pPr lvl="0">
              <a:lnSpc>
                <a:spcPct val="115000"/>
              </a:lnSpc>
              <a:spcBef>
                <a:spcPts val="1001"/>
              </a:spcBef>
              <a:spcAft>
                <a:spcPts val="1001"/>
              </a:spcAft>
              <a:buNone/>
            </a:pPr>
            <a:r>
              <a:rPr lang="en-US" b="1"/>
              <a:t>Les objectifs thérapeutiques pour la DA comprennent les suivants3,15</a:t>
            </a:r>
            <a:r>
              <a:rPr lang="en-US"/>
              <a:t> :</a:t>
            </a:r>
          </a:p>
          <a:p>
            <a:pPr lvl="0">
              <a:lnSpc>
                <a:spcPct val="115000"/>
              </a:lnSpc>
              <a:spcAft>
                <a:spcPts val="0"/>
              </a:spcAft>
              <a:buClr>
                <a:srgbClr val="000000"/>
              </a:buClr>
              <a:buFont typeface="Arial" pitchFamily="32"/>
              <a:buChar char="•"/>
            </a:pPr>
            <a:r>
              <a:rPr lang="en-US"/>
              <a:t>atténuer les signes et les symptômes</a:t>
            </a:r>
          </a:p>
          <a:p>
            <a:pPr lvl="0">
              <a:lnSpc>
                <a:spcPct val="115000"/>
              </a:lnSpc>
              <a:spcBef>
                <a:spcPts val="1001"/>
              </a:spcBef>
              <a:spcAft>
                <a:spcPts val="0"/>
              </a:spcAft>
              <a:buClr>
                <a:srgbClr val="000000"/>
              </a:buClr>
              <a:buFont typeface="Arial" pitchFamily="32"/>
              <a:buChar char="•"/>
            </a:pPr>
            <a:r>
              <a:rPr lang="en-US"/>
              <a:t>renforcer ou éviter d’endommager la barrière de la peau déjà fragile</a:t>
            </a:r>
          </a:p>
          <a:p>
            <a:pPr lvl="0">
              <a:lnSpc>
                <a:spcPct val="115000"/>
              </a:lnSpc>
              <a:spcAft>
                <a:spcPts val="0"/>
              </a:spcAft>
              <a:buClr>
                <a:srgbClr val="000000"/>
              </a:buClr>
              <a:buFont typeface="Arial" pitchFamily="32"/>
              <a:buChar char="•"/>
            </a:pPr>
            <a:r>
              <a:rPr lang="en-US"/>
              <a:t>prévenir les récurrences</a:t>
            </a:r>
          </a:p>
          <a:p>
            <a:pPr lvl="0">
              <a:lnSpc>
                <a:spcPct val="115000"/>
              </a:lnSpc>
              <a:spcAft>
                <a:spcPts val="0"/>
              </a:spcAft>
              <a:buClr>
                <a:srgbClr val="000000"/>
              </a:buClr>
              <a:buFont typeface="Arial" pitchFamily="32"/>
              <a:buChar char="•"/>
            </a:pPr>
            <a:r>
              <a:rPr lang="en-US"/>
              <a:t>prendre en charge les exacerbations</a:t>
            </a:r>
          </a:p>
          <a:p>
            <a:pPr lvl="0">
              <a:lnSpc>
                <a:spcPct val="115000"/>
              </a:lnSpc>
              <a:spcAft>
                <a:spcPts val="0"/>
              </a:spcAft>
              <a:buClr>
                <a:srgbClr val="000000"/>
              </a:buClr>
              <a:buFont typeface="Arial" pitchFamily="32"/>
              <a:buChar char="•"/>
            </a:pPr>
            <a:r>
              <a:rPr lang="en-US"/>
              <a:t>modifier le traitement comme cela peut être nécessaire pour une affection chronique</a:t>
            </a:r>
          </a:p>
          <a:p>
            <a:pPr lvl="0">
              <a:spcBef>
                <a:spcPts val="1001"/>
              </a:spcBef>
              <a:spcAft>
                <a:spcPts val="0"/>
              </a:spcAft>
              <a:buNone/>
            </a:pPr>
            <a:endParaRPr lang="en-US"/>
          </a:p>
        </p:txBody>
      </p:sp>
      <p:sp>
        <p:nvSpPr>
          <p:cNvPr id="4" name="Rectangle 2">
            <a:extLst>
              <a:ext uri="{FF2B5EF4-FFF2-40B4-BE49-F238E27FC236}">
                <a16:creationId xmlns:a16="http://schemas.microsoft.com/office/drawing/2014/main" id="{BF3FEBF6-E432-4B03-871E-C53D6981EE51}"/>
              </a:ext>
            </a:extLst>
          </p:cNvPr>
          <p:cNvSpPr/>
          <p:nvPr/>
        </p:nvSpPr>
        <p:spPr>
          <a:xfrm>
            <a:off x="2962799" y="2139840"/>
            <a:ext cx="1219176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1440" tIns="45720" rIns="91440" bIns="45720" anchor="ctr" anchorCtr="0" compatLnSpc="0">
            <a:spAutoFit/>
          </a:bodyPr>
          <a:lstStyle/>
          <a:p>
            <a:pPr marL="0" marR="0" lvl="0" indent="0" rtl="0" hangingPunct="0">
              <a:lnSpc>
                <a:spcPct val="100000"/>
              </a:lnSpc>
              <a:spcBef>
                <a:spcPts val="0"/>
              </a:spcBef>
              <a:spcAft>
                <a:spcPts val="0"/>
              </a:spcAft>
              <a:buNone/>
              <a:tabLst/>
            </a:pPr>
            <a:endParaRPr lang="en-CA" sz="1800" b="0" i="0" u="none" strike="noStrike" kern="1200">
              <a:ln>
                <a:noFill/>
              </a:ln>
              <a:latin typeface="Arial" pitchFamily="18"/>
              <a:ea typeface="Arial Unicode MS" pitchFamily="2"/>
              <a:cs typeface="Arial Unicode MS" pitchFamily="2"/>
            </a:endParaRPr>
          </a:p>
        </p:txBody>
      </p:sp>
      <p:sp>
        <p:nvSpPr>
          <p:cNvPr id="5" name="TextBox 8">
            <a:extLst>
              <a:ext uri="{FF2B5EF4-FFF2-40B4-BE49-F238E27FC236}">
                <a16:creationId xmlns:a16="http://schemas.microsoft.com/office/drawing/2014/main" id="{5D882B34-C1F9-40A8-A11F-CBB7780784F1}"/>
              </a:ext>
            </a:extLst>
          </p:cNvPr>
          <p:cNvSpPr/>
          <p:nvPr/>
        </p:nvSpPr>
        <p:spPr>
          <a:xfrm>
            <a:off x="838080" y="5915519"/>
            <a:ext cx="6267960" cy="42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Smiley T. </a:t>
            </a:r>
            <a:r>
              <a:rPr lang="en-CA" sz="1100" b="0" i="1" u="none" strike="noStrike" kern="1200" spc="0">
                <a:ln>
                  <a:noFill/>
                </a:ln>
                <a:solidFill>
                  <a:srgbClr val="000000"/>
                </a:solidFill>
                <a:latin typeface="Franklin Gothic Book" pitchFamily="18"/>
                <a:ea typeface="Arial Unicode MS" pitchFamily="2"/>
                <a:cs typeface="Arial Unicode MS" pitchFamily="2"/>
              </a:rPr>
              <a:t>Can Healthcare Network</a:t>
            </a:r>
            <a:r>
              <a:rPr lang="en-CA" sz="1100" b="0" i="0" u="none" strike="noStrike" kern="1200" spc="0">
                <a:ln>
                  <a:noFill/>
                </a:ln>
                <a:solidFill>
                  <a:srgbClr val="000000"/>
                </a:solidFill>
                <a:latin typeface="Franklin Gothic Book" pitchFamily="18"/>
                <a:ea typeface="Arial Unicode MS" pitchFamily="2"/>
                <a:cs typeface="Arial Unicode MS" pitchFamily="2"/>
              </a:rPr>
              <a:t>. 2006; Ellis RM et al. </a:t>
            </a:r>
            <a:r>
              <a:rPr lang="en-CA" sz="1100" b="0" i="1" u="none" strike="noStrike" kern="1200" spc="0">
                <a:ln>
                  <a:noFill/>
                </a:ln>
                <a:solidFill>
                  <a:srgbClr val="000000"/>
                </a:solidFill>
                <a:latin typeface="Franklin Gothic Book" pitchFamily="18"/>
                <a:ea typeface="Arial Unicode MS" pitchFamily="2"/>
                <a:cs typeface="Arial Unicode MS" pitchFamily="2"/>
              </a:rPr>
              <a:t>Pediatric Dermatology.</a:t>
            </a:r>
            <a:r>
              <a:rPr lang="en-CA" sz="1100" b="0" i="0" u="none" strike="noStrike" kern="1200" spc="0">
                <a:ln>
                  <a:noFill/>
                </a:ln>
                <a:solidFill>
                  <a:srgbClr val="000000"/>
                </a:solidFill>
                <a:latin typeface="Franklin Gothic Book" pitchFamily="18"/>
                <a:ea typeface="Arial Unicode MS" pitchFamily="2"/>
                <a:cs typeface="Arial Unicode MS" pitchFamily="2"/>
              </a:rPr>
              <a:t> 2011;28(3):242-244.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ilier topique du trai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5750-5925-42C2-9E79-600A9F46DFAE}"/>
              </a:ext>
            </a:extLst>
          </p:cNvPr>
          <p:cNvSpPr txBox="1">
            <a:spLocks noGrp="1"/>
          </p:cNvSpPr>
          <p:nvPr>
            <p:ph type="title" idx="4294967295"/>
          </p:nvPr>
        </p:nvSpPr>
        <p:spPr/>
        <p:txBody>
          <a:bodyPr/>
          <a:lstStyle/>
          <a:p>
            <a:pPr lvl="0"/>
            <a:r>
              <a:rPr lang="en-US"/>
              <a:t>Pilier topique du traitement</a:t>
            </a:r>
          </a:p>
        </p:txBody>
      </p:sp>
      <p:sp>
        <p:nvSpPr>
          <p:cNvPr id="3" name="Content Placeholder 7">
            <a:extLst>
              <a:ext uri="{FF2B5EF4-FFF2-40B4-BE49-F238E27FC236}">
                <a16:creationId xmlns:a16="http://schemas.microsoft.com/office/drawing/2014/main" id="{FF6C808B-8B77-4C51-B7B2-CCC31B2CD831}"/>
              </a:ext>
            </a:extLst>
          </p:cNvPr>
          <p:cNvSpPr txBox="1">
            <a:spLocks noGrp="1"/>
          </p:cNvSpPr>
          <p:nvPr>
            <p:ph type="body" idx="4294967295"/>
          </p:nvPr>
        </p:nvSpPr>
        <p:spPr>
          <a:xfrm>
            <a:off x="838080" y="1825560"/>
            <a:ext cx="8544960" cy="4313520"/>
          </a:xfrm>
        </p:spPr>
        <p:txBody>
          <a:bodyPr/>
          <a:lstStyle/>
          <a:p>
            <a:pPr lvl="0">
              <a:lnSpc>
                <a:spcPct val="120000"/>
              </a:lnSpc>
              <a:spcBef>
                <a:spcPts val="1001"/>
              </a:spcBef>
              <a:buNone/>
            </a:pPr>
            <a:r>
              <a:rPr lang="en-US" sz="2000" b="1"/>
              <a:t>« </a:t>
            </a:r>
            <a:r>
              <a:rPr lang="en-US" sz="2000" b="1" i="1"/>
              <a:t>Le principal défi rencontré dans le traitement de la dermatite atopique réside dans sa nature chronique et [récurrente] et l’absence de traitement curatif4. »</a:t>
            </a:r>
          </a:p>
          <a:p>
            <a:pPr lvl="0">
              <a:lnSpc>
                <a:spcPct val="120000"/>
              </a:lnSpc>
              <a:spcBef>
                <a:spcPts val="1001"/>
              </a:spcBef>
              <a:buClr>
                <a:srgbClr val="000000"/>
              </a:buClr>
              <a:buFont typeface="Arial" pitchFamily="32"/>
              <a:buChar char="•"/>
            </a:pPr>
            <a:r>
              <a:rPr lang="en-US" sz="2000" b="1"/>
              <a:t>Les corticostéroïdes topiques et l’hydratation</a:t>
            </a:r>
            <a:r>
              <a:rPr lang="en-US" sz="2000"/>
              <a:t> sont le pilier du traitement et la norme de soins</a:t>
            </a:r>
          </a:p>
          <a:p>
            <a:pPr lvl="0">
              <a:lnSpc>
                <a:spcPct val="120000"/>
              </a:lnSpc>
              <a:spcBef>
                <a:spcPts val="601"/>
              </a:spcBef>
              <a:buClr>
                <a:srgbClr val="000000"/>
              </a:buClr>
              <a:buFont typeface="Arial" pitchFamily="32"/>
              <a:buChar char="•"/>
            </a:pPr>
            <a:r>
              <a:rPr lang="en-US" sz="2000" b="1"/>
              <a:t>Les inhibiteurs topiques de la calcineurine (ITC) fournissent une option de seconde intention </a:t>
            </a:r>
            <a:r>
              <a:rPr lang="en-US" sz="2000" b="1" i="1"/>
              <a:t>épargnant les stéroïdes</a:t>
            </a:r>
            <a:r>
              <a:rPr lang="en-US" sz="2000" b="1"/>
              <a:t> </a:t>
            </a:r>
            <a:r>
              <a:rPr lang="en-US" sz="2000"/>
              <a:t>pour la DA lorsque les stéroïdes sont jugés déconseillés en raison des risques potentiels, ou encore lorsque les patients ne répondent pas suffisamment ou sont intolérants aux corticostéroïdes7</a:t>
            </a:r>
            <a:r>
              <a:rPr lang="en-US" sz="2100"/>
              <a:t>.</a:t>
            </a:r>
          </a:p>
          <a:p>
            <a:pPr lvl="0">
              <a:lnSpc>
                <a:spcPct val="120000"/>
              </a:lnSpc>
              <a:spcBef>
                <a:spcPts val="1001"/>
              </a:spcBef>
              <a:buClr>
                <a:srgbClr val="000000"/>
              </a:buClr>
              <a:buFont typeface="Arial" pitchFamily="32"/>
              <a:buChar char="•"/>
            </a:pPr>
            <a:r>
              <a:rPr lang="en-US" sz="2000"/>
              <a:t>Les ITC peuvent aussi améliorer la barrière de la peau6,12.</a:t>
            </a:r>
          </a:p>
          <a:p>
            <a:pPr lvl="0">
              <a:lnSpc>
                <a:spcPct val="120000"/>
              </a:lnSpc>
              <a:spcBef>
                <a:spcPts val="1001"/>
              </a:spcBef>
              <a:buClr>
                <a:srgbClr val="000000"/>
              </a:buClr>
              <a:buFont typeface="Arial" pitchFamily="32"/>
              <a:buChar char="•"/>
            </a:pPr>
            <a:r>
              <a:rPr lang="en-US" sz="2000"/>
              <a:t>L’utilisation de corticostéroïdes topiques peut être une source d’inquiétude pour les patients et les parents. Ainsi le programme de soins de la DA doit aborder l’observance des patients en les éduquant et en leur donnant des conseils sur l’utilisation des corticostéroïdes topiques ou des ITC ainsi qu’en favorisant l’auto-prise en charge par le patient pour protéger la barrière de la peau et réduire la perte hydrique15.</a:t>
            </a:r>
          </a:p>
          <a:p>
            <a:pPr lvl="0">
              <a:lnSpc>
                <a:spcPct val="110000"/>
              </a:lnSpc>
              <a:spcBef>
                <a:spcPts val="1001"/>
              </a:spcBef>
              <a:buNone/>
            </a:pPr>
            <a:endParaRPr lang="en-US" sz="2000"/>
          </a:p>
        </p:txBody>
      </p:sp>
      <p:sp>
        <p:nvSpPr>
          <p:cNvPr id="4" name="TextBox 4">
            <a:extLst>
              <a:ext uri="{FF2B5EF4-FFF2-40B4-BE49-F238E27FC236}">
                <a16:creationId xmlns:a16="http://schemas.microsoft.com/office/drawing/2014/main" id="{3885092E-CE47-4525-8C04-0D8C455B4FCD}"/>
              </a:ext>
            </a:extLst>
          </p:cNvPr>
          <p:cNvSpPr/>
          <p:nvPr/>
        </p:nvSpPr>
        <p:spPr>
          <a:xfrm>
            <a:off x="838080" y="6195960"/>
            <a:ext cx="10515240" cy="42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Lynde C et al. </a:t>
            </a:r>
            <a:r>
              <a:rPr lang="en-CA" sz="1100" b="0" i="1" u="none" strike="noStrike" kern="1200" spc="0">
                <a:ln>
                  <a:noFill/>
                </a:ln>
                <a:solidFill>
                  <a:srgbClr val="000000"/>
                </a:solidFill>
                <a:latin typeface="Franklin Gothic Book" pitchFamily="18"/>
                <a:ea typeface="Arial Unicode MS" pitchFamily="2"/>
                <a:cs typeface="Arial Unicode MS" pitchFamily="2"/>
              </a:rPr>
              <a:t>J Cutan Med Surg</a:t>
            </a:r>
            <a:r>
              <a:rPr lang="en-CA" sz="1100" b="0" i="0" u="none" strike="noStrike" kern="1200" spc="0">
                <a:ln>
                  <a:noFill/>
                </a:ln>
                <a:solidFill>
                  <a:srgbClr val="000000"/>
                </a:solidFill>
                <a:latin typeface="Franklin Gothic Book" pitchFamily="18"/>
                <a:ea typeface="Arial Unicode MS" pitchFamily="2"/>
                <a:cs typeface="Arial Unicode MS" pitchFamily="2"/>
              </a:rPr>
              <a:t> 2005; Eichenfeld LF et al. </a:t>
            </a:r>
            <a:r>
              <a:rPr lang="en-CA" sz="1100" b="0" i="1" u="none" strike="noStrike" kern="1200" spc="0">
                <a:ln>
                  <a:noFill/>
                </a:ln>
                <a:solidFill>
                  <a:srgbClr val="000000"/>
                </a:solidFill>
                <a:latin typeface="Franklin Gothic Book" pitchFamily="18"/>
                <a:ea typeface="Arial Unicode MS" pitchFamily="2"/>
                <a:cs typeface="Arial Unicode MS" pitchFamily="2"/>
              </a:rPr>
              <a:t>J Am Acad Dermatol</a:t>
            </a:r>
            <a:r>
              <a:rPr lang="en-CA" sz="1100" b="0" i="0" u="none" strike="noStrike" kern="1200" spc="0">
                <a:ln>
                  <a:noFill/>
                </a:ln>
                <a:solidFill>
                  <a:srgbClr val="000000"/>
                </a:solidFill>
                <a:latin typeface="Franklin Gothic Book" pitchFamily="18"/>
                <a:ea typeface="Arial Unicode MS" pitchFamily="2"/>
                <a:cs typeface="Arial Unicode MS" pitchFamily="2"/>
              </a:rPr>
              <a:t> 2014;70:338-351; Leung DYM, Guttman-Yassky E. </a:t>
            </a:r>
            <a:r>
              <a:rPr lang="en-CA" sz="1100" b="0" i="1" u="none" strike="noStrike" kern="1200" spc="0">
                <a:ln>
                  <a:noFill/>
                </a:ln>
                <a:solidFill>
                  <a:srgbClr val="000000"/>
                </a:solidFill>
                <a:latin typeface="Franklin Gothic Book" pitchFamily="18"/>
                <a:ea typeface="Arial Unicode MS" pitchFamily="2"/>
                <a:cs typeface="Arial Unicode MS" pitchFamily="2"/>
              </a:rPr>
              <a:t>J Allergy Clin Immunol.</a:t>
            </a:r>
            <a:r>
              <a:rPr lang="en-CA" sz="1100" b="0" i="0" u="none" strike="noStrike" kern="1200" spc="0">
                <a:ln>
                  <a:noFill/>
                </a:ln>
                <a:solidFill>
                  <a:srgbClr val="000000"/>
                </a:solidFill>
                <a:latin typeface="Franklin Gothic Book" pitchFamily="18"/>
                <a:ea typeface="Arial Unicode MS" pitchFamily="2"/>
                <a:cs typeface="Arial Unicode MS" pitchFamily="2"/>
              </a:rPr>
              <a:t> 2014;134:769-79; Leung DY et al. </a:t>
            </a:r>
            <a:r>
              <a:rPr lang="en-CA" sz="1100" b="0" i="1" u="none" strike="noStrike" kern="1200" spc="0">
                <a:ln>
                  <a:noFill/>
                </a:ln>
                <a:solidFill>
                  <a:srgbClr val="000000"/>
                </a:solidFill>
                <a:latin typeface="Franklin Gothic Book" pitchFamily="18"/>
                <a:ea typeface="Arial Unicode MS" pitchFamily="2"/>
                <a:cs typeface="Arial Unicode MS" pitchFamily="2"/>
              </a:rPr>
              <a:t>Ann Allergy Asthma Immunol</a:t>
            </a:r>
            <a:r>
              <a:rPr lang="en-CA" sz="1100" b="0" i="0" u="none" strike="noStrike" kern="1200" spc="0">
                <a:ln>
                  <a:noFill/>
                </a:ln>
                <a:solidFill>
                  <a:srgbClr val="000000"/>
                </a:solidFill>
                <a:latin typeface="Franklin Gothic Book" pitchFamily="18"/>
                <a:ea typeface="Arial Unicode MS" pitchFamily="2"/>
                <a:cs typeface="Arial Unicode MS" pitchFamily="2"/>
              </a:rPr>
              <a:t> 1997;79:197-211; Ellis RM et al. </a:t>
            </a:r>
            <a:r>
              <a:rPr lang="en-CA" sz="1100" b="0" i="1" u="none" strike="noStrike" kern="1200" spc="0">
                <a:ln>
                  <a:noFill/>
                </a:ln>
                <a:solidFill>
                  <a:srgbClr val="000000"/>
                </a:solidFill>
                <a:latin typeface="Franklin Gothic Book" pitchFamily="18"/>
                <a:ea typeface="Arial Unicode MS" pitchFamily="2"/>
                <a:cs typeface="Arial Unicode MS" pitchFamily="2"/>
              </a:rPr>
              <a:t>Pediatric Dermatology.</a:t>
            </a:r>
            <a:r>
              <a:rPr lang="en-CA" sz="1100" b="0" i="0" u="none" strike="noStrike" kern="1200" spc="0">
                <a:ln>
                  <a:noFill/>
                </a:ln>
                <a:solidFill>
                  <a:srgbClr val="000000"/>
                </a:solidFill>
                <a:latin typeface="Franklin Gothic Book" pitchFamily="18"/>
                <a:ea typeface="Arial Unicode MS" pitchFamily="2"/>
                <a:cs typeface="Arial Unicode MS" pitchFamily="2"/>
              </a:rPr>
              <a:t> 2011;28(3):242-244.</a:t>
            </a:r>
          </a:p>
        </p:txBody>
      </p:sp>
      <p:pic>
        <p:nvPicPr>
          <p:cNvPr id="5" name="Picture 9">
            <a:extLst>
              <a:ext uri="{FF2B5EF4-FFF2-40B4-BE49-F238E27FC236}">
                <a16:creationId xmlns:a16="http://schemas.microsoft.com/office/drawing/2014/main" id="{4CB9FC07-A499-46EE-BF16-313EB7ACB7B3}"/>
              </a:ext>
            </a:extLst>
          </p:cNvPr>
          <p:cNvPicPr>
            <a:picLocks noChangeAspect="1"/>
          </p:cNvPicPr>
          <p:nvPr/>
        </p:nvPicPr>
        <p:blipFill>
          <a:blip r:embed="rId3">
            <a:lum/>
            <a:alphaModFix/>
          </a:blip>
          <a:srcRect b="5264"/>
          <a:stretch>
            <a:fillRect/>
          </a:stretch>
        </p:blipFill>
        <p:spPr>
          <a:xfrm>
            <a:off x="9416160" y="1669680"/>
            <a:ext cx="2285640" cy="314279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rise en charge pharmacologiq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A473-0686-4805-B545-B4DB59230AFA}"/>
              </a:ext>
            </a:extLst>
          </p:cNvPr>
          <p:cNvSpPr txBox="1">
            <a:spLocks noGrp="1"/>
          </p:cNvSpPr>
          <p:nvPr>
            <p:ph type="title" idx="4294967295"/>
          </p:nvPr>
        </p:nvSpPr>
        <p:spPr/>
        <p:txBody>
          <a:bodyPr/>
          <a:lstStyle/>
          <a:p>
            <a:pPr lvl="0"/>
            <a:r>
              <a:rPr lang="en-US"/>
              <a:t>Prise en charge pharmacologique</a:t>
            </a:r>
          </a:p>
        </p:txBody>
      </p:sp>
      <p:sp>
        <p:nvSpPr>
          <p:cNvPr id="3" name="Content Placeholder 3">
            <a:extLst>
              <a:ext uri="{FF2B5EF4-FFF2-40B4-BE49-F238E27FC236}">
                <a16:creationId xmlns:a16="http://schemas.microsoft.com/office/drawing/2014/main" id="{6081AD9D-57D6-4AFC-A990-DCE9DC533607}"/>
              </a:ext>
            </a:extLst>
          </p:cNvPr>
          <p:cNvSpPr txBox="1">
            <a:spLocks noGrp="1"/>
          </p:cNvSpPr>
          <p:nvPr>
            <p:ph type="body" idx="4294967295"/>
          </p:nvPr>
        </p:nvSpPr>
        <p:spPr>
          <a:xfrm>
            <a:off x="838080" y="1825560"/>
            <a:ext cx="8550360" cy="4350960"/>
          </a:xfrm>
        </p:spPr>
        <p:txBody>
          <a:bodyPr/>
          <a:lstStyle/>
          <a:p>
            <a:pPr lvl="0">
              <a:lnSpc>
                <a:spcPct val="100000"/>
              </a:lnSpc>
              <a:spcBef>
                <a:spcPts val="1001"/>
              </a:spcBef>
              <a:buNone/>
            </a:pPr>
            <a:r>
              <a:rPr lang="en-US" sz="2200" b="1" u="sng"/>
              <a:t>Les corticostéroïdes topiques – la norme de soins</a:t>
            </a:r>
          </a:p>
          <a:p>
            <a:pPr lvl="0">
              <a:lnSpc>
                <a:spcPct val="100000"/>
              </a:lnSpc>
              <a:spcBef>
                <a:spcPts val="1001"/>
              </a:spcBef>
              <a:buClr>
                <a:srgbClr val="000000"/>
              </a:buClr>
              <a:buFont typeface="Arial" pitchFamily="32"/>
              <a:buChar char="•"/>
            </a:pPr>
            <a:r>
              <a:rPr lang="en-US" sz="2200"/>
              <a:t>Les corticostéroïdes topiques sont la norme de soins et le traitement de première intention pour la prise en charge des poussée de DA, et une grande variété de préparations et de dosages sont offerts18.</a:t>
            </a:r>
          </a:p>
          <a:p>
            <a:pPr lvl="0">
              <a:lnSpc>
                <a:spcPct val="100000"/>
              </a:lnSpc>
              <a:spcBef>
                <a:spcPts val="1001"/>
              </a:spcBef>
              <a:buClr>
                <a:srgbClr val="000000"/>
              </a:buClr>
              <a:buFont typeface="Arial" pitchFamily="32"/>
              <a:buChar char="•"/>
            </a:pPr>
            <a:r>
              <a:rPr lang="en-US" sz="2200"/>
              <a:t>Ils diminuent les signes aigus et chroniques de la DA en supprimant l’inflammation et en soulageant les démangeaisons1,18.</a:t>
            </a:r>
          </a:p>
          <a:p>
            <a:pPr lvl="0">
              <a:lnSpc>
                <a:spcPct val="100000"/>
              </a:lnSpc>
              <a:spcBef>
                <a:spcPts val="1001"/>
              </a:spcBef>
              <a:buClr>
                <a:srgbClr val="000000"/>
              </a:buClr>
              <a:buFont typeface="Arial" pitchFamily="32"/>
              <a:buChar char="•"/>
            </a:pPr>
            <a:r>
              <a:rPr lang="en-US" sz="2200"/>
              <a:t>Ils sont appropriés pour être utilisés sur une peau inflammée, y compris pour traiter les poussées et le prurit7.  </a:t>
            </a:r>
          </a:p>
          <a:p>
            <a:pPr lvl="0">
              <a:lnSpc>
                <a:spcPct val="100000"/>
              </a:lnSpc>
              <a:spcBef>
                <a:spcPts val="1001"/>
              </a:spcBef>
              <a:buNone/>
            </a:pPr>
            <a:endParaRPr lang="en-US" sz="2200"/>
          </a:p>
        </p:txBody>
      </p:sp>
      <p:sp>
        <p:nvSpPr>
          <p:cNvPr id="4" name="TextBox 6">
            <a:extLst>
              <a:ext uri="{FF2B5EF4-FFF2-40B4-BE49-F238E27FC236}">
                <a16:creationId xmlns:a16="http://schemas.microsoft.com/office/drawing/2014/main" id="{2BFAFEDD-C77F-484A-9042-EBCE2FED485F}"/>
              </a:ext>
            </a:extLst>
          </p:cNvPr>
          <p:cNvSpPr/>
          <p:nvPr/>
        </p:nvSpPr>
        <p:spPr>
          <a:xfrm>
            <a:off x="838080" y="5792039"/>
            <a:ext cx="7074360" cy="592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Calibri" pitchFamily="18"/>
                <a:ea typeface="Arial Unicode MS" pitchFamily="2"/>
                <a:cs typeface="Arial Unicode MS" pitchFamily="2"/>
              </a:rPr>
              <a:t>Eichenfeld LF et al. </a:t>
            </a:r>
            <a:r>
              <a:rPr lang="en-CA" sz="1100" b="0" i="1" u="none" strike="noStrike" kern="1200" spc="0">
                <a:ln>
                  <a:noFill/>
                </a:ln>
                <a:solidFill>
                  <a:srgbClr val="000000"/>
                </a:solidFill>
                <a:latin typeface="Calibri" pitchFamily="18"/>
                <a:ea typeface="Arial Unicode MS" pitchFamily="2"/>
                <a:cs typeface="Arial Unicode MS" pitchFamily="2"/>
              </a:rPr>
              <a:t>J Am Acad Dermatol</a:t>
            </a:r>
            <a:r>
              <a:rPr lang="en-CA" sz="1100" b="0" i="0" u="none" strike="noStrike" kern="1200" spc="0">
                <a:ln>
                  <a:noFill/>
                </a:ln>
                <a:solidFill>
                  <a:srgbClr val="000000"/>
                </a:solidFill>
                <a:latin typeface="Calibri" pitchFamily="18"/>
                <a:ea typeface="Arial Unicode MS" pitchFamily="2"/>
                <a:cs typeface="Arial Unicode MS" pitchFamily="2"/>
              </a:rPr>
              <a:t> 2014;71:116-132;</a:t>
            </a:r>
            <a:r>
              <a:rPr lang="en-CA" sz="1100" b="0" i="0" u="none" strike="noStrike" kern="1200" spc="0">
                <a:ln>
                  <a:noFill/>
                </a:ln>
                <a:solidFill>
                  <a:srgbClr val="000000"/>
                </a:solidFill>
                <a:latin typeface="Franklin Gothic Book" pitchFamily="18"/>
                <a:ea typeface="Arial Unicode MS" pitchFamily="2"/>
                <a:cs typeface="Arial Unicode MS" pitchFamily="2"/>
              </a:rPr>
              <a:t> Lebwohl MG et al. </a:t>
            </a:r>
            <a:r>
              <a:rPr lang="en-CA" sz="1100" b="0" i="1" u="none" strike="noStrike" kern="1200" spc="0">
                <a:ln>
                  <a:noFill/>
                </a:ln>
                <a:solidFill>
                  <a:srgbClr val="000000"/>
                </a:solidFill>
                <a:latin typeface="Franklin Gothic Book" pitchFamily="18"/>
                <a:ea typeface="Arial Unicode MS" pitchFamily="2"/>
                <a:cs typeface="Arial Unicode MS" pitchFamily="2"/>
              </a:rPr>
              <a:t>J Clin Aesthet Derm</a:t>
            </a:r>
            <a:r>
              <a:rPr lang="en-CA" sz="1100" b="0" i="0" u="none" strike="noStrike" kern="1200" spc="0">
                <a:ln>
                  <a:noFill/>
                </a:ln>
                <a:solidFill>
                  <a:srgbClr val="000000"/>
                </a:solidFill>
                <a:latin typeface="Franklin Gothic Book" pitchFamily="18"/>
                <a:ea typeface="Arial Unicode MS" pitchFamily="2"/>
                <a:cs typeface="Arial Unicode MS" pitchFamily="2"/>
              </a:rPr>
              <a:t> 2013:6(7);S3-S18;</a:t>
            </a:r>
          </a:p>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Eichenfeld LF et al. </a:t>
            </a:r>
            <a:r>
              <a:rPr lang="en-CA" sz="1100" b="0" i="1" u="none" strike="noStrike" kern="1200" spc="0">
                <a:ln>
                  <a:noFill/>
                </a:ln>
                <a:solidFill>
                  <a:srgbClr val="000000"/>
                </a:solidFill>
                <a:latin typeface="Franklin Gothic Book" pitchFamily="18"/>
                <a:ea typeface="Arial Unicode MS" pitchFamily="2"/>
                <a:cs typeface="Arial Unicode MS" pitchFamily="2"/>
              </a:rPr>
              <a:t>J Am Acad Dermatol</a:t>
            </a:r>
            <a:r>
              <a:rPr lang="en-CA" sz="1100" b="0" i="0" u="none" strike="noStrike" kern="1200" spc="0">
                <a:ln>
                  <a:noFill/>
                </a:ln>
                <a:solidFill>
                  <a:srgbClr val="000000"/>
                </a:solidFill>
                <a:latin typeface="Franklin Gothic Book" pitchFamily="18"/>
                <a:ea typeface="Arial Unicode MS" pitchFamily="2"/>
                <a:cs typeface="Arial Unicode MS" pitchFamily="2"/>
              </a:rPr>
              <a:t> 2014;70:338-351.</a:t>
            </a:r>
          </a:p>
        </p:txBody>
      </p:sp>
      <p:pic>
        <p:nvPicPr>
          <p:cNvPr id="5" name="Picture 7">
            <a:extLst>
              <a:ext uri="{FF2B5EF4-FFF2-40B4-BE49-F238E27FC236}">
                <a16:creationId xmlns:a16="http://schemas.microsoft.com/office/drawing/2014/main" id="{67FD894B-8A61-441C-9B0D-FA5586FB4095}"/>
              </a:ext>
            </a:extLst>
          </p:cNvPr>
          <p:cNvPicPr>
            <a:picLocks noChangeAspect="1"/>
          </p:cNvPicPr>
          <p:nvPr/>
        </p:nvPicPr>
        <p:blipFill>
          <a:blip r:embed="rId3">
            <a:lum/>
            <a:alphaModFix/>
          </a:blip>
          <a:srcRect/>
          <a:stretch>
            <a:fillRect/>
          </a:stretch>
        </p:blipFill>
        <p:spPr>
          <a:xfrm rot="500400">
            <a:off x="9361582" y="2600938"/>
            <a:ext cx="2725200" cy="164592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Prise en charge pharmacologiq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4E7F-74BA-473C-ABA9-22EBA3B73E10}"/>
              </a:ext>
            </a:extLst>
          </p:cNvPr>
          <p:cNvSpPr txBox="1">
            <a:spLocks noGrp="1"/>
          </p:cNvSpPr>
          <p:nvPr>
            <p:ph type="title" idx="4294967295"/>
          </p:nvPr>
        </p:nvSpPr>
        <p:spPr/>
        <p:txBody>
          <a:bodyPr/>
          <a:lstStyle/>
          <a:p>
            <a:pPr lvl="0"/>
            <a:r>
              <a:rPr lang="en-US"/>
              <a:t>Prise en charge pharmacologique</a:t>
            </a:r>
          </a:p>
        </p:txBody>
      </p:sp>
      <p:sp>
        <p:nvSpPr>
          <p:cNvPr id="3" name="Content Placeholder 3">
            <a:extLst>
              <a:ext uri="{FF2B5EF4-FFF2-40B4-BE49-F238E27FC236}">
                <a16:creationId xmlns:a16="http://schemas.microsoft.com/office/drawing/2014/main" id="{7180066F-CD0B-41F4-A4A9-AE811D5BB5A0}"/>
              </a:ext>
            </a:extLst>
          </p:cNvPr>
          <p:cNvSpPr txBox="1">
            <a:spLocks noGrp="1"/>
          </p:cNvSpPr>
          <p:nvPr>
            <p:ph type="body" idx="4294967295"/>
          </p:nvPr>
        </p:nvSpPr>
        <p:spPr>
          <a:xfrm>
            <a:off x="838080" y="1825560"/>
            <a:ext cx="9048240" cy="4350960"/>
          </a:xfrm>
        </p:spPr>
        <p:txBody>
          <a:bodyPr/>
          <a:lstStyle/>
          <a:p>
            <a:pPr lvl="0">
              <a:lnSpc>
                <a:spcPct val="115000"/>
              </a:lnSpc>
              <a:spcBef>
                <a:spcPts val="1001"/>
              </a:spcBef>
              <a:buNone/>
            </a:pPr>
            <a:r>
              <a:rPr lang="en-US" b="1" u="sng"/>
              <a:t>Les corticostéroïdes topiques – Gamme des puissances</a:t>
            </a:r>
          </a:p>
          <a:p>
            <a:pPr lvl="0">
              <a:spcBef>
                <a:spcPts val="1001"/>
              </a:spcBef>
              <a:buNone/>
            </a:pPr>
            <a:endParaRPr lang="en-US" sz="2000"/>
          </a:p>
          <a:p>
            <a:pPr lvl="0">
              <a:spcBef>
                <a:spcPts val="1001"/>
              </a:spcBef>
              <a:buClr>
                <a:srgbClr val="000000"/>
              </a:buClr>
              <a:buFont typeface="Arial" pitchFamily="32"/>
              <a:buChar char="•"/>
            </a:pPr>
            <a:r>
              <a:rPr lang="en-US" sz="2000"/>
              <a:t>Le traitement habituel des poussées comprend d’abord l’application une ou deux fois par jour d’un corticostéroïde.</a:t>
            </a:r>
          </a:p>
          <a:p>
            <a:pPr marL="281160" lvl="0">
              <a:spcBef>
                <a:spcPts val="1001"/>
              </a:spcBef>
              <a:buNone/>
              <a:tabLst>
                <a:tab pos="509760" algn="l"/>
              </a:tabLst>
            </a:pPr>
            <a:r>
              <a:rPr lang="en-US" sz="2000"/>
              <a:t>   - selon la localisation et la sévérité de la DA et l’âge du patient, utilisation</a:t>
            </a:r>
            <a:br>
              <a:rPr lang="en-US" sz="2000"/>
            </a:br>
            <a:r>
              <a:rPr lang="en-US" sz="2000"/>
              <a:t>    avec un émollient jusqu’à ce que les symptômes disparaissent.</a:t>
            </a:r>
          </a:p>
          <a:p>
            <a:pPr lvl="0">
              <a:spcBef>
                <a:spcPts val="1001"/>
              </a:spcBef>
              <a:buClr>
                <a:srgbClr val="000000"/>
              </a:buClr>
              <a:buFont typeface="Arial" pitchFamily="32"/>
              <a:buChar char="•"/>
              <a:tabLst>
                <a:tab pos="228600" algn="l"/>
              </a:tabLst>
            </a:pPr>
            <a:r>
              <a:rPr lang="en-US" sz="2000"/>
              <a:t>Regroupés par classes de puissance – disponibles dans une grande variété de puissances et dans diverses préparations22,23</a:t>
            </a:r>
          </a:p>
          <a:p>
            <a:pPr marL="281160" lvl="0">
              <a:spcBef>
                <a:spcPts val="1001"/>
              </a:spcBef>
              <a:buNone/>
              <a:tabLst>
                <a:tab pos="509760" algn="l"/>
              </a:tabLst>
            </a:pPr>
            <a:r>
              <a:rPr lang="en-US" sz="2000"/>
              <a:t>   - généralement sécuritaires lorsqu’ils sont utilisés de façon appropriée</a:t>
            </a:r>
          </a:p>
        </p:txBody>
      </p:sp>
      <p:sp>
        <p:nvSpPr>
          <p:cNvPr id="4" name="TextBox 5">
            <a:extLst>
              <a:ext uri="{FF2B5EF4-FFF2-40B4-BE49-F238E27FC236}">
                <a16:creationId xmlns:a16="http://schemas.microsoft.com/office/drawing/2014/main" id="{51755D23-649C-44B5-87A4-1E5457E2D9E9}"/>
              </a:ext>
            </a:extLst>
          </p:cNvPr>
          <p:cNvSpPr/>
          <p:nvPr/>
        </p:nvSpPr>
        <p:spPr>
          <a:xfrm>
            <a:off x="838080" y="6139440"/>
            <a:ext cx="7074360" cy="257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Calibri" pitchFamily="18"/>
                <a:ea typeface="Arial Unicode MS" pitchFamily="2"/>
                <a:cs typeface="Arial Unicode MS" pitchFamily="2"/>
              </a:rPr>
              <a:t>Freiheit D. </a:t>
            </a:r>
            <a:r>
              <a:rPr lang="en-CA" sz="1100" b="0" i="1" u="none" strike="noStrike" kern="1200" spc="0">
                <a:ln>
                  <a:noFill/>
                </a:ln>
                <a:solidFill>
                  <a:srgbClr val="000000"/>
                </a:solidFill>
                <a:latin typeface="Calibri" pitchFamily="18"/>
                <a:ea typeface="Arial Unicode MS" pitchFamily="2"/>
                <a:cs typeface="Arial Unicode MS" pitchFamily="2"/>
              </a:rPr>
              <a:t>Pharmacy Times</a:t>
            </a:r>
            <a:r>
              <a:rPr lang="en-CA" sz="1100" b="0" i="0" u="none" strike="noStrike" kern="1200" spc="0">
                <a:ln>
                  <a:noFill/>
                </a:ln>
                <a:solidFill>
                  <a:srgbClr val="000000"/>
                </a:solidFill>
                <a:latin typeface="Calibri" pitchFamily="18"/>
                <a:ea typeface="Arial Unicode MS" pitchFamily="2"/>
                <a:cs typeface="Arial Unicode MS" pitchFamily="2"/>
              </a:rPr>
              <a:t> 18 mai 2015; Topical Corticosteroids. </a:t>
            </a:r>
            <a:r>
              <a:rPr lang="en-CA" sz="1100" b="0" i="1" u="none" strike="noStrike" kern="1200" spc="0">
                <a:ln>
                  <a:noFill/>
                </a:ln>
                <a:solidFill>
                  <a:srgbClr val="000000"/>
                </a:solidFill>
                <a:latin typeface="Calibri" pitchFamily="18"/>
                <a:ea typeface="Arial Unicode MS" pitchFamily="2"/>
                <a:cs typeface="Arial Unicode MS" pitchFamily="2"/>
              </a:rPr>
              <a:t>Skin Therapy Letter</a:t>
            </a:r>
            <a:r>
              <a:rPr lang="en-CA" sz="1100" b="0" i="0" u="none" strike="noStrike" kern="1200" spc="0">
                <a:ln>
                  <a:noFill/>
                </a:ln>
                <a:solidFill>
                  <a:srgbClr val="000000"/>
                </a:solidFill>
                <a:latin typeface="Calibri" pitchFamily="18"/>
                <a:ea typeface="Arial Unicode MS" pitchFamily="2"/>
                <a:cs typeface="Arial Unicode MS" pitchFamily="2"/>
              </a:rPr>
              <a:t>. 2005-2012, Can Ed.</a:t>
            </a:r>
          </a:p>
        </p:txBody>
      </p:sp>
      <p:pic>
        <p:nvPicPr>
          <p:cNvPr id="5" name="Picture 6">
            <a:extLst>
              <a:ext uri="{FF2B5EF4-FFF2-40B4-BE49-F238E27FC236}">
                <a16:creationId xmlns:a16="http://schemas.microsoft.com/office/drawing/2014/main" id="{49AD5022-039A-41AC-B3C9-2E915B0CD546}"/>
              </a:ext>
            </a:extLst>
          </p:cNvPr>
          <p:cNvPicPr>
            <a:picLocks noChangeAspect="1"/>
          </p:cNvPicPr>
          <p:nvPr/>
        </p:nvPicPr>
        <p:blipFill>
          <a:blip r:embed="rId3">
            <a:lum/>
            <a:alphaModFix/>
          </a:blip>
          <a:srcRect/>
          <a:stretch>
            <a:fillRect/>
          </a:stretch>
        </p:blipFill>
        <p:spPr>
          <a:xfrm rot="500400">
            <a:off x="9458696" y="2350009"/>
            <a:ext cx="2631600" cy="15894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Choix de puiss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C1995-826D-4B73-A741-9D6CDC7E5F58}"/>
              </a:ext>
            </a:extLst>
          </p:cNvPr>
          <p:cNvSpPr txBox="1">
            <a:spLocks noGrp="1"/>
          </p:cNvSpPr>
          <p:nvPr>
            <p:ph type="title" idx="4294967295"/>
          </p:nvPr>
        </p:nvSpPr>
        <p:spPr/>
        <p:txBody>
          <a:bodyPr/>
          <a:lstStyle/>
          <a:p>
            <a:pPr lvl="0"/>
            <a:r>
              <a:rPr lang="en-US"/>
              <a:t>Choix de puissance</a:t>
            </a:r>
          </a:p>
        </p:txBody>
      </p:sp>
      <p:sp>
        <p:nvSpPr>
          <p:cNvPr id="3" name="Content Placeholder 4">
            <a:extLst>
              <a:ext uri="{FF2B5EF4-FFF2-40B4-BE49-F238E27FC236}">
                <a16:creationId xmlns:a16="http://schemas.microsoft.com/office/drawing/2014/main" id="{05890234-71EA-401F-8B17-D5FFF83A399F}"/>
              </a:ext>
            </a:extLst>
          </p:cNvPr>
          <p:cNvSpPr txBox="1">
            <a:spLocks noGrp="1"/>
          </p:cNvSpPr>
          <p:nvPr>
            <p:ph type="body" idx="4294967295"/>
          </p:nvPr>
        </p:nvSpPr>
        <p:spPr>
          <a:xfrm>
            <a:off x="838080" y="1690560"/>
            <a:ext cx="10515240" cy="1693080"/>
          </a:xfrm>
        </p:spPr>
        <p:txBody>
          <a:bodyPr/>
          <a:lstStyle/>
          <a:p>
            <a:pPr lvl="0">
              <a:spcBef>
                <a:spcPts val="1001"/>
              </a:spcBef>
              <a:buClr>
                <a:srgbClr val="000000"/>
              </a:buClr>
              <a:buFont typeface="Arial" pitchFamily="32"/>
              <a:buChar char="•"/>
            </a:pPr>
            <a:r>
              <a:rPr lang="en-US"/>
              <a:t>Le choix de la puissance dépend de la </a:t>
            </a:r>
            <a:r>
              <a:rPr lang="en-US" b="1"/>
              <a:t>surface atteinte </a:t>
            </a:r>
            <a:r>
              <a:rPr lang="en-US"/>
              <a:t>et de la </a:t>
            </a:r>
            <a:r>
              <a:rPr lang="en-US" b="1"/>
              <a:t>localisation des lésions</a:t>
            </a:r>
            <a:r>
              <a:rPr lang="en-US"/>
              <a:t>, </a:t>
            </a:r>
            <a:r>
              <a:rPr lang="en-US" b="1"/>
              <a:t>de la sévérité de la DA </a:t>
            </a:r>
            <a:r>
              <a:rPr lang="en-US"/>
              <a:t>et de l’</a:t>
            </a:r>
            <a:r>
              <a:rPr lang="en-US" b="1"/>
              <a:t>âge du patien</a:t>
            </a:r>
            <a:r>
              <a:rPr lang="en-US"/>
              <a:t>t1</a:t>
            </a:r>
          </a:p>
          <a:p>
            <a:pPr lvl="0">
              <a:spcBef>
                <a:spcPts val="1001"/>
              </a:spcBef>
              <a:buClr>
                <a:srgbClr val="000000"/>
              </a:buClr>
              <a:buFont typeface="Arial" pitchFamily="32"/>
              <a:buChar char="•"/>
            </a:pPr>
            <a:r>
              <a:rPr lang="en-US"/>
              <a:t>Les corticostéroïdes de forte puissance, par exemple, </a:t>
            </a:r>
            <a:r>
              <a:rPr lang="en-US" b="1"/>
              <a:t>ne doivent pas être utilisés sur des régions </a:t>
            </a:r>
            <a:r>
              <a:rPr lang="en-US"/>
              <a:t>comme </a:t>
            </a:r>
            <a:r>
              <a:rPr lang="en-US" b="1"/>
              <a:t>le visage ou les plis cutanés</a:t>
            </a:r>
            <a:r>
              <a:rPr lang="en-US"/>
              <a:t>1,3,23, ou pour des périodes prolongées, ou sur des régions corporelles étendues</a:t>
            </a:r>
          </a:p>
          <a:p>
            <a:pPr lvl="0">
              <a:spcBef>
                <a:spcPts val="1001"/>
              </a:spcBef>
              <a:buClr>
                <a:srgbClr val="000000"/>
              </a:buClr>
              <a:buFont typeface="Arial" pitchFamily="32"/>
              <a:buChar char="•"/>
            </a:pPr>
            <a:r>
              <a:rPr lang="en-US" b="1"/>
              <a:t>La sélection d’un corticostéroïde dépend de multiples facteurs23</a:t>
            </a:r>
            <a:r>
              <a:rPr lang="en-US"/>
              <a:t> :</a:t>
            </a:r>
          </a:p>
        </p:txBody>
      </p:sp>
      <p:sp>
        <p:nvSpPr>
          <p:cNvPr id="4" name="Rectangle 2">
            <a:extLst>
              <a:ext uri="{FF2B5EF4-FFF2-40B4-BE49-F238E27FC236}">
                <a16:creationId xmlns:a16="http://schemas.microsoft.com/office/drawing/2014/main" id="{9B243576-3FEB-480B-A332-51B4810128EA}"/>
              </a:ext>
            </a:extLst>
          </p:cNvPr>
          <p:cNvSpPr/>
          <p:nvPr/>
        </p:nvSpPr>
        <p:spPr>
          <a:xfrm>
            <a:off x="2962799" y="2139840"/>
            <a:ext cx="1219176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1440" tIns="45720" rIns="91440" bIns="45720" anchor="ctr" anchorCtr="0" compatLnSpc="0">
            <a:spAutoFit/>
          </a:bodyPr>
          <a:lstStyle/>
          <a:p>
            <a:pPr marL="0" marR="0" lvl="0" indent="0" rtl="0" hangingPunct="0">
              <a:lnSpc>
                <a:spcPct val="100000"/>
              </a:lnSpc>
              <a:spcBef>
                <a:spcPts val="0"/>
              </a:spcBef>
              <a:spcAft>
                <a:spcPts val="0"/>
              </a:spcAft>
              <a:buNone/>
              <a:tabLst/>
            </a:pPr>
            <a:endParaRPr lang="en-CA" sz="1800" b="0" i="0" u="none" strike="noStrike" kern="1200">
              <a:ln>
                <a:noFill/>
              </a:ln>
              <a:latin typeface="Arial" pitchFamily="18"/>
              <a:ea typeface="Arial Unicode MS" pitchFamily="2"/>
              <a:cs typeface="Arial Unicode MS" pitchFamily="2"/>
            </a:endParaRPr>
          </a:p>
        </p:txBody>
      </p:sp>
      <p:graphicFrame>
        <p:nvGraphicFramePr>
          <p:cNvPr id="5" name="Tableau 4">
            <a:extLst>
              <a:ext uri="{FF2B5EF4-FFF2-40B4-BE49-F238E27FC236}">
                <a16:creationId xmlns:a16="http://schemas.microsoft.com/office/drawing/2014/main" id="{C90B9291-C038-43CA-98D5-299516AFA830}"/>
              </a:ext>
            </a:extLst>
          </p:cNvPr>
          <p:cNvGraphicFramePr>
            <a:graphicFrameLocks noGrp="1"/>
          </p:cNvGraphicFramePr>
          <p:nvPr/>
        </p:nvGraphicFramePr>
        <p:xfrm>
          <a:off x="727919" y="3441240"/>
          <a:ext cx="10735200" cy="3155039"/>
        </p:xfrm>
        <a:graphic>
          <a:graphicData uri="http://schemas.openxmlformats.org/drawingml/2006/table">
            <a:tbl>
              <a:tblPr/>
              <a:tblGrid>
                <a:gridCol w="2586600">
                  <a:extLst>
                    <a:ext uri="{9D8B030D-6E8A-4147-A177-3AD203B41FA5}">
                      <a16:colId xmlns:a16="http://schemas.microsoft.com/office/drawing/2014/main" val="1978031937"/>
                    </a:ext>
                  </a:extLst>
                </a:gridCol>
                <a:gridCol w="2184480">
                  <a:extLst>
                    <a:ext uri="{9D8B030D-6E8A-4147-A177-3AD203B41FA5}">
                      <a16:colId xmlns:a16="http://schemas.microsoft.com/office/drawing/2014/main" val="1232164289"/>
                    </a:ext>
                  </a:extLst>
                </a:gridCol>
                <a:gridCol w="5964479">
                  <a:extLst>
                    <a:ext uri="{9D8B030D-6E8A-4147-A177-3AD203B41FA5}">
                      <a16:colId xmlns:a16="http://schemas.microsoft.com/office/drawing/2014/main" val="2363799956"/>
                    </a:ext>
                  </a:extLst>
                </a:gridCol>
              </a:tblGrid>
              <a:tr h="871200">
                <a:tc>
                  <a:txBody>
                    <a:bodyPr/>
                    <a:lstStyle/>
                    <a:p>
                      <a:pPr marL="0" marR="0" lvl="0" indent="0" algn="l" rtl="0" hangingPunct="1">
                        <a:lnSpc>
                          <a:spcPct val="115000"/>
                        </a:lnSpc>
                        <a:spcBef>
                          <a:spcPts val="0"/>
                        </a:spcBef>
                        <a:spcAft>
                          <a:spcPts val="1001"/>
                        </a:spcAft>
                        <a:buNone/>
                        <a:tabLst/>
                      </a:pPr>
                      <a:r>
                        <a:rPr lang="en-CA" sz="1800" b="1" i="0" u="none" strike="noStrike" kern="1200" spc="0">
                          <a:ln>
                            <a:noFill/>
                          </a:ln>
                          <a:solidFill>
                            <a:srgbClr val="FFFFFF"/>
                          </a:solidFill>
                          <a:latin typeface="Franklin Gothic Book" pitchFamily="18"/>
                          <a:ea typeface="Arial Unicode MS" pitchFamily="2"/>
                          <a:cs typeface="Arial Unicode MS" pitchFamily="2"/>
                        </a:rPr>
                        <a:t>Puissance du corticostéroïde topique</a:t>
                      </a:r>
                    </a:p>
                  </a:txBody>
                  <a:tcPr/>
                </a:tc>
                <a:tc>
                  <a:txBody>
                    <a:bodyPr/>
                    <a:lstStyle/>
                    <a:p>
                      <a:pPr marL="0" marR="0" lvl="0" indent="0" algn="ctr" rtl="0" hangingPunct="1">
                        <a:lnSpc>
                          <a:spcPct val="115000"/>
                        </a:lnSpc>
                        <a:spcBef>
                          <a:spcPts val="0"/>
                        </a:spcBef>
                        <a:spcAft>
                          <a:spcPts val="1001"/>
                        </a:spcAft>
                        <a:buNone/>
                        <a:tabLst/>
                      </a:pPr>
                      <a:r>
                        <a:rPr lang="en-CA" sz="1800" b="1" i="0" u="none" strike="noStrike" kern="1200" spc="0">
                          <a:ln>
                            <a:noFill/>
                          </a:ln>
                          <a:solidFill>
                            <a:srgbClr val="FFFFFF"/>
                          </a:solidFill>
                          <a:latin typeface="Franklin Gothic Book" pitchFamily="18"/>
                          <a:ea typeface="Arial Unicode MS" pitchFamily="2"/>
                          <a:cs typeface="Arial Unicode MS" pitchFamily="2"/>
                        </a:rPr>
                        <a:t>Type de patient</a:t>
                      </a:r>
                    </a:p>
                  </a:txBody>
                  <a:tcPr/>
                </a:tc>
                <a:tc>
                  <a:txBody>
                    <a:bodyPr/>
                    <a:lstStyle/>
                    <a:p>
                      <a:pPr marL="558720" marR="0" lvl="0" indent="0" algn="l" rtl="0" hangingPunct="1">
                        <a:lnSpc>
                          <a:spcPct val="115000"/>
                        </a:lnSpc>
                        <a:spcBef>
                          <a:spcPts val="0"/>
                        </a:spcBef>
                        <a:spcAft>
                          <a:spcPts val="1001"/>
                        </a:spcAft>
                        <a:buNone/>
                        <a:tabLst/>
                      </a:pPr>
                      <a:r>
                        <a:rPr lang="en-CA" sz="1800" b="1" i="0" u="none" strike="noStrike" kern="1200" spc="0">
                          <a:ln>
                            <a:noFill/>
                          </a:ln>
                          <a:solidFill>
                            <a:srgbClr val="FFFFFF"/>
                          </a:solidFill>
                          <a:latin typeface="Franklin Gothic Book" pitchFamily="18"/>
                          <a:ea typeface="Arial Unicode MS" pitchFamily="2"/>
                          <a:cs typeface="Arial Unicode MS" pitchFamily="2"/>
                        </a:rPr>
                        <a:t>Emplacement et description</a:t>
                      </a:r>
                    </a:p>
                  </a:txBody>
                  <a:tcPr/>
                </a:tc>
                <a:extLst>
                  <a:ext uri="{0D108BD9-81ED-4DB2-BD59-A6C34878D82A}">
                    <a16:rowId xmlns:a16="http://schemas.microsoft.com/office/drawing/2014/main" val="3715782185"/>
                  </a:ext>
                </a:extLst>
              </a:tr>
              <a:tr h="567720">
                <a:tc>
                  <a:txBody>
                    <a:bodyPr/>
                    <a:lstStyle/>
                    <a:p>
                      <a:pPr marL="0" marR="0" lvl="0" indent="0" algn="l" rtl="0" hangingPunct="1">
                        <a:lnSpc>
                          <a:spcPct val="115000"/>
                        </a:lnSpc>
                        <a:spcBef>
                          <a:spcPts val="0"/>
                        </a:spcBef>
                        <a:spcAft>
                          <a:spcPts val="1001"/>
                        </a:spcAft>
                        <a:buNone/>
                        <a:tabLst/>
                      </a:pPr>
                      <a:r>
                        <a:rPr lang="en-CA" sz="1800" b="1" i="0" u="none" strike="noStrike" kern="1200" spc="0">
                          <a:ln>
                            <a:noFill/>
                          </a:ln>
                          <a:solidFill>
                            <a:srgbClr val="FFFFFF"/>
                          </a:solidFill>
                          <a:latin typeface="Franklin Gothic Book" pitchFamily="18"/>
                          <a:ea typeface="Arial Unicode MS" pitchFamily="2"/>
                          <a:cs typeface="Arial Unicode MS" pitchFamily="2"/>
                        </a:rPr>
                        <a:t>Très puissant</a:t>
                      </a:r>
                    </a:p>
                  </a:txBody>
                  <a:tcPr/>
                </a:tc>
                <a:tc>
                  <a:txBody>
                    <a:bodyPr/>
                    <a:lstStyle/>
                    <a:p>
                      <a:pPr marL="0" marR="0" lvl="0" indent="0" algn="l" rtl="0" hangingPunct="1">
                        <a:lnSpc>
                          <a:spcPct val="115000"/>
                        </a:lnSpc>
                        <a:spcBef>
                          <a:spcPts val="0"/>
                        </a:spcBef>
                        <a:spcAft>
                          <a:spcPts val="1001"/>
                        </a:spcAft>
                        <a:buNone/>
                        <a:tabLst/>
                      </a:pPr>
                      <a:r>
                        <a:rPr lang="en-CA" sz="1800" b="0" i="0" u="none" strike="noStrike" kern="1200" spc="0">
                          <a:ln>
                            <a:noFill/>
                          </a:ln>
                          <a:solidFill>
                            <a:srgbClr val="000000"/>
                          </a:solidFill>
                          <a:latin typeface="Franklin Gothic Book" pitchFamily="18"/>
                          <a:ea typeface="Arial Unicode MS" pitchFamily="2"/>
                          <a:cs typeface="Arial Unicode MS" pitchFamily="2"/>
                        </a:rPr>
                        <a:t>Adulte</a:t>
                      </a:r>
                    </a:p>
                  </a:txBody>
                  <a:tcPr/>
                </a:tc>
                <a:tc>
                  <a:txBody>
                    <a:bodyPr/>
                    <a:lstStyle/>
                    <a:p>
                      <a:pPr marL="0" marR="0" lvl="0" indent="0" algn="l" rtl="0" hangingPunct="1">
                        <a:lnSpc>
                          <a:spcPct val="115000"/>
                        </a:lnSpc>
                        <a:spcBef>
                          <a:spcPts val="0"/>
                        </a:spcBef>
                        <a:spcAft>
                          <a:spcPts val="1001"/>
                        </a:spcAft>
                        <a:buNone/>
                        <a:tabLst/>
                      </a:pPr>
                      <a:r>
                        <a:rPr lang="en-CA" sz="1800" b="0" i="0" u="none" strike="noStrike" kern="1200" spc="0">
                          <a:ln>
                            <a:noFill/>
                          </a:ln>
                          <a:solidFill>
                            <a:srgbClr val="000000"/>
                          </a:solidFill>
                          <a:latin typeface="Franklin Gothic Book" pitchFamily="18"/>
                          <a:ea typeface="Arial Unicode MS" pitchFamily="2"/>
                          <a:cs typeface="Arial Unicode MS" pitchFamily="2"/>
                        </a:rPr>
                        <a:t>Région localisée ou lésion épaisse résistante, paumes des mains, plante des pieds, cuir chevelu</a:t>
                      </a:r>
                    </a:p>
                  </a:txBody>
                  <a:tcPr/>
                </a:tc>
                <a:extLst>
                  <a:ext uri="{0D108BD9-81ED-4DB2-BD59-A6C34878D82A}">
                    <a16:rowId xmlns:a16="http://schemas.microsoft.com/office/drawing/2014/main" val="2219652186"/>
                  </a:ext>
                </a:extLst>
              </a:tr>
              <a:tr h="567720">
                <a:tc>
                  <a:txBody>
                    <a:bodyPr/>
                    <a:lstStyle/>
                    <a:p>
                      <a:pPr marL="0" marR="0" lvl="0" indent="0" algn="l" rtl="0" hangingPunct="1">
                        <a:lnSpc>
                          <a:spcPct val="115000"/>
                        </a:lnSpc>
                        <a:spcBef>
                          <a:spcPts val="0"/>
                        </a:spcBef>
                        <a:spcAft>
                          <a:spcPts val="1001"/>
                        </a:spcAft>
                        <a:buNone/>
                        <a:tabLst/>
                      </a:pPr>
                      <a:r>
                        <a:rPr lang="en-CA" sz="1800" b="1" i="0" u="none" strike="noStrike" kern="1200" spc="0">
                          <a:ln>
                            <a:noFill/>
                          </a:ln>
                          <a:solidFill>
                            <a:srgbClr val="FFFFFF"/>
                          </a:solidFill>
                          <a:latin typeface="Franklin Gothic Book" pitchFamily="18"/>
                          <a:ea typeface="Arial Unicode MS" pitchFamily="2"/>
                          <a:cs typeface="Arial Unicode MS" pitchFamily="2"/>
                        </a:rPr>
                        <a:t>Puissant</a:t>
                      </a:r>
                    </a:p>
                  </a:txBody>
                  <a:tcPr/>
                </a:tc>
                <a:tc>
                  <a:txBody>
                    <a:bodyPr/>
                    <a:lstStyle/>
                    <a:p>
                      <a:pPr marL="0" marR="0" lvl="0" indent="0" algn="l" rtl="0" hangingPunct="1">
                        <a:lnSpc>
                          <a:spcPct val="115000"/>
                        </a:lnSpc>
                        <a:spcBef>
                          <a:spcPts val="0"/>
                        </a:spcBef>
                        <a:spcAft>
                          <a:spcPts val="1001"/>
                        </a:spcAft>
                        <a:buNone/>
                        <a:tabLst/>
                      </a:pPr>
                      <a:r>
                        <a:rPr lang="en-CA" sz="1800" b="0" i="0" u="none" strike="noStrike" kern="1200" spc="0">
                          <a:ln>
                            <a:noFill/>
                          </a:ln>
                          <a:solidFill>
                            <a:srgbClr val="000000"/>
                          </a:solidFill>
                          <a:latin typeface="Franklin Gothic Book" pitchFamily="18"/>
                          <a:ea typeface="Arial Unicode MS" pitchFamily="2"/>
                          <a:cs typeface="Arial Unicode MS" pitchFamily="2"/>
                        </a:rPr>
                        <a:t>Adulte, enfant</a:t>
                      </a:r>
                    </a:p>
                  </a:txBody>
                  <a:tcPr/>
                </a:tc>
                <a:tc>
                  <a:txBody>
                    <a:bodyPr/>
                    <a:lstStyle/>
                    <a:p>
                      <a:pPr marL="0" marR="0" lvl="0" indent="0" algn="l" rtl="0" hangingPunct="1">
                        <a:lnSpc>
                          <a:spcPct val="115000"/>
                        </a:lnSpc>
                        <a:spcBef>
                          <a:spcPts val="0"/>
                        </a:spcBef>
                        <a:spcAft>
                          <a:spcPts val="1001"/>
                        </a:spcAft>
                        <a:buNone/>
                        <a:tabLst/>
                      </a:pPr>
                      <a:r>
                        <a:rPr lang="en-CA" sz="1800" b="0" i="0" u="none" strike="noStrike" kern="1200" spc="0">
                          <a:ln>
                            <a:noFill/>
                          </a:ln>
                          <a:solidFill>
                            <a:srgbClr val="000000"/>
                          </a:solidFill>
                          <a:latin typeface="Franklin Gothic Book" pitchFamily="18"/>
                          <a:ea typeface="Arial Unicode MS" pitchFamily="2"/>
                          <a:cs typeface="Arial Unicode MS" pitchFamily="2"/>
                        </a:rPr>
                        <a:t>Région localisée ou lésion épaisse, paumes des mains, plante des pieds, cuir chevelu</a:t>
                      </a:r>
                    </a:p>
                  </a:txBody>
                  <a:tcPr/>
                </a:tc>
                <a:extLst>
                  <a:ext uri="{0D108BD9-81ED-4DB2-BD59-A6C34878D82A}">
                    <a16:rowId xmlns:a16="http://schemas.microsoft.com/office/drawing/2014/main" val="894349212"/>
                  </a:ext>
                </a:extLst>
              </a:tr>
              <a:tr h="264240">
                <a:tc>
                  <a:txBody>
                    <a:bodyPr/>
                    <a:lstStyle/>
                    <a:p>
                      <a:pPr marL="0" marR="0" lvl="0" indent="0" algn="l" rtl="0" hangingPunct="1">
                        <a:lnSpc>
                          <a:spcPct val="115000"/>
                        </a:lnSpc>
                        <a:spcBef>
                          <a:spcPts val="0"/>
                        </a:spcBef>
                        <a:spcAft>
                          <a:spcPts val="1001"/>
                        </a:spcAft>
                        <a:buNone/>
                        <a:tabLst/>
                      </a:pPr>
                      <a:r>
                        <a:rPr lang="en-CA" sz="1800" b="1" i="0" u="none" strike="noStrike" kern="1200" spc="0">
                          <a:ln>
                            <a:noFill/>
                          </a:ln>
                          <a:solidFill>
                            <a:srgbClr val="FFFFFF"/>
                          </a:solidFill>
                          <a:latin typeface="Franklin Gothic Book" pitchFamily="18"/>
                          <a:ea typeface="Arial Unicode MS" pitchFamily="2"/>
                          <a:cs typeface="Arial Unicode MS" pitchFamily="2"/>
                        </a:rPr>
                        <a:t>Modérément puissant</a:t>
                      </a:r>
                    </a:p>
                  </a:txBody>
                  <a:tcPr/>
                </a:tc>
                <a:tc>
                  <a:txBody>
                    <a:bodyPr/>
                    <a:lstStyle/>
                    <a:p>
                      <a:pPr marL="0" marR="0" lvl="0" indent="0" algn="l" rtl="0" hangingPunct="1">
                        <a:lnSpc>
                          <a:spcPct val="115000"/>
                        </a:lnSpc>
                        <a:spcBef>
                          <a:spcPts val="0"/>
                        </a:spcBef>
                        <a:spcAft>
                          <a:spcPts val="1001"/>
                        </a:spcAft>
                        <a:buNone/>
                        <a:tabLst/>
                      </a:pPr>
                      <a:r>
                        <a:rPr lang="en-CA" sz="1800" b="0" i="0" u="none" strike="noStrike" kern="1200" spc="0">
                          <a:ln>
                            <a:noFill/>
                          </a:ln>
                          <a:solidFill>
                            <a:srgbClr val="000000"/>
                          </a:solidFill>
                          <a:latin typeface="Franklin Gothic Book" pitchFamily="18"/>
                          <a:ea typeface="Arial Unicode MS" pitchFamily="2"/>
                          <a:cs typeface="Arial Unicode MS" pitchFamily="2"/>
                        </a:rPr>
                        <a:t>Adulte, enfant</a:t>
                      </a:r>
                    </a:p>
                  </a:txBody>
                  <a:tcPr/>
                </a:tc>
                <a:tc>
                  <a:txBody>
                    <a:bodyPr/>
                    <a:lstStyle/>
                    <a:p>
                      <a:pPr marL="0" marR="0" lvl="0" indent="0" algn="l" rtl="0" hangingPunct="1">
                        <a:lnSpc>
                          <a:spcPct val="115000"/>
                        </a:lnSpc>
                        <a:spcBef>
                          <a:spcPts val="0"/>
                        </a:spcBef>
                        <a:spcAft>
                          <a:spcPts val="1001"/>
                        </a:spcAft>
                        <a:buNone/>
                        <a:tabLst/>
                      </a:pPr>
                      <a:r>
                        <a:rPr lang="en-CA" sz="1800" b="0" i="0" u="none" strike="noStrike" kern="1200" spc="0">
                          <a:ln>
                            <a:noFill/>
                          </a:ln>
                          <a:solidFill>
                            <a:srgbClr val="000000"/>
                          </a:solidFill>
                          <a:latin typeface="Franklin Gothic Book" pitchFamily="18"/>
                          <a:ea typeface="Arial Unicode MS" pitchFamily="2"/>
                          <a:cs typeface="Arial Unicode MS" pitchFamily="2"/>
                        </a:rPr>
                        <a:t>Zone de peau étendue</a:t>
                      </a:r>
                    </a:p>
                  </a:txBody>
                  <a:tcPr/>
                </a:tc>
                <a:extLst>
                  <a:ext uri="{0D108BD9-81ED-4DB2-BD59-A6C34878D82A}">
                    <a16:rowId xmlns:a16="http://schemas.microsoft.com/office/drawing/2014/main" val="3831798425"/>
                  </a:ext>
                </a:extLst>
              </a:tr>
              <a:tr h="568080">
                <a:tc>
                  <a:txBody>
                    <a:bodyPr/>
                    <a:lstStyle/>
                    <a:p>
                      <a:pPr marL="0" marR="0" lvl="0" indent="0" algn="l" rtl="0" hangingPunct="1">
                        <a:lnSpc>
                          <a:spcPct val="115000"/>
                        </a:lnSpc>
                        <a:spcBef>
                          <a:spcPts val="0"/>
                        </a:spcBef>
                        <a:spcAft>
                          <a:spcPts val="1001"/>
                        </a:spcAft>
                        <a:buNone/>
                        <a:tabLst/>
                      </a:pPr>
                      <a:r>
                        <a:rPr lang="en-CA" sz="1800" b="1" i="0" u="none" strike="noStrike" kern="1200" spc="0">
                          <a:ln>
                            <a:noFill/>
                          </a:ln>
                          <a:solidFill>
                            <a:srgbClr val="FFFFFF"/>
                          </a:solidFill>
                          <a:latin typeface="Franklin Gothic Book" pitchFamily="18"/>
                          <a:ea typeface="Arial Unicode MS" pitchFamily="2"/>
                          <a:cs typeface="Arial Unicode MS" pitchFamily="2"/>
                        </a:rPr>
                        <a:t>Légèrement puissant</a:t>
                      </a:r>
                    </a:p>
                  </a:txBody>
                  <a:tcPr/>
                </a:tc>
                <a:tc>
                  <a:txBody>
                    <a:bodyPr/>
                    <a:lstStyle/>
                    <a:p>
                      <a:pPr marL="0" marR="0" lvl="0" indent="0" algn="l" rtl="0" hangingPunct="1">
                        <a:lnSpc>
                          <a:spcPct val="115000"/>
                        </a:lnSpc>
                        <a:spcBef>
                          <a:spcPts val="0"/>
                        </a:spcBef>
                        <a:spcAft>
                          <a:spcPts val="1001"/>
                        </a:spcAft>
                        <a:buNone/>
                        <a:tabLst/>
                      </a:pPr>
                      <a:r>
                        <a:rPr lang="en-CA" sz="1800" b="0" i="0" u="none" strike="noStrike" kern="1200" spc="0">
                          <a:ln>
                            <a:noFill/>
                          </a:ln>
                          <a:solidFill>
                            <a:srgbClr val="000000"/>
                          </a:solidFill>
                          <a:latin typeface="Franklin Gothic Book" pitchFamily="18"/>
                          <a:ea typeface="Arial Unicode MS" pitchFamily="2"/>
                          <a:cs typeface="Arial Unicode MS" pitchFamily="2"/>
                        </a:rPr>
                        <a:t>Adulte, enfant, nourrisson</a:t>
                      </a:r>
                    </a:p>
                  </a:txBody>
                  <a:tcPr/>
                </a:tc>
                <a:tc>
                  <a:txBody>
                    <a:bodyPr/>
                    <a:lstStyle/>
                    <a:p>
                      <a:pPr marL="0" marR="0" lvl="0" indent="0" algn="l" rtl="0" hangingPunct="1">
                        <a:lnSpc>
                          <a:spcPct val="115000"/>
                        </a:lnSpc>
                        <a:spcBef>
                          <a:spcPts val="0"/>
                        </a:spcBef>
                        <a:spcAft>
                          <a:spcPts val="1001"/>
                        </a:spcAft>
                        <a:buNone/>
                        <a:tabLst/>
                      </a:pPr>
                      <a:r>
                        <a:rPr lang="en-CA" sz="1800" b="0" i="0" u="none" strike="noStrike" kern="1200" spc="0">
                          <a:ln>
                            <a:noFill/>
                          </a:ln>
                          <a:solidFill>
                            <a:srgbClr val="000000"/>
                          </a:solidFill>
                          <a:latin typeface="Franklin Gothic Book" pitchFamily="18"/>
                          <a:ea typeface="Arial Unicode MS" pitchFamily="2"/>
                          <a:cs typeface="Arial Unicode MS" pitchFamily="2"/>
                        </a:rPr>
                        <a:t>Visage, plis, organes génitaux, zones de peau étendue</a:t>
                      </a:r>
                    </a:p>
                  </a:txBody>
                  <a:tcPr/>
                </a:tc>
                <a:extLst>
                  <a:ext uri="{0D108BD9-81ED-4DB2-BD59-A6C34878D82A}">
                    <a16:rowId xmlns:a16="http://schemas.microsoft.com/office/drawing/2014/main" val="938989333"/>
                  </a:ext>
                </a:extLst>
              </a:tr>
            </a:tbl>
          </a:graphicData>
        </a:graphic>
      </p:graphicFrame>
      <p:sp>
        <p:nvSpPr>
          <p:cNvPr id="6" name="TextBox 3">
            <a:extLst>
              <a:ext uri="{FF2B5EF4-FFF2-40B4-BE49-F238E27FC236}">
                <a16:creationId xmlns:a16="http://schemas.microsoft.com/office/drawing/2014/main" id="{91FE19D9-1D27-435F-9113-2A563840FF53}"/>
              </a:ext>
            </a:extLst>
          </p:cNvPr>
          <p:cNvSpPr/>
          <p:nvPr/>
        </p:nvSpPr>
        <p:spPr>
          <a:xfrm>
            <a:off x="727919" y="6396479"/>
            <a:ext cx="7137000" cy="455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Adapté de </a:t>
            </a:r>
            <a:r>
              <a:rPr lang="en-CA" sz="1200" b="0" i="0" u="none" strike="noStrike" kern="1200" spc="0">
                <a:ln>
                  <a:noFill/>
                </a:ln>
                <a:solidFill>
                  <a:srgbClr val="000000"/>
                </a:solidFill>
                <a:latin typeface="Calibri" pitchFamily="18"/>
                <a:ea typeface="Arial Unicode MS" pitchFamily="2"/>
                <a:cs typeface="Arial Unicode MS" pitchFamily="2"/>
              </a:rPr>
              <a:t>Topical Corticosteroids. </a:t>
            </a:r>
            <a:r>
              <a:rPr lang="en-CA" sz="1200" b="0" i="1" u="none" strike="noStrike" kern="1200" spc="0">
                <a:ln>
                  <a:noFill/>
                </a:ln>
                <a:solidFill>
                  <a:srgbClr val="000000"/>
                </a:solidFill>
                <a:latin typeface="Calibri" pitchFamily="18"/>
                <a:ea typeface="Arial Unicode MS" pitchFamily="2"/>
                <a:cs typeface="Arial Unicode MS" pitchFamily="2"/>
              </a:rPr>
              <a:t>Skin Therapy Letter</a:t>
            </a:r>
            <a:r>
              <a:rPr lang="en-CA" sz="1200" b="0" i="0" u="none" strike="noStrike" kern="1200" spc="0">
                <a:ln>
                  <a:noFill/>
                </a:ln>
                <a:solidFill>
                  <a:srgbClr val="000000"/>
                </a:solidFill>
                <a:latin typeface="Calibri" pitchFamily="18"/>
                <a:ea typeface="Arial Unicode MS" pitchFamily="2"/>
                <a:cs typeface="Arial Unicode MS" pitchFamily="2"/>
              </a:rPr>
              <a:t>. 2005-2012, Canadian Edition. </a:t>
            </a:r>
            <a:r>
              <a:rPr lang="en-CA" sz="1200" b="0" i="0" u="sng" strike="noStrike" kern="1200" spc="0">
                <a:ln>
                  <a:noFill/>
                </a:ln>
                <a:solidFill>
                  <a:srgbClr val="000000"/>
                </a:solidFill>
                <a:uFillTx/>
                <a:latin typeface="Calibri" pitchFamily="18"/>
                <a:ea typeface="Arial Unicode MS" pitchFamily="2"/>
                <a:cs typeface="Arial Unicode MS" pitchFamily="2"/>
                <a:hlinkClick r:id="rId3"/>
              </a:rPr>
              <a:t>http://www.skintherapyletter.ca/stl/treatment/eczema/topical_corticosteroids.html</a:t>
            </a:r>
          </a:p>
        </p:txBody>
      </p:sp>
      <p:sp>
        <p:nvSpPr>
          <p:cNvPr id="7" name="TextBox 6">
            <a:extLst>
              <a:ext uri="{FF2B5EF4-FFF2-40B4-BE49-F238E27FC236}">
                <a16:creationId xmlns:a16="http://schemas.microsoft.com/office/drawing/2014/main" id="{CB2A2295-7072-4938-91D1-D48FF1838440}"/>
              </a:ext>
            </a:extLst>
          </p:cNvPr>
          <p:cNvSpPr/>
          <p:nvPr/>
        </p:nvSpPr>
        <p:spPr>
          <a:xfrm>
            <a:off x="6824879" y="6327000"/>
            <a:ext cx="5162400" cy="592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Lebwohl MG et al. </a:t>
            </a:r>
            <a:r>
              <a:rPr lang="en-CA" sz="1100" b="0" i="1" u="none" strike="noStrike" kern="1200" spc="0">
                <a:ln>
                  <a:noFill/>
                </a:ln>
                <a:solidFill>
                  <a:srgbClr val="000000"/>
                </a:solidFill>
                <a:latin typeface="Franklin Gothic Book" pitchFamily="18"/>
                <a:ea typeface="Arial Unicode MS" pitchFamily="2"/>
                <a:cs typeface="Arial Unicode MS" pitchFamily="2"/>
              </a:rPr>
              <a:t>J Clin Aesthet Derm</a:t>
            </a:r>
            <a:r>
              <a:rPr lang="en-CA" sz="1100" b="0" i="0" u="none" strike="noStrike" kern="1200" spc="0">
                <a:ln>
                  <a:noFill/>
                </a:ln>
                <a:solidFill>
                  <a:srgbClr val="000000"/>
                </a:solidFill>
                <a:latin typeface="Franklin Gothic Book" pitchFamily="18"/>
                <a:ea typeface="Arial Unicode MS" pitchFamily="2"/>
                <a:cs typeface="Arial Unicode MS" pitchFamily="2"/>
              </a:rPr>
              <a:t> 2013:6(7);S3-S18; Smiley T. </a:t>
            </a:r>
            <a:r>
              <a:rPr lang="en-CA" sz="1100" b="0" i="1" u="none" strike="noStrike" kern="1200" spc="0">
                <a:ln>
                  <a:noFill/>
                </a:ln>
                <a:solidFill>
                  <a:srgbClr val="000000"/>
                </a:solidFill>
                <a:latin typeface="Franklin Gothic Book" pitchFamily="18"/>
                <a:ea typeface="Arial Unicode MS" pitchFamily="2"/>
                <a:cs typeface="Arial Unicode MS" pitchFamily="2"/>
              </a:rPr>
              <a:t>Can Healthcare Network</a:t>
            </a:r>
            <a:r>
              <a:rPr lang="en-CA" sz="1100" b="0" i="0" u="none" strike="noStrike" kern="1200" spc="0">
                <a:ln>
                  <a:noFill/>
                </a:ln>
                <a:solidFill>
                  <a:srgbClr val="000000"/>
                </a:solidFill>
                <a:latin typeface="Franklin Gothic Book" pitchFamily="18"/>
                <a:ea typeface="Arial Unicode MS" pitchFamily="2"/>
                <a:cs typeface="Arial Unicode MS" pitchFamily="2"/>
              </a:rPr>
              <a:t>. 2006; </a:t>
            </a:r>
            <a:r>
              <a:rPr lang="en-CA" sz="1100" b="0" i="0" u="none" strike="noStrike" kern="1200" spc="0">
                <a:ln>
                  <a:noFill/>
                </a:ln>
                <a:solidFill>
                  <a:srgbClr val="000000"/>
                </a:solidFill>
                <a:latin typeface="Calibri" pitchFamily="18"/>
                <a:ea typeface="Arial Unicode MS" pitchFamily="2"/>
                <a:cs typeface="Arial Unicode MS" pitchFamily="2"/>
              </a:rPr>
              <a:t>Topical Corticosteroids. </a:t>
            </a:r>
            <a:r>
              <a:rPr lang="en-CA" sz="1100" b="0" i="1" u="none" strike="noStrike" kern="1200" spc="0">
                <a:ln>
                  <a:noFill/>
                </a:ln>
                <a:solidFill>
                  <a:srgbClr val="000000"/>
                </a:solidFill>
                <a:latin typeface="Calibri" pitchFamily="18"/>
                <a:ea typeface="Arial Unicode MS" pitchFamily="2"/>
                <a:cs typeface="Arial Unicode MS" pitchFamily="2"/>
              </a:rPr>
              <a:t>Skin Therapy Letter</a:t>
            </a:r>
            <a:r>
              <a:rPr lang="en-CA" sz="1100" b="0" i="0" u="none" strike="noStrike" kern="1200" spc="0">
                <a:ln>
                  <a:noFill/>
                </a:ln>
                <a:solidFill>
                  <a:srgbClr val="000000"/>
                </a:solidFill>
                <a:latin typeface="Calibri" pitchFamily="18"/>
                <a:ea typeface="Arial Unicode MS" pitchFamily="2"/>
                <a:cs typeface="Arial Unicode MS" pitchFamily="2"/>
              </a:rPr>
              <a:t>. 2005-2012, Can 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F8CE1-E3C8-40DA-AE0C-04F1C5F5AD23}"/>
              </a:ext>
            </a:extLst>
          </p:cNvPr>
          <p:cNvSpPr txBox="1">
            <a:spLocks noGrp="1"/>
          </p:cNvSpPr>
          <p:nvPr>
            <p:ph type="title" idx="4294967295"/>
          </p:nvPr>
        </p:nvSpPr>
        <p:spPr>
          <a:xfrm>
            <a:off x="838080" y="365040"/>
            <a:ext cx="11064960" cy="1325160"/>
          </a:xfrm>
        </p:spPr>
        <p:txBody>
          <a:bodyPr/>
          <a:lstStyle/>
          <a:p>
            <a:pPr lvl="0"/>
            <a:r>
              <a:rPr lang="en-US"/>
              <a:t>Classification des corticostéroïdes topiques selon leur puissance</a:t>
            </a:r>
          </a:p>
        </p:txBody>
      </p:sp>
      <p:graphicFrame>
        <p:nvGraphicFramePr>
          <p:cNvPr id="3" name="Tableau 2">
            <a:extLst>
              <a:ext uri="{FF2B5EF4-FFF2-40B4-BE49-F238E27FC236}">
                <a16:creationId xmlns:a16="http://schemas.microsoft.com/office/drawing/2014/main" id="{1D448A91-8799-49D5-BB5A-C09FA44166B6}"/>
              </a:ext>
            </a:extLst>
          </p:cNvPr>
          <p:cNvGraphicFramePr>
            <a:graphicFrameLocks noGrp="1"/>
          </p:cNvGraphicFramePr>
          <p:nvPr/>
        </p:nvGraphicFramePr>
        <p:xfrm>
          <a:off x="1273680" y="1690560"/>
          <a:ext cx="9628920" cy="4655880"/>
        </p:xfrm>
        <a:graphic>
          <a:graphicData uri="http://schemas.openxmlformats.org/drawingml/2006/table">
            <a:tbl>
              <a:tblPr/>
              <a:tblGrid>
                <a:gridCol w="2262960">
                  <a:extLst>
                    <a:ext uri="{9D8B030D-6E8A-4147-A177-3AD203B41FA5}">
                      <a16:colId xmlns:a16="http://schemas.microsoft.com/office/drawing/2014/main" val="1209955717"/>
                    </a:ext>
                  </a:extLst>
                </a:gridCol>
                <a:gridCol w="7366319">
                  <a:extLst>
                    <a:ext uri="{9D8B030D-6E8A-4147-A177-3AD203B41FA5}">
                      <a16:colId xmlns:a16="http://schemas.microsoft.com/office/drawing/2014/main" val="3339940080"/>
                    </a:ext>
                  </a:extLst>
                </a:gridCol>
              </a:tblGrid>
              <a:tr h="448560">
                <a:tc>
                  <a:txBody>
                    <a:bodyPr/>
                    <a:lstStyle/>
                    <a:p>
                      <a:pPr marL="0" marR="0" lvl="0" indent="0" algn="l" rtl="0" hangingPunct="1">
                        <a:lnSpc>
                          <a:spcPct val="115000"/>
                        </a:lnSpc>
                        <a:spcBef>
                          <a:spcPts val="0"/>
                        </a:spcBef>
                        <a:spcAft>
                          <a:spcPts val="1001"/>
                        </a:spcAft>
                        <a:buNone/>
                        <a:tabLst/>
                      </a:pPr>
                      <a:r>
                        <a:rPr lang="en-CA" sz="1400" b="1" i="0" u="none" strike="noStrike" kern="1200" spc="0">
                          <a:ln>
                            <a:noFill/>
                          </a:ln>
                          <a:solidFill>
                            <a:srgbClr val="FFFFFF"/>
                          </a:solidFill>
                          <a:latin typeface="Franklin Gothic Book" pitchFamily="18"/>
                          <a:ea typeface="Arial Unicode MS" pitchFamily="2"/>
                          <a:cs typeface="Arial Unicode MS" pitchFamily="2"/>
                        </a:rPr>
                        <a:t>Puissance</a:t>
                      </a:r>
                    </a:p>
                  </a:txBody>
                  <a:tcPr/>
                </a:tc>
                <a:tc>
                  <a:txBody>
                    <a:bodyPr/>
                    <a:lstStyle/>
                    <a:p>
                      <a:pPr marL="558720" marR="0" lvl="0" indent="0" algn="l" rtl="0" hangingPunct="1">
                        <a:lnSpc>
                          <a:spcPct val="115000"/>
                        </a:lnSpc>
                        <a:spcBef>
                          <a:spcPts val="0"/>
                        </a:spcBef>
                        <a:spcAft>
                          <a:spcPts val="1001"/>
                        </a:spcAft>
                        <a:buNone/>
                        <a:tabLst/>
                      </a:pPr>
                      <a:r>
                        <a:rPr lang="en-CA" sz="1400" b="1" i="0" u="none" strike="noStrike" kern="1200" spc="0">
                          <a:ln>
                            <a:noFill/>
                          </a:ln>
                          <a:solidFill>
                            <a:srgbClr val="FFFFFF"/>
                          </a:solidFill>
                          <a:latin typeface="Franklin Gothic Book" pitchFamily="18"/>
                          <a:ea typeface="Arial Unicode MS" pitchFamily="2"/>
                          <a:cs typeface="Arial Unicode MS" pitchFamily="2"/>
                        </a:rPr>
                        <a:t>Corticostéroïde topique23</a:t>
                      </a:r>
                    </a:p>
                  </a:txBody>
                  <a:tcPr/>
                </a:tc>
                <a:extLst>
                  <a:ext uri="{0D108BD9-81ED-4DB2-BD59-A6C34878D82A}">
                    <a16:rowId xmlns:a16="http://schemas.microsoft.com/office/drawing/2014/main" val="2106643385"/>
                  </a:ext>
                </a:extLst>
              </a:tr>
              <a:tr h="1273320">
                <a:tc>
                  <a:txBody>
                    <a:bodyPr/>
                    <a:lstStyle/>
                    <a:p>
                      <a:pPr marL="0" marR="0" lvl="0" indent="0" algn="l" rtl="0" hangingPunct="1">
                        <a:lnSpc>
                          <a:spcPct val="115000"/>
                        </a:lnSpc>
                        <a:spcBef>
                          <a:spcPts val="0"/>
                        </a:spcBef>
                        <a:spcAft>
                          <a:spcPts val="0"/>
                        </a:spcAft>
                        <a:buNone/>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en-CA" sz="1400" b="0" i="0" u="none" strike="noStrike" kern="1200" spc="0">
                          <a:ln>
                            <a:noFill/>
                          </a:ln>
                          <a:solidFill>
                            <a:srgbClr val="FFFFFF"/>
                          </a:solidFill>
                          <a:latin typeface="Franklin Gothic Book" pitchFamily="18"/>
                          <a:ea typeface="Arial Unicode MS" pitchFamily="2"/>
                          <a:cs typeface="Arial Unicode MS" pitchFamily="2"/>
                        </a:rPr>
                        <a:t> </a:t>
                      </a:r>
                    </a:p>
                    <a:p>
                      <a:pPr marL="0" marR="0" lvl="0" indent="0" algn="l" rtl="0" hangingPunct="1">
                        <a:lnSpc>
                          <a:spcPct val="115000"/>
                        </a:lnSpc>
                        <a:spcBef>
                          <a:spcPts val="0"/>
                        </a:spcBef>
                        <a:spcAft>
                          <a:spcPts val="0"/>
                        </a:spcAft>
                        <a:buNone/>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en-CA" sz="1400" b="1" i="0" u="none" strike="noStrike" kern="1200" spc="0">
                          <a:ln>
                            <a:noFill/>
                          </a:ln>
                          <a:solidFill>
                            <a:srgbClr val="FFFFFF"/>
                          </a:solidFill>
                          <a:latin typeface="Franklin Gothic Book" pitchFamily="18"/>
                          <a:ea typeface="Arial Unicode MS" pitchFamily="2"/>
                          <a:cs typeface="Arial Unicode MS" pitchFamily="2"/>
                        </a:rPr>
                        <a:t>Très puissant :</a:t>
                      </a:r>
                    </a:p>
                    <a:p>
                      <a:pPr marL="0" marR="0" lvl="0" indent="0" algn="l" rtl="0" hangingPunct="1">
                        <a:lnSpc>
                          <a:spcPct val="115000"/>
                        </a:lnSpc>
                        <a:spcBef>
                          <a:spcPts val="0"/>
                        </a:spcBef>
                        <a:spcAft>
                          <a:spcPts val="0"/>
                        </a:spcAft>
                        <a:buNone/>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en-CA" sz="1400" b="0" i="0" u="none" strike="noStrike" kern="1200" spc="0">
                          <a:ln>
                            <a:noFill/>
                          </a:ln>
                          <a:solidFill>
                            <a:srgbClr val="FFFFFF"/>
                          </a:solidFill>
                          <a:latin typeface="Franklin Gothic Book" pitchFamily="18"/>
                          <a:ea typeface="Arial Unicode MS" pitchFamily="2"/>
                          <a:cs typeface="Arial Unicode MS" pitchFamily="2"/>
                        </a:rPr>
                        <a:t> </a:t>
                      </a:r>
                    </a:p>
                  </a:txBody>
                  <a:tcPr/>
                </a:tc>
                <a:tc>
                  <a:txBody>
                    <a:bodyPr/>
                    <a:lstStyle/>
                    <a:p>
                      <a:pPr marL="0" marR="0" lvl="0" indent="0" algn="l" rtl="0" hangingPunct="1">
                        <a:lnSpc>
                          <a:spcPct val="115000"/>
                        </a:lnSpc>
                        <a:spcBef>
                          <a:spcPts val="0"/>
                        </a:spcBef>
                        <a:spcAft>
                          <a:spcPts val="0"/>
                        </a:spcAft>
                        <a:buNone/>
                        <a:tabLst/>
                      </a:pPr>
                      <a:endParaRPr lang="en-CA" sz="1400" b="0" i="0" u="none" strike="noStrike" kern="1200" spc="0">
                        <a:ln>
                          <a:noFill/>
                        </a:ln>
                        <a:solidFill>
                          <a:srgbClr val="000000"/>
                        </a:solidFill>
                        <a:latin typeface="Franklin Gothic Book" pitchFamily="18"/>
                        <a:ea typeface="Arial Unicode MS" pitchFamily="2"/>
                        <a:cs typeface="Arial Unicode MS" pitchFamily="2"/>
                      </a:endParaRPr>
                    </a:p>
                    <a:p>
                      <a:pPr marL="0" marR="0" lvl="0" indent="0" algn="l" rtl="0" hangingPunct="1">
                        <a:lnSpc>
                          <a:spcPct val="150000"/>
                        </a:lnSpc>
                        <a:spcBef>
                          <a:spcPts val="0"/>
                        </a:spcBef>
                        <a:spcAft>
                          <a:spcPts val="0"/>
                        </a:spcAft>
                        <a:buNone/>
                        <a:tabLst/>
                      </a:pPr>
                      <a:r>
                        <a:rPr lang="en-CA" sz="1200" b="0" i="0" u="none" strike="noStrike" kern="1200" spc="0">
                          <a:ln>
                            <a:noFill/>
                          </a:ln>
                          <a:solidFill>
                            <a:srgbClr val="000000"/>
                          </a:solidFill>
                          <a:latin typeface="Franklin Gothic Book" pitchFamily="18"/>
                          <a:ea typeface="Arial Unicode MS" pitchFamily="2"/>
                          <a:cs typeface="Arial Unicode MS" pitchFamily="2"/>
                        </a:rPr>
                        <a:t>• Dipropionate de bétaméthasone (Diprolene)</a:t>
                      </a:r>
                    </a:p>
                    <a:p>
                      <a:pPr marL="0" marR="0" lvl="0" indent="0" algn="l" rtl="0" hangingPunct="1">
                        <a:lnSpc>
                          <a:spcPct val="150000"/>
                        </a:lnSpc>
                        <a:spcBef>
                          <a:spcPts val="0"/>
                        </a:spcBef>
                        <a:spcAft>
                          <a:spcPts val="0"/>
                        </a:spcAft>
                        <a:buNone/>
                        <a:tabLst/>
                      </a:pPr>
                      <a:r>
                        <a:rPr lang="en-CA" sz="1200" b="0" i="0" u="none" strike="noStrike" kern="1200" spc="0">
                          <a:ln>
                            <a:noFill/>
                          </a:ln>
                          <a:solidFill>
                            <a:srgbClr val="000000"/>
                          </a:solidFill>
                          <a:latin typeface="Franklin Gothic Book" pitchFamily="18"/>
                          <a:ea typeface="Arial Unicode MS" pitchFamily="2"/>
                          <a:cs typeface="Arial Unicode MS" pitchFamily="2"/>
                        </a:rPr>
                        <a:t>• 17-propionate de clobétasol à 0,05 % (Dermovate)</a:t>
                      </a:r>
                    </a:p>
                    <a:p>
                      <a:pPr marL="0" marR="0" lvl="0" indent="0" algn="l" rtl="0" hangingPunct="1">
                        <a:lnSpc>
                          <a:spcPct val="150000"/>
                        </a:lnSpc>
                        <a:spcBef>
                          <a:spcPts val="0"/>
                        </a:spcBef>
                        <a:spcAft>
                          <a:spcPts val="0"/>
                        </a:spcAft>
                        <a:buNone/>
                        <a:tabLst/>
                      </a:pPr>
                      <a:r>
                        <a:rPr lang="en-CA" sz="1200" b="0" i="0" u="none" strike="noStrike" kern="1200" spc="0">
                          <a:ln>
                            <a:noFill/>
                          </a:ln>
                          <a:solidFill>
                            <a:srgbClr val="000000"/>
                          </a:solidFill>
                          <a:latin typeface="Franklin Gothic Book" pitchFamily="18"/>
                          <a:ea typeface="Arial Unicode MS" pitchFamily="2"/>
                          <a:cs typeface="Arial Unicode MS" pitchFamily="2"/>
                        </a:rPr>
                        <a:t>• Propionate d’halobétasol (Ultravate), halcinonide à 0,1 % (Halog)</a:t>
                      </a:r>
                    </a:p>
                    <a:p>
                      <a:pPr marL="0" marR="0" lvl="0" indent="0" algn="l" rtl="0" hangingPunct="1">
                        <a:lnSpc>
                          <a:spcPct val="115000"/>
                        </a:lnSpc>
                        <a:spcBef>
                          <a:spcPts val="0"/>
                        </a:spcBef>
                        <a:spcAft>
                          <a:spcPts val="0"/>
                        </a:spcAft>
                        <a:buNone/>
                        <a:tabLst/>
                      </a:pPr>
                      <a:endParaRPr lang="en-CA" sz="1200" b="0" i="0" u="none" strike="noStrike" kern="1200" spc="0">
                        <a:ln>
                          <a:noFill/>
                        </a:ln>
                        <a:solidFill>
                          <a:srgbClr val="000000"/>
                        </a:solidFill>
                        <a:latin typeface="Calibri" pitchFamily="18"/>
                        <a:ea typeface="Calibri" pitchFamily="2"/>
                        <a:cs typeface="Arial" pitchFamily="2"/>
                      </a:endParaRPr>
                    </a:p>
                  </a:txBody>
                  <a:tcPr/>
                </a:tc>
                <a:extLst>
                  <a:ext uri="{0D108BD9-81ED-4DB2-BD59-A6C34878D82A}">
                    <a16:rowId xmlns:a16="http://schemas.microsoft.com/office/drawing/2014/main" val="532338158"/>
                  </a:ext>
                </a:extLst>
              </a:tr>
              <a:tr h="2934360">
                <a:tc>
                  <a:txBody>
                    <a:bodyPr/>
                    <a:lstStyle/>
                    <a:p>
                      <a:pPr marL="0" marR="0" lvl="0" indent="0" algn="l" rtl="0" hangingPunct="1">
                        <a:lnSpc>
                          <a:spcPct val="115000"/>
                        </a:lnSpc>
                        <a:spcBef>
                          <a:spcPts val="0"/>
                        </a:spcBef>
                        <a:spcAft>
                          <a:spcPts val="0"/>
                        </a:spcAft>
                        <a:buNone/>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en-CA" sz="1400" b="0" i="0" u="none" strike="noStrike" kern="1200" spc="0">
                          <a:ln>
                            <a:noFill/>
                          </a:ln>
                          <a:solidFill>
                            <a:srgbClr val="FFFFFF"/>
                          </a:solidFill>
                          <a:latin typeface="Franklin Gothic Book" pitchFamily="18"/>
                          <a:ea typeface="Arial Unicode MS" pitchFamily="2"/>
                          <a:cs typeface="Arial Unicode MS" pitchFamily="2"/>
                        </a:rPr>
                        <a:t> </a:t>
                      </a:r>
                    </a:p>
                    <a:p>
                      <a:pPr marL="0" marR="0" lvl="0" indent="0" algn="l" rtl="0" hangingPunct="1">
                        <a:lnSpc>
                          <a:spcPct val="115000"/>
                        </a:lnSpc>
                        <a:spcBef>
                          <a:spcPts val="0"/>
                        </a:spcBef>
                        <a:spcAft>
                          <a:spcPts val="0"/>
                        </a:spcAft>
                        <a:buNone/>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en-CA" sz="1400" b="1" i="0" u="none" strike="noStrike" kern="1200" spc="0">
                          <a:ln>
                            <a:noFill/>
                          </a:ln>
                          <a:solidFill>
                            <a:srgbClr val="FFFFFF"/>
                          </a:solidFill>
                          <a:latin typeface="Franklin Gothic Book" pitchFamily="18"/>
                          <a:ea typeface="Arial Unicode MS" pitchFamily="2"/>
                          <a:cs typeface="Arial Unicode MS" pitchFamily="2"/>
                        </a:rPr>
                        <a:t>Puissant :</a:t>
                      </a:r>
                    </a:p>
                    <a:p>
                      <a:pPr marL="0" marR="0" lvl="0" indent="0" algn="l" rtl="0" hangingPunct="1">
                        <a:lnSpc>
                          <a:spcPct val="115000"/>
                        </a:lnSpc>
                        <a:spcBef>
                          <a:spcPts val="0"/>
                        </a:spcBef>
                        <a:spcAft>
                          <a:spcPts val="0"/>
                        </a:spcAft>
                        <a:buNone/>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en-CA" sz="1400" b="0" i="0" u="none" strike="noStrike" kern="1200" spc="0">
                          <a:ln>
                            <a:noFill/>
                          </a:ln>
                          <a:solidFill>
                            <a:srgbClr val="FFFFFF"/>
                          </a:solidFill>
                          <a:latin typeface="Franklin Gothic Book" pitchFamily="18"/>
                          <a:ea typeface="Arial Unicode MS" pitchFamily="2"/>
                          <a:cs typeface="Arial Unicode MS" pitchFamily="2"/>
                        </a:rPr>
                        <a:t> </a:t>
                      </a:r>
                    </a:p>
                  </a:txBody>
                  <a:tcPr/>
                </a:tc>
                <a:tc>
                  <a:txBody>
                    <a:bodyPr/>
                    <a:lstStyle/>
                    <a:p>
                      <a:pPr marL="0" marR="0" lvl="0" indent="0" algn="l" rtl="0" hangingPunct="1">
                        <a:lnSpc>
                          <a:spcPct val="115000"/>
                        </a:lnSpc>
                        <a:spcBef>
                          <a:spcPts val="0"/>
                        </a:spcBef>
                        <a:spcAft>
                          <a:spcPts val="0"/>
                        </a:spcAft>
                        <a:buNone/>
                        <a:tabLst/>
                      </a:pPr>
                      <a:endParaRPr lang="en-CA" sz="1400" b="0" i="0" u="none" strike="noStrike" kern="1200" spc="0">
                        <a:ln>
                          <a:noFill/>
                        </a:ln>
                        <a:solidFill>
                          <a:srgbClr val="000000"/>
                        </a:solidFill>
                        <a:latin typeface="Franklin Gothic Book" pitchFamily="18"/>
                        <a:ea typeface="Arial Unicode MS" pitchFamily="2"/>
                        <a:cs typeface="Arial Unicode MS" pitchFamily="2"/>
                      </a:endParaRPr>
                    </a:p>
                    <a:p>
                      <a:pPr marL="0" marR="0" lvl="0" indent="0" algn="l" rtl="0" hangingPunct="1">
                        <a:lnSpc>
                          <a:spcPct val="150000"/>
                        </a:lnSpc>
                        <a:spcBef>
                          <a:spcPts val="0"/>
                        </a:spcBef>
                        <a:spcAft>
                          <a:spcPts val="0"/>
                        </a:spcAft>
                        <a:buNone/>
                        <a:tabLst/>
                      </a:pPr>
                      <a:r>
                        <a:rPr lang="en-CA" sz="1200" b="0" i="0" u="none" strike="noStrike" kern="1200" spc="0">
                          <a:ln>
                            <a:noFill/>
                          </a:ln>
                          <a:solidFill>
                            <a:srgbClr val="000000"/>
                          </a:solidFill>
                          <a:latin typeface="Franklin Gothic Book" pitchFamily="18"/>
                          <a:ea typeface="Arial Unicode MS" pitchFamily="2"/>
                          <a:cs typeface="Arial Unicode MS" pitchFamily="2"/>
                        </a:rPr>
                        <a:t>• Amcinonide à 0,1 % (Cyclocort)</a:t>
                      </a:r>
                    </a:p>
                    <a:p>
                      <a:pPr marL="0" marR="0" lvl="0" indent="0" algn="l" rtl="0" hangingPunct="1">
                        <a:lnSpc>
                          <a:spcPct val="150000"/>
                        </a:lnSpc>
                        <a:spcBef>
                          <a:spcPts val="0"/>
                        </a:spcBef>
                        <a:spcAft>
                          <a:spcPts val="0"/>
                        </a:spcAft>
                        <a:buNone/>
                        <a:tabLst/>
                      </a:pPr>
                      <a:r>
                        <a:rPr lang="en-CA" sz="1200" b="0" i="0" u="none" strike="noStrike" kern="1200" spc="0">
                          <a:ln>
                            <a:noFill/>
                          </a:ln>
                          <a:solidFill>
                            <a:srgbClr val="000000"/>
                          </a:solidFill>
                          <a:latin typeface="Franklin Gothic Book" pitchFamily="18"/>
                          <a:ea typeface="Arial Unicode MS" pitchFamily="2"/>
                          <a:cs typeface="Arial Unicode MS" pitchFamily="2"/>
                        </a:rPr>
                        <a:t>• Dipropionate de bétaméthasone à 0,5 mg (Diprolene, génériques)</a:t>
                      </a:r>
                    </a:p>
                    <a:p>
                      <a:pPr marL="0" marR="0" lvl="0" indent="0" algn="l" rtl="0" hangingPunct="1">
                        <a:lnSpc>
                          <a:spcPct val="150000"/>
                        </a:lnSpc>
                        <a:spcBef>
                          <a:spcPts val="0"/>
                        </a:spcBef>
                        <a:spcAft>
                          <a:spcPts val="0"/>
                        </a:spcAft>
                        <a:buNone/>
                        <a:tabLst/>
                      </a:pPr>
                      <a:r>
                        <a:rPr lang="en-CA" sz="1200" b="0" i="0" u="none" strike="noStrike" kern="1200" spc="0">
                          <a:ln>
                            <a:noFill/>
                          </a:ln>
                          <a:solidFill>
                            <a:srgbClr val="000000"/>
                          </a:solidFill>
                          <a:latin typeface="Franklin Gothic Book" pitchFamily="18"/>
                          <a:ea typeface="Arial Unicode MS" pitchFamily="2"/>
                          <a:cs typeface="Arial Unicode MS" pitchFamily="2"/>
                        </a:rPr>
                        <a:t>• Valérate de bétaméthasone à 0,05 % (Betaderm, Celestoderm, Prevex)</a:t>
                      </a:r>
                    </a:p>
                    <a:p>
                      <a:pPr marL="0" marR="0" lvl="0" indent="0" algn="l" rtl="0" hangingPunct="1">
                        <a:lnSpc>
                          <a:spcPct val="150000"/>
                        </a:lnSpc>
                        <a:spcBef>
                          <a:spcPts val="0"/>
                        </a:spcBef>
                        <a:spcAft>
                          <a:spcPts val="0"/>
                        </a:spcAft>
                        <a:buNone/>
                        <a:tabLst/>
                      </a:pPr>
                      <a:r>
                        <a:rPr lang="en-CA" sz="1200" b="0" i="0" u="none" strike="noStrike" kern="1200" spc="0">
                          <a:ln>
                            <a:noFill/>
                          </a:ln>
                          <a:solidFill>
                            <a:srgbClr val="000000"/>
                          </a:solidFill>
                          <a:latin typeface="Franklin Gothic Book" pitchFamily="18"/>
                          <a:ea typeface="Arial Unicode MS" pitchFamily="2"/>
                          <a:cs typeface="Arial Unicode MS" pitchFamily="2"/>
                        </a:rPr>
                        <a:t>• Désoximétasone à 0,25 % (Desoxi, Topicort)</a:t>
                      </a:r>
                    </a:p>
                    <a:p>
                      <a:pPr marL="0" marR="0" lvl="0" indent="0" algn="l" rtl="0" hangingPunct="1">
                        <a:lnSpc>
                          <a:spcPct val="150000"/>
                        </a:lnSpc>
                        <a:spcBef>
                          <a:spcPts val="0"/>
                        </a:spcBef>
                        <a:spcAft>
                          <a:spcPts val="0"/>
                        </a:spcAft>
                        <a:buNone/>
                        <a:tabLst/>
                      </a:pPr>
                      <a:r>
                        <a:rPr lang="en-CA" sz="1200" b="0" i="0" u="none" strike="noStrike" kern="1200" spc="0">
                          <a:ln>
                            <a:noFill/>
                          </a:ln>
                          <a:solidFill>
                            <a:srgbClr val="000000"/>
                          </a:solidFill>
                          <a:latin typeface="Franklin Gothic Book" pitchFamily="18"/>
                          <a:ea typeface="Arial Unicode MS" pitchFamily="2"/>
                          <a:cs typeface="Arial Unicode MS" pitchFamily="2"/>
                        </a:rPr>
                        <a:t>• Valérate de diflucortolone à 0,1 % (Nerisone)</a:t>
                      </a:r>
                    </a:p>
                    <a:p>
                      <a:pPr marL="0" marR="0" lvl="0" indent="0" algn="l" rtl="0" hangingPunct="1">
                        <a:lnSpc>
                          <a:spcPct val="150000"/>
                        </a:lnSpc>
                        <a:spcBef>
                          <a:spcPts val="0"/>
                        </a:spcBef>
                        <a:spcAft>
                          <a:spcPts val="0"/>
                        </a:spcAft>
                        <a:buNone/>
                        <a:tabLst/>
                      </a:pPr>
                      <a:r>
                        <a:rPr lang="en-CA" sz="1200" b="0" i="0" u="none" strike="noStrike" kern="1200" spc="0">
                          <a:ln>
                            <a:noFill/>
                          </a:ln>
                          <a:solidFill>
                            <a:srgbClr val="000000"/>
                          </a:solidFill>
                          <a:latin typeface="Franklin Gothic Book" pitchFamily="18"/>
                          <a:ea typeface="Arial Unicode MS" pitchFamily="2"/>
                          <a:cs typeface="Arial Unicode MS" pitchFamily="2"/>
                        </a:rPr>
                        <a:t>• Acétonide de fluocinolone à 0,25 % (Derma, Fluoderm, Synalar)</a:t>
                      </a:r>
                    </a:p>
                    <a:p>
                      <a:pPr marL="0" marR="0" lvl="0" indent="0" algn="l" rtl="0" hangingPunct="1">
                        <a:lnSpc>
                          <a:spcPct val="150000"/>
                        </a:lnSpc>
                        <a:spcBef>
                          <a:spcPts val="0"/>
                        </a:spcBef>
                        <a:spcAft>
                          <a:spcPts val="0"/>
                        </a:spcAft>
                        <a:buNone/>
                        <a:tabLst/>
                      </a:pPr>
                      <a:r>
                        <a:rPr lang="en-CA" sz="1200" b="0" i="0" u="none" strike="noStrike" kern="1200" spc="0">
                          <a:ln>
                            <a:noFill/>
                          </a:ln>
                          <a:solidFill>
                            <a:srgbClr val="000000"/>
                          </a:solidFill>
                          <a:latin typeface="Franklin Gothic Book" pitchFamily="18"/>
                          <a:ea typeface="Arial Unicode MS" pitchFamily="2"/>
                          <a:cs typeface="Arial Unicode MS" pitchFamily="2"/>
                        </a:rPr>
                        <a:t>• Fluocinonide à 0,05% (Lidemol, Lidex, Tyderm, Tiamol, Topsyn)</a:t>
                      </a:r>
                    </a:p>
                    <a:p>
                      <a:pPr marL="0" marR="0" lvl="0" indent="0" algn="l" rtl="0" hangingPunct="1">
                        <a:lnSpc>
                          <a:spcPct val="150000"/>
                        </a:lnSpc>
                        <a:spcBef>
                          <a:spcPts val="0"/>
                        </a:spcBef>
                        <a:spcAft>
                          <a:spcPts val="0"/>
                        </a:spcAft>
                        <a:buNone/>
                        <a:tabLst/>
                      </a:pPr>
                      <a:r>
                        <a:rPr lang="en-CA" sz="1200" b="0" i="0" u="none" strike="noStrike" kern="1200" spc="0">
                          <a:ln>
                            <a:noFill/>
                          </a:ln>
                          <a:solidFill>
                            <a:srgbClr val="000000"/>
                          </a:solidFill>
                          <a:latin typeface="Franklin Gothic Book" pitchFamily="18"/>
                          <a:ea typeface="Arial Unicode MS" pitchFamily="2"/>
                          <a:cs typeface="Arial Unicode MS" pitchFamily="2"/>
                        </a:rPr>
                        <a:t>• Propionate de fluticasone (Cutivate), halcinonide (Halog)</a:t>
                      </a:r>
                    </a:p>
                    <a:p>
                      <a:pPr marL="0" marR="0" lvl="0" indent="0" algn="l" rtl="0" hangingPunct="1">
                        <a:lnSpc>
                          <a:spcPct val="150000"/>
                        </a:lnSpc>
                        <a:spcBef>
                          <a:spcPts val="0"/>
                        </a:spcBef>
                        <a:spcAft>
                          <a:spcPts val="0"/>
                        </a:spcAft>
                        <a:buNone/>
                        <a:tabLst/>
                      </a:pPr>
                      <a:r>
                        <a:rPr lang="en-CA" sz="1200" b="0" i="0" u="none" strike="noStrike" kern="1200" spc="0">
                          <a:ln>
                            <a:noFill/>
                          </a:ln>
                          <a:solidFill>
                            <a:srgbClr val="000000"/>
                          </a:solidFill>
                          <a:latin typeface="Franklin Gothic Book" pitchFamily="18"/>
                          <a:ea typeface="Arial Unicode MS" pitchFamily="2"/>
                          <a:cs typeface="Arial Unicode MS" pitchFamily="2"/>
                        </a:rPr>
                        <a:t>• Furoate de mométasone à 0,1 % (Elocom)</a:t>
                      </a:r>
                    </a:p>
                  </a:txBody>
                  <a:tcPr/>
                </a:tc>
                <a:extLst>
                  <a:ext uri="{0D108BD9-81ED-4DB2-BD59-A6C34878D82A}">
                    <a16:rowId xmlns:a16="http://schemas.microsoft.com/office/drawing/2014/main" val="1496928024"/>
                  </a:ext>
                </a:extLst>
              </a:tr>
            </a:tbl>
          </a:graphicData>
        </a:graphic>
      </p:graphicFrame>
      <p:sp>
        <p:nvSpPr>
          <p:cNvPr id="4" name="TextBox 4">
            <a:extLst>
              <a:ext uri="{FF2B5EF4-FFF2-40B4-BE49-F238E27FC236}">
                <a16:creationId xmlns:a16="http://schemas.microsoft.com/office/drawing/2014/main" id="{831263DC-2CBC-4B5B-9560-514808F8F28F}"/>
              </a:ext>
            </a:extLst>
          </p:cNvPr>
          <p:cNvSpPr/>
          <p:nvPr/>
        </p:nvSpPr>
        <p:spPr>
          <a:xfrm>
            <a:off x="726839" y="6502319"/>
            <a:ext cx="11176560" cy="455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Adapté de </a:t>
            </a:r>
            <a:r>
              <a:rPr lang="en-CA" sz="1200" b="0" i="0" u="none" strike="noStrike" kern="1200" spc="0">
                <a:ln>
                  <a:noFill/>
                </a:ln>
                <a:solidFill>
                  <a:srgbClr val="000000"/>
                </a:solidFill>
                <a:latin typeface="Calibri" pitchFamily="18"/>
                <a:ea typeface="Arial Unicode MS" pitchFamily="2"/>
                <a:cs typeface="Arial Unicode MS" pitchFamily="2"/>
              </a:rPr>
              <a:t>Topical Corticosteroids. </a:t>
            </a:r>
            <a:r>
              <a:rPr lang="en-CA" sz="1200" b="0" i="1" u="none" strike="noStrike" kern="1200" spc="0">
                <a:ln>
                  <a:noFill/>
                </a:ln>
                <a:solidFill>
                  <a:srgbClr val="000000"/>
                </a:solidFill>
                <a:latin typeface="Calibri" pitchFamily="18"/>
                <a:ea typeface="Arial Unicode MS" pitchFamily="2"/>
                <a:cs typeface="Arial Unicode MS" pitchFamily="2"/>
              </a:rPr>
              <a:t>Skin Therapy Letter</a:t>
            </a:r>
            <a:r>
              <a:rPr lang="en-CA" sz="1200" b="0" i="0" u="none" strike="noStrike" kern="1200" spc="0">
                <a:ln>
                  <a:noFill/>
                </a:ln>
                <a:solidFill>
                  <a:srgbClr val="000000"/>
                </a:solidFill>
                <a:latin typeface="Calibri" pitchFamily="18"/>
                <a:ea typeface="Arial Unicode MS" pitchFamily="2"/>
                <a:cs typeface="Arial Unicode MS" pitchFamily="2"/>
              </a:rPr>
              <a:t>. 2005-2012, Canadian Edition. </a:t>
            </a:r>
            <a:r>
              <a:rPr lang="en-CA" sz="1200" b="0" i="0" u="sng" strike="noStrike" kern="1200" spc="0">
                <a:ln>
                  <a:noFill/>
                </a:ln>
                <a:solidFill>
                  <a:srgbClr val="000000"/>
                </a:solidFill>
                <a:uFillTx/>
                <a:latin typeface="Calibri" pitchFamily="18"/>
                <a:ea typeface="Arial Unicode MS" pitchFamily="2"/>
                <a:cs typeface="Arial Unicode MS" pitchFamily="2"/>
                <a:hlinkClick r:id="rId3"/>
              </a:rPr>
              <a:t>http://www.skintherapyletter.ca/stl/treatment/eczema/topical_corticosteroids.html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37582-FD9A-4A73-B139-0A513CB2AD3D}"/>
              </a:ext>
            </a:extLst>
          </p:cNvPr>
          <p:cNvSpPr txBox="1">
            <a:spLocks noGrp="1"/>
          </p:cNvSpPr>
          <p:nvPr>
            <p:ph type="title" idx="4294967295"/>
          </p:nvPr>
        </p:nvSpPr>
        <p:spPr>
          <a:xfrm>
            <a:off x="838080" y="365040"/>
            <a:ext cx="10828800" cy="1325160"/>
          </a:xfrm>
        </p:spPr>
        <p:txBody>
          <a:bodyPr/>
          <a:lstStyle/>
          <a:p>
            <a:pPr lvl="0"/>
            <a:r>
              <a:rPr lang="en-US"/>
              <a:t>Classification des corticostéroïdes topiques selon leur puissance</a:t>
            </a:r>
          </a:p>
        </p:txBody>
      </p:sp>
      <p:sp>
        <p:nvSpPr>
          <p:cNvPr id="3" name="TextBox 4">
            <a:extLst>
              <a:ext uri="{FF2B5EF4-FFF2-40B4-BE49-F238E27FC236}">
                <a16:creationId xmlns:a16="http://schemas.microsoft.com/office/drawing/2014/main" id="{C1ED90AD-7835-4CF8-8782-BE4BC3E981FA}"/>
              </a:ext>
            </a:extLst>
          </p:cNvPr>
          <p:cNvSpPr/>
          <p:nvPr/>
        </p:nvSpPr>
        <p:spPr>
          <a:xfrm>
            <a:off x="726839" y="6357600"/>
            <a:ext cx="10940400" cy="455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Adapté de </a:t>
            </a:r>
            <a:r>
              <a:rPr lang="en-CA" sz="1200" b="0" i="0" u="none" strike="noStrike" kern="1200" spc="0">
                <a:ln>
                  <a:noFill/>
                </a:ln>
                <a:solidFill>
                  <a:srgbClr val="000000"/>
                </a:solidFill>
                <a:latin typeface="Calibri" pitchFamily="18"/>
                <a:ea typeface="Arial Unicode MS" pitchFamily="2"/>
                <a:cs typeface="Arial Unicode MS" pitchFamily="2"/>
              </a:rPr>
              <a:t>Topical Corticosteroids. </a:t>
            </a:r>
            <a:r>
              <a:rPr lang="en-CA" sz="1200" b="0" i="1" u="none" strike="noStrike" kern="1200" spc="0">
                <a:ln>
                  <a:noFill/>
                </a:ln>
                <a:solidFill>
                  <a:srgbClr val="000000"/>
                </a:solidFill>
                <a:latin typeface="Calibri" pitchFamily="18"/>
                <a:ea typeface="Arial Unicode MS" pitchFamily="2"/>
                <a:cs typeface="Arial Unicode MS" pitchFamily="2"/>
              </a:rPr>
              <a:t>Skin Therapy Letter</a:t>
            </a:r>
            <a:r>
              <a:rPr lang="en-CA" sz="1200" b="0" i="0" u="none" strike="noStrike" kern="1200" spc="0">
                <a:ln>
                  <a:noFill/>
                </a:ln>
                <a:solidFill>
                  <a:srgbClr val="000000"/>
                </a:solidFill>
                <a:latin typeface="Calibri" pitchFamily="18"/>
                <a:ea typeface="Arial Unicode MS" pitchFamily="2"/>
                <a:cs typeface="Arial Unicode MS" pitchFamily="2"/>
              </a:rPr>
              <a:t>. 2005-2012, Canadian Edition. </a:t>
            </a:r>
            <a:r>
              <a:rPr lang="en-CA" sz="1200" b="0" i="0" u="sng" strike="noStrike" kern="1200" spc="0">
                <a:ln>
                  <a:noFill/>
                </a:ln>
                <a:solidFill>
                  <a:srgbClr val="000000"/>
                </a:solidFill>
                <a:uFillTx/>
                <a:latin typeface="Calibri" pitchFamily="18"/>
                <a:ea typeface="Arial Unicode MS" pitchFamily="2"/>
                <a:cs typeface="Arial Unicode MS" pitchFamily="2"/>
                <a:hlinkClick r:id="rId3"/>
              </a:rPr>
              <a:t>http://www.skintherapyletter.ca/stl/treatment/eczema/topical_corticosteroids.html</a:t>
            </a:r>
          </a:p>
        </p:txBody>
      </p:sp>
      <p:graphicFrame>
        <p:nvGraphicFramePr>
          <p:cNvPr id="4" name="Tableau 3">
            <a:extLst>
              <a:ext uri="{FF2B5EF4-FFF2-40B4-BE49-F238E27FC236}">
                <a16:creationId xmlns:a16="http://schemas.microsoft.com/office/drawing/2014/main" id="{C2269633-7BBF-43A8-8E2E-1D2C48CF7ED6}"/>
              </a:ext>
            </a:extLst>
          </p:cNvPr>
          <p:cNvGraphicFramePr>
            <a:graphicFrameLocks noGrp="1"/>
          </p:cNvGraphicFramePr>
          <p:nvPr/>
        </p:nvGraphicFramePr>
        <p:xfrm>
          <a:off x="1284840" y="1636200"/>
          <a:ext cx="9652680" cy="4416120"/>
        </p:xfrm>
        <a:graphic>
          <a:graphicData uri="http://schemas.openxmlformats.org/drawingml/2006/table">
            <a:tbl>
              <a:tblPr/>
              <a:tblGrid>
                <a:gridCol w="1835999">
                  <a:extLst>
                    <a:ext uri="{9D8B030D-6E8A-4147-A177-3AD203B41FA5}">
                      <a16:colId xmlns:a16="http://schemas.microsoft.com/office/drawing/2014/main" val="506486257"/>
                    </a:ext>
                  </a:extLst>
                </a:gridCol>
                <a:gridCol w="7817040">
                  <a:extLst>
                    <a:ext uri="{9D8B030D-6E8A-4147-A177-3AD203B41FA5}">
                      <a16:colId xmlns:a16="http://schemas.microsoft.com/office/drawing/2014/main" val="2091125591"/>
                    </a:ext>
                  </a:extLst>
                </a:gridCol>
              </a:tblGrid>
              <a:tr h="434880">
                <a:tc>
                  <a:txBody>
                    <a:bodyPr/>
                    <a:lstStyle/>
                    <a:p>
                      <a:pPr marL="0" marR="0" lvl="0" indent="0" algn="l" rtl="0" hangingPunct="1">
                        <a:lnSpc>
                          <a:spcPct val="115000"/>
                        </a:lnSpc>
                        <a:spcBef>
                          <a:spcPts val="0"/>
                        </a:spcBef>
                        <a:spcAft>
                          <a:spcPts val="1001"/>
                        </a:spcAft>
                        <a:buNone/>
                        <a:tabLst/>
                      </a:pPr>
                      <a:r>
                        <a:rPr lang="en-CA" sz="1400" b="1" i="0" u="none" strike="noStrike" kern="1200" spc="0">
                          <a:ln>
                            <a:noFill/>
                          </a:ln>
                          <a:solidFill>
                            <a:srgbClr val="FFFFFF"/>
                          </a:solidFill>
                          <a:latin typeface="Franklin Gothic Book" pitchFamily="18"/>
                          <a:ea typeface="Arial Unicode MS" pitchFamily="2"/>
                          <a:cs typeface="Arial Unicode MS" pitchFamily="2"/>
                        </a:rPr>
                        <a:t>Puissance</a:t>
                      </a:r>
                    </a:p>
                  </a:txBody>
                  <a:tcPr/>
                </a:tc>
                <a:tc>
                  <a:txBody>
                    <a:bodyPr/>
                    <a:lstStyle/>
                    <a:p>
                      <a:pPr marL="558720" marR="0" lvl="0" indent="0" algn="l" rtl="0" hangingPunct="1">
                        <a:lnSpc>
                          <a:spcPct val="115000"/>
                        </a:lnSpc>
                        <a:spcBef>
                          <a:spcPts val="0"/>
                        </a:spcBef>
                        <a:spcAft>
                          <a:spcPts val="1001"/>
                        </a:spcAft>
                        <a:buNone/>
                        <a:tabLst/>
                      </a:pPr>
                      <a:r>
                        <a:rPr lang="en-CA" sz="1400" b="1" i="0" u="none" strike="noStrike" kern="1200" spc="0">
                          <a:ln>
                            <a:noFill/>
                          </a:ln>
                          <a:solidFill>
                            <a:srgbClr val="FFFFFF"/>
                          </a:solidFill>
                          <a:latin typeface="Franklin Gothic Book" pitchFamily="18"/>
                          <a:ea typeface="Arial Unicode MS" pitchFamily="2"/>
                          <a:cs typeface="Arial Unicode MS" pitchFamily="2"/>
                        </a:rPr>
                        <a:t>Corticostéroïde topique23</a:t>
                      </a:r>
                    </a:p>
                  </a:txBody>
                  <a:tcPr/>
                </a:tc>
                <a:extLst>
                  <a:ext uri="{0D108BD9-81ED-4DB2-BD59-A6C34878D82A}">
                    <a16:rowId xmlns:a16="http://schemas.microsoft.com/office/drawing/2014/main" val="379172451"/>
                  </a:ext>
                </a:extLst>
              </a:tr>
              <a:tr h="2647439">
                <a:tc>
                  <a:txBody>
                    <a:bodyPr/>
                    <a:lstStyle/>
                    <a:p>
                      <a:pPr marL="0" marR="0" lvl="0" indent="0" algn="l" rtl="0" hangingPunct="1">
                        <a:lnSpc>
                          <a:spcPct val="115000"/>
                        </a:lnSpc>
                        <a:spcBef>
                          <a:spcPts val="0"/>
                        </a:spcBef>
                        <a:spcAft>
                          <a:spcPts val="0"/>
                        </a:spcAft>
                        <a:buNone/>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en-CA" sz="1400" b="0" i="0" u="none" strike="noStrike" kern="1200" spc="0">
                          <a:ln>
                            <a:noFill/>
                          </a:ln>
                          <a:solidFill>
                            <a:srgbClr val="FFFFFF"/>
                          </a:solidFill>
                          <a:latin typeface="Franklin Gothic Book" pitchFamily="18"/>
                          <a:ea typeface="Arial Unicode MS" pitchFamily="2"/>
                          <a:cs typeface="Arial Unicode MS" pitchFamily="2"/>
                        </a:rPr>
                        <a:t> </a:t>
                      </a:r>
                    </a:p>
                    <a:p>
                      <a:pPr marL="0" marR="0" lvl="0" indent="0" algn="l" rtl="0" hangingPunct="1">
                        <a:lnSpc>
                          <a:spcPct val="115000"/>
                        </a:lnSpc>
                        <a:spcBef>
                          <a:spcPts val="0"/>
                        </a:spcBef>
                        <a:spcAft>
                          <a:spcPts val="0"/>
                        </a:spcAft>
                        <a:buNone/>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en-CA" sz="1400" b="1" i="0" u="none" strike="noStrike" kern="1200" spc="0">
                          <a:ln>
                            <a:noFill/>
                          </a:ln>
                          <a:solidFill>
                            <a:srgbClr val="FFFFFF"/>
                          </a:solidFill>
                          <a:latin typeface="Franklin Gothic Book" pitchFamily="18"/>
                          <a:ea typeface="Arial Unicode MS" pitchFamily="2"/>
                          <a:cs typeface="Arial Unicode MS" pitchFamily="2"/>
                        </a:rPr>
                        <a:t>Modérément puissant :</a:t>
                      </a:r>
                    </a:p>
                    <a:p>
                      <a:pPr marL="0" marR="0" lvl="0" indent="0" algn="l" rtl="0" hangingPunct="1">
                        <a:lnSpc>
                          <a:spcPct val="115000"/>
                        </a:lnSpc>
                        <a:spcBef>
                          <a:spcPts val="0"/>
                        </a:spcBef>
                        <a:spcAft>
                          <a:spcPts val="0"/>
                        </a:spcAft>
                        <a:buNone/>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en-CA" sz="1400" b="0" i="0" u="none" strike="noStrike" kern="1200" spc="0">
                          <a:ln>
                            <a:noFill/>
                          </a:ln>
                          <a:solidFill>
                            <a:srgbClr val="FFFFFF"/>
                          </a:solidFill>
                          <a:latin typeface="Franklin Gothic Book" pitchFamily="18"/>
                          <a:ea typeface="Arial Unicode MS" pitchFamily="2"/>
                          <a:cs typeface="Arial Unicode MS" pitchFamily="2"/>
                        </a:rPr>
                        <a:t> </a:t>
                      </a:r>
                    </a:p>
                  </a:txBody>
                  <a:tcPr/>
                </a:tc>
                <a:tc>
                  <a:txBody>
                    <a:bodyPr/>
                    <a:lstStyle/>
                    <a:p>
                      <a:pPr marL="0" marR="0" lvl="0" indent="0" algn="l" rtl="0" hangingPunct="1">
                        <a:lnSpc>
                          <a:spcPct val="115000"/>
                        </a:lnSpc>
                        <a:spcBef>
                          <a:spcPts val="0"/>
                        </a:spcBef>
                        <a:spcAft>
                          <a:spcPts val="0"/>
                        </a:spcAft>
                        <a:buNone/>
                        <a:tabLst/>
                      </a:pPr>
                      <a:endParaRPr lang="en-CA" sz="1400" b="0" i="0" u="none" strike="noStrike" kern="1200" spc="0">
                        <a:ln>
                          <a:noFill/>
                        </a:ln>
                        <a:solidFill>
                          <a:srgbClr val="000000"/>
                        </a:solidFill>
                        <a:latin typeface="Franklin Gothic Book" pitchFamily="18"/>
                        <a:ea typeface="Arial Unicode MS" pitchFamily="2"/>
                        <a:cs typeface="Arial Unicode MS" pitchFamily="2"/>
                      </a:endParaRPr>
                    </a:p>
                    <a:p>
                      <a:pPr marL="0" marR="0" lvl="0" indent="0" algn="l" rtl="0" hangingPunct="1">
                        <a:lnSpc>
                          <a:spcPct val="150000"/>
                        </a:lnSpc>
                        <a:spcBef>
                          <a:spcPts val="0"/>
                        </a:spcBef>
                        <a:spcAft>
                          <a:spcPts val="0"/>
                        </a:spcAft>
                        <a:buNone/>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en-CA" sz="1200" b="0" i="0" u="none" strike="noStrike" kern="1200" spc="0">
                          <a:ln>
                            <a:noFill/>
                          </a:ln>
                          <a:solidFill>
                            <a:srgbClr val="000000"/>
                          </a:solidFill>
                          <a:latin typeface="Franklin Gothic Book" pitchFamily="18"/>
                          <a:ea typeface="Arial Unicode MS" pitchFamily="2"/>
                          <a:cs typeface="Arial Unicode MS" pitchFamily="2"/>
                        </a:rPr>
                        <a:t>• Valérate de bétaméthasone (Betnovate)</a:t>
                      </a:r>
                    </a:p>
                    <a:p>
                      <a:pPr marL="0" marR="0" lvl="0" indent="0" algn="l" rtl="0" hangingPunct="1">
                        <a:lnSpc>
                          <a:spcPct val="150000"/>
                        </a:lnSpc>
                        <a:spcBef>
                          <a:spcPts val="0"/>
                        </a:spcBef>
                        <a:spcAft>
                          <a:spcPts val="0"/>
                        </a:spcAft>
                        <a:buNone/>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en-CA" sz="1200" b="0" i="0" u="none" strike="noStrike" kern="1200" spc="0">
                          <a:ln>
                            <a:noFill/>
                          </a:ln>
                          <a:solidFill>
                            <a:srgbClr val="000000"/>
                          </a:solidFill>
                          <a:latin typeface="Franklin Gothic Book" pitchFamily="18"/>
                          <a:ea typeface="Arial Unicode MS" pitchFamily="2"/>
                          <a:cs typeface="Arial Unicode MS" pitchFamily="2"/>
                        </a:rPr>
                        <a:t>• Valérate de bétaméthasone à 0,05 % (Betaderm, Celestoderm, Prevex)</a:t>
                      </a:r>
                    </a:p>
                    <a:p>
                      <a:pPr marL="0" marR="0" lvl="0" indent="0" algn="l" rtl="0" hangingPunct="1">
                        <a:lnSpc>
                          <a:spcPct val="150000"/>
                        </a:lnSpc>
                        <a:spcBef>
                          <a:spcPts val="0"/>
                        </a:spcBef>
                        <a:spcAft>
                          <a:spcPts val="0"/>
                        </a:spcAft>
                        <a:buNone/>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en-CA" sz="1200" b="0" i="0" u="none" strike="noStrike" kern="1200" spc="0">
                          <a:ln>
                            <a:noFill/>
                          </a:ln>
                          <a:solidFill>
                            <a:srgbClr val="000000"/>
                          </a:solidFill>
                          <a:latin typeface="Franklin Gothic Book" pitchFamily="18"/>
                          <a:ea typeface="Arial Unicode MS" pitchFamily="2"/>
                          <a:cs typeface="Arial Unicode MS" pitchFamily="2"/>
                        </a:rPr>
                        <a:t>• 17-butyrate de clobétasone à 0,05 % (Eumovate)</a:t>
                      </a:r>
                    </a:p>
                    <a:p>
                      <a:pPr marL="0" marR="0" lvl="0" indent="0" algn="l" rtl="0" hangingPunct="1">
                        <a:lnSpc>
                          <a:spcPct val="150000"/>
                        </a:lnSpc>
                        <a:spcBef>
                          <a:spcPts val="0"/>
                        </a:spcBef>
                        <a:spcAft>
                          <a:spcPts val="0"/>
                        </a:spcAft>
                        <a:buNone/>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en-CA" sz="1200" b="0" i="0" u="none" strike="noStrike" kern="1200" spc="0">
                          <a:ln>
                            <a:noFill/>
                          </a:ln>
                          <a:solidFill>
                            <a:srgbClr val="000000"/>
                          </a:solidFill>
                          <a:latin typeface="Franklin Gothic Book" pitchFamily="18"/>
                          <a:ea typeface="Arial Unicode MS" pitchFamily="2"/>
                          <a:cs typeface="Arial Unicode MS" pitchFamily="2"/>
                        </a:rPr>
                        <a:t>• Désonide à 0,05 % (Desocort)</a:t>
                      </a:r>
                    </a:p>
                    <a:p>
                      <a:pPr marL="0" marR="0" lvl="0" indent="0" algn="l" rtl="0" hangingPunct="1">
                        <a:lnSpc>
                          <a:spcPct val="150000"/>
                        </a:lnSpc>
                        <a:spcBef>
                          <a:spcPts val="0"/>
                        </a:spcBef>
                        <a:spcAft>
                          <a:spcPts val="0"/>
                        </a:spcAft>
                        <a:buNone/>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en-CA" sz="1200" b="0" i="0" u="none" strike="noStrike" kern="1200" spc="0">
                          <a:ln>
                            <a:noFill/>
                          </a:ln>
                          <a:solidFill>
                            <a:srgbClr val="000000"/>
                          </a:solidFill>
                          <a:latin typeface="Franklin Gothic Book" pitchFamily="18"/>
                          <a:ea typeface="Arial Unicode MS" pitchFamily="2"/>
                          <a:cs typeface="Arial Unicode MS" pitchFamily="2"/>
                        </a:rPr>
                        <a:t>• Acétate d’hydrocortisone à 1,0 % (Cortef, Hyderm)</a:t>
                      </a:r>
                    </a:p>
                    <a:p>
                      <a:pPr marL="0" marR="0" lvl="0" indent="0" algn="l" rtl="0" hangingPunct="1">
                        <a:lnSpc>
                          <a:spcPct val="150000"/>
                        </a:lnSpc>
                        <a:spcBef>
                          <a:spcPts val="0"/>
                        </a:spcBef>
                        <a:spcAft>
                          <a:spcPts val="0"/>
                        </a:spcAft>
                        <a:buNone/>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en-CA" sz="1200" b="0" i="0" u="none" strike="noStrike" kern="1200" spc="0">
                          <a:ln>
                            <a:noFill/>
                          </a:ln>
                          <a:solidFill>
                            <a:srgbClr val="000000"/>
                          </a:solidFill>
                          <a:latin typeface="Franklin Gothic Book" pitchFamily="18"/>
                          <a:ea typeface="Arial Unicode MS" pitchFamily="2"/>
                          <a:cs typeface="Arial Unicode MS" pitchFamily="2"/>
                        </a:rPr>
                        <a:t>• Valérate d’hydrocortisone à 0,2 % (Westcort, Hydroval)</a:t>
                      </a:r>
                    </a:p>
                    <a:p>
                      <a:pPr marL="0" marR="0" lvl="0" indent="0" algn="l" rtl="0" hangingPunct="1">
                        <a:lnSpc>
                          <a:spcPct val="150000"/>
                        </a:lnSpc>
                        <a:spcBef>
                          <a:spcPts val="0"/>
                        </a:spcBef>
                        <a:spcAft>
                          <a:spcPts val="0"/>
                        </a:spcAft>
                        <a:buNone/>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en-CA" sz="1200" b="0" i="0" u="none" strike="noStrike" kern="1200" spc="0">
                          <a:ln>
                            <a:noFill/>
                          </a:ln>
                          <a:solidFill>
                            <a:srgbClr val="000000"/>
                          </a:solidFill>
                          <a:latin typeface="Franklin Gothic Book" pitchFamily="18"/>
                          <a:ea typeface="Arial Unicode MS" pitchFamily="2"/>
                          <a:cs typeface="Arial Unicode MS" pitchFamily="2"/>
                        </a:rPr>
                        <a:t>• Prednicarbate à 0,1 % (Dermatop)</a:t>
                      </a:r>
                    </a:p>
                    <a:p>
                      <a:pPr marL="0" marR="0" lvl="0" indent="0" algn="l" rtl="0" hangingPunct="1">
                        <a:lnSpc>
                          <a:spcPct val="150000"/>
                        </a:lnSpc>
                        <a:spcBef>
                          <a:spcPts val="0"/>
                        </a:spcBef>
                        <a:spcAft>
                          <a:spcPts val="0"/>
                        </a:spcAft>
                        <a:buNone/>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en-CA" sz="1200" b="0" i="0" u="none" strike="noStrike" kern="1200" spc="0">
                          <a:ln>
                            <a:noFill/>
                          </a:ln>
                          <a:solidFill>
                            <a:srgbClr val="000000"/>
                          </a:solidFill>
                          <a:latin typeface="Franklin Gothic Book" pitchFamily="18"/>
                          <a:ea typeface="Arial Unicode MS" pitchFamily="2"/>
                          <a:cs typeface="Arial Unicode MS" pitchFamily="2"/>
                        </a:rPr>
                        <a:t>• Acétonide de triamcinolone à 0,1 % (Kenalog, Traiderm)</a:t>
                      </a:r>
                    </a:p>
                    <a:p>
                      <a:pPr marL="0" marR="0" lvl="0" indent="0" algn="l" rtl="0" hangingPunct="1">
                        <a:lnSpc>
                          <a:spcPct val="115000"/>
                        </a:lnSpc>
                        <a:spcBef>
                          <a:spcPts val="0"/>
                        </a:spcBef>
                        <a:spcAft>
                          <a:spcPts val="0"/>
                        </a:spcAft>
                        <a:buNone/>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endParaRPr lang="en-CA" sz="1200" b="0" i="0" u="none" strike="noStrike" kern="1200" spc="0">
                        <a:ln>
                          <a:noFill/>
                        </a:ln>
                        <a:solidFill>
                          <a:srgbClr val="000000"/>
                        </a:solidFill>
                        <a:latin typeface="Calibri" pitchFamily="18"/>
                        <a:ea typeface="Calibri" pitchFamily="2"/>
                        <a:cs typeface="Arial" pitchFamily="2"/>
                      </a:endParaRPr>
                    </a:p>
                  </a:txBody>
                  <a:tcPr/>
                </a:tc>
                <a:extLst>
                  <a:ext uri="{0D108BD9-81ED-4DB2-BD59-A6C34878D82A}">
                    <a16:rowId xmlns:a16="http://schemas.microsoft.com/office/drawing/2014/main" val="86531861"/>
                  </a:ext>
                </a:extLst>
              </a:tr>
              <a:tr h="1334160">
                <a:tc>
                  <a:txBody>
                    <a:bodyPr/>
                    <a:lstStyle/>
                    <a:p>
                      <a:pPr marL="0" marR="0" lvl="0" indent="0" algn="l" rtl="0" hangingPunct="1">
                        <a:lnSpc>
                          <a:spcPct val="115000"/>
                        </a:lnSpc>
                        <a:spcBef>
                          <a:spcPts val="0"/>
                        </a:spcBef>
                        <a:spcAft>
                          <a:spcPts val="0"/>
                        </a:spcAft>
                        <a:buNone/>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en-CA" sz="1400" b="0" i="0" u="none" strike="noStrike" kern="1200" spc="0">
                          <a:ln>
                            <a:noFill/>
                          </a:ln>
                          <a:solidFill>
                            <a:srgbClr val="FFFFFF"/>
                          </a:solidFill>
                          <a:latin typeface="Franklin Gothic Book" pitchFamily="18"/>
                          <a:ea typeface="Arial Unicode MS" pitchFamily="2"/>
                          <a:cs typeface="Arial Unicode MS" pitchFamily="2"/>
                        </a:rPr>
                        <a:t> </a:t>
                      </a:r>
                    </a:p>
                    <a:p>
                      <a:pPr marL="0" marR="0" lvl="0" indent="0" algn="l" rtl="0" hangingPunct="1">
                        <a:lnSpc>
                          <a:spcPct val="115000"/>
                        </a:lnSpc>
                        <a:spcBef>
                          <a:spcPts val="0"/>
                        </a:spcBef>
                        <a:spcAft>
                          <a:spcPts val="0"/>
                        </a:spcAft>
                        <a:buNone/>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en-CA" sz="1400" b="1" i="0" u="none" strike="noStrike" kern="1200" spc="0">
                          <a:ln>
                            <a:noFill/>
                          </a:ln>
                          <a:solidFill>
                            <a:srgbClr val="FFFFFF"/>
                          </a:solidFill>
                          <a:latin typeface="Franklin Gothic Book" pitchFamily="18"/>
                          <a:ea typeface="Arial Unicode MS" pitchFamily="2"/>
                          <a:cs typeface="Arial Unicode MS" pitchFamily="2"/>
                        </a:rPr>
                        <a:t>Peu puissants :</a:t>
                      </a:r>
                    </a:p>
                  </a:txBody>
                  <a:tcPr/>
                </a:tc>
                <a:tc>
                  <a:txBody>
                    <a:bodyPr/>
                    <a:lstStyle/>
                    <a:p>
                      <a:pPr marL="0" marR="0" lvl="0" indent="0" algn="l" rtl="0" hangingPunct="1">
                        <a:lnSpc>
                          <a:spcPct val="115000"/>
                        </a:lnSpc>
                        <a:spcBef>
                          <a:spcPts val="0"/>
                        </a:spcBef>
                        <a:spcAft>
                          <a:spcPts val="0"/>
                        </a:spcAft>
                        <a:buNone/>
                        <a:tabLst/>
                      </a:pPr>
                      <a:endParaRPr lang="en-CA" sz="1400" b="0" i="0" u="none" strike="noStrike" kern="1200" spc="0">
                        <a:ln>
                          <a:noFill/>
                        </a:ln>
                        <a:solidFill>
                          <a:srgbClr val="000000"/>
                        </a:solidFill>
                        <a:latin typeface="Franklin Gothic Book" pitchFamily="18"/>
                        <a:ea typeface="Arial Unicode MS" pitchFamily="2"/>
                        <a:cs typeface="Arial Unicode MS" pitchFamily="2"/>
                      </a:endParaRPr>
                    </a:p>
                    <a:p>
                      <a:pPr marL="0" marR="0" lvl="0" indent="0" algn="l" rtl="0" hangingPunct="1">
                        <a:lnSpc>
                          <a:spcPct val="150000"/>
                        </a:lnSpc>
                        <a:spcBef>
                          <a:spcPts val="0"/>
                        </a:spcBef>
                        <a:spcAft>
                          <a:spcPts val="0"/>
                        </a:spcAft>
                        <a:buNone/>
                        <a:tabLst/>
                      </a:pPr>
                      <a:r>
                        <a:rPr lang="en-CA" sz="1200" b="0" i="0" u="none" strike="noStrike" kern="1200" spc="0">
                          <a:ln>
                            <a:noFill/>
                          </a:ln>
                          <a:solidFill>
                            <a:srgbClr val="000000"/>
                          </a:solidFill>
                          <a:latin typeface="Franklin Gothic Book" pitchFamily="18"/>
                          <a:ea typeface="Arial Unicode MS" pitchFamily="2"/>
                          <a:cs typeface="Arial Unicode MS" pitchFamily="2"/>
                        </a:rPr>
                        <a:t>• Désonide (Desocort)</a:t>
                      </a:r>
                    </a:p>
                    <a:p>
                      <a:pPr marL="0" marR="0" lvl="0" indent="0" algn="l" rtl="0" hangingPunct="1">
                        <a:lnSpc>
                          <a:spcPct val="150000"/>
                        </a:lnSpc>
                        <a:spcBef>
                          <a:spcPts val="0"/>
                        </a:spcBef>
                        <a:spcAft>
                          <a:spcPts val="0"/>
                        </a:spcAft>
                        <a:buNone/>
                        <a:tabLst/>
                      </a:pPr>
                      <a:r>
                        <a:rPr lang="en-CA" sz="1200" b="0" i="0" u="none" strike="noStrike" kern="1200" spc="0">
                          <a:ln>
                            <a:noFill/>
                          </a:ln>
                          <a:solidFill>
                            <a:srgbClr val="000000"/>
                          </a:solidFill>
                          <a:latin typeface="Franklin Gothic Book" pitchFamily="18"/>
                          <a:ea typeface="Arial Unicode MS" pitchFamily="2"/>
                          <a:cs typeface="Arial Unicode MS" pitchFamily="2"/>
                        </a:rPr>
                        <a:t>• Hydrocortisone à 0,5 % (Cortate, Claritin, Cortoderm)</a:t>
                      </a:r>
                    </a:p>
                    <a:p>
                      <a:pPr marL="0" marR="0" lvl="0" indent="0" algn="l" rtl="0" hangingPunct="1">
                        <a:lnSpc>
                          <a:spcPct val="150000"/>
                        </a:lnSpc>
                        <a:spcBef>
                          <a:spcPts val="0"/>
                        </a:spcBef>
                        <a:spcAft>
                          <a:spcPts val="0"/>
                        </a:spcAft>
                        <a:buNone/>
                        <a:tabLst/>
                      </a:pPr>
                      <a:r>
                        <a:rPr lang="en-CA" sz="1200" b="0" i="0" u="none" strike="noStrike" kern="1200" spc="0">
                          <a:ln>
                            <a:noFill/>
                          </a:ln>
                          <a:solidFill>
                            <a:srgbClr val="000000"/>
                          </a:solidFill>
                          <a:latin typeface="Franklin Gothic Book" pitchFamily="18"/>
                          <a:ea typeface="Arial Unicode MS" pitchFamily="2"/>
                          <a:cs typeface="Arial Unicode MS" pitchFamily="2"/>
                        </a:rPr>
                        <a:t>• Acétate d’hydrocortisone à 0,5 % (Cortef, Hyderm)</a:t>
                      </a:r>
                    </a:p>
                  </a:txBody>
                  <a:tcPr/>
                </a:tc>
                <a:extLst>
                  <a:ext uri="{0D108BD9-81ED-4DB2-BD59-A6C34878D82A}">
                    <a16:rowId xmlns:a16="http://schemas.microsoft.com/office/drawing/2014/main" val="431246176"/>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Utilisation de corticostéroïdes topiq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164D-8656-4D70-8694-DDA171C92C6B}"/>
              </a:ext>
            </a:extLst>
          </p:cNvPr>
          <p:cNvSpPr txBox="1">
            <a:spLocks noGrp="1"/>
          </p:cNvSpPr>
          <p:nvPr>
            <p:ph type="title" idx="4294967295"/>
          </p:nvPr>
        </p:nvSpPr>
        <p:spPr/>
        <p:txBody>
          <a:bodyPr/>
          <a:lstStyle/>
          <a:p>
            <a:pPr lvl="0"/>
            <a:r>
              <a:rPr lang="en-US"/>
              <a:t>Utilisation de corticostéroïdes topiques</a:t>
            </a:r>
          </a:p>
        </p:txBody>
      </p:sp>
      <p:sp>
        <p:nvSpPr>
          <p:cNvPr id="3" name="Content Placeholder 2">
            <a:extLst>
              <a:ext uri="{FF2B5EF4-FFF2-40B4-BE49-F238E27FC236}">
                <a16:creationId xmlns:a16="http://schemas.microsoft.com/office/drawing/2014/main" id="{AF2AD843-ED93-4509-9AE3-1332053B15DC}"/>
              </a:ext>
            </a:extLst>
          </p:cNvPr>
          <p:cNvSpPr txBox="1">
            <a:spLocks noGrp="1"/>
          </p:cNvSpPr>
          <p:nvPr>
            <p:ph type="body" idx="4294967295"/>
          </p:nvPr>
        </p:nvSpPr>
        <p:spPr>
          <a:xfrm>
            <a:off x="838080" y="1825560"/>
            <a:ext cx="10515240" cy="3763440"/>
          </a:xfrm>
        </p:spPr>
        <p:txBody>
          <a:bodyPr/>
          <a:lstStyle/>
          <a:p>
            <a:pPr lvl="0">
              <a:spcBef>
                <a:spcPts val="1001"/>
              </a:spcBef>
              <a:buNone/>
            </a:pPr>
            <a:r>
              <a:rPr lang="en-US" sz="2400" b="1"/>
              <a:t>Considérations sur l’utilisation de corticostéroïdes topiques :</a:t>
            </a:r>
          </a:p>
          <a:p>
            <a:pPr lvl="0">
              <a:spcBef>
                <a:spcPts val="1001"/>
              </a:spcBef>
              <a:buClr>
                <a:srgbClr val="000000"/>
              </a:buClr>
              <a:buFont typeface="Arial" pitchFamily="32"/>
              <a:buChar char="•"/>
            </a:pPr>
            <a:r>
              <a:rPr lang="en-US" sz="2400" b="1"/>
              <a:t>Risque d’effets secondaires </a:t>
            </a:r>
            <a:r>
              <a:rPr lang="en-US" sz="2400"/>
              <a:t>spécialement en cas d’utilisation chronique et particulièrement avec les corticostéroïdes topiques très puissants, ou lorsque des corticostéroïdes topiques sont utilisés sur des régions comme le visage, le cou, les plis cutanés (intertrigineux) ou sur une surface corporelle étendue24</a:t>
            </a:r>
          </a:p>
          <a:p>
            <a:pPr lvl="0">
              <a:spcBef>
                <a:spcPts val="1001"/>
              </a:spcBef>
              <a:buClr>
                <a:srgbClr val="000000"/>
              </a:buClr>
              <a:buFont typeface="Arial" pitchFamily="32"/>
              <a:buChar char="•"/>
            </a:pPr>
            <a:r>
              <a:rPr lang="en-US" sz="2400" b="1"/>
              <a:t>Les risques peuvent être plus élevés chez les patients atteints de DA </a:t>
            </a:r>
            <a:r>
              <a:rPr lang="en-US" sz="2400"/>
              <a:t>qu’en présence d’autres affections en raison de l’existence de dommages à la barrière cutanée18</a:t>
            </a:r>
          </a:p>
          <a:p>
            <a:pPr lvl="0">
              <a:spcBef>
                <a:spcPts val="1001"/>
              </a:spcBef>
              <a:buClr>
                <a:srgbClr val="000000"/>
              </a:buClr>
              <a:buFont typeface="Arial" pitchFamily="32"/>
              <a:buChar char="•"/>
            </a:pPr>
            <a:r>
              <a:rPr lang="en-US" sz="2400" b="1"/>
              <a:t>L’utilisation à long terme </a:t>
            </a:r>
            <a:r>
              <a:rPr lang="en-US" sz="2400"/>
              <a:t>peut également entraîner une tachyphylaxie, auquel cas le patient pourrait ne pas réagir aussi favorablement que précédemment</a:t>
            </a:r>
          </a:p>
        </p:txBody>
      </p:sp>
      <p:sp>
        <p:nvSpPr>
          <p:cNvPr id="4" name="TextBox 6">
            <a:extLst>
              <a:ext uri="{FF2B5EF4-FFF2-40B4-BE49-F238E27FC236}">
                <a16:creationId xmlns:a16="http://schemas.microsoft.com/office/drawing/2014/main" id="{6A84C006-A840-402C-A229-892BA3C7F2D9}"/>
              </a:ext>
            </a:extLst>
          </p:cNvPr>
          <p:cNvSpPr/>
          <p:nvPr/>
        </p:nvSpPr>
        <p:spPr>
          <a:xfrm>
            <a:off x="838080" y="5994720"/>
            <a:ext cx="9596520" cy="272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Calibri" pitchFamily="18"/>
                <a:ea typeface="Arial Unicode MS" pitchFamily="2"/>
                <a:cs typeface="Arial Unicode MS" pitchFamily="2"/>
              </a:rPr>
              <a:t>Crissinger A, Nguyen NV. </a:t>
            </a:r>
            <a:r>
              <a:rPr lang="en-CA" sz="1200" b="0" i="1" u="none" strike="noStrike" kern="1200" spc="0">
                <a:ln>
                  <a:noFill/>
                </a:ln>
                <a:solidFill>
                  <a:srgbClr val="000000"/>
                </a:solidFill>
                <a:latin typeface="Calibri" pitchFamily="18"/>
                <a:ea typeface="Arial Unicode MS" pitchFamily="2"/>
                <a:cs typeface="Arial Unicode MS" pitchFamily="2"/>
              </a:rPr>
              <a:t>The Open Dermatology Journal.</a:t>
            </a:r>
            <a:r>
              <a:rPr lang="en-CA" sz="1200" b="0" i="0" u="none" strike="noStrike" kern="1200" spc="0">
                <a:ln>
                  <a:noFill/>
                </a:ln>
                <a:solidFill>
                  <a:srgbClr val="000000"/>
                </a:solidFill>
                <a:latin typeface="Calibri" pitchFamily="18"/>
                <a:ea typeface="Arial Unicode MS" pitchFamily="2"/>
                <a:cs typeface="Arial Unicode MS" pitchFamily="2"/>
              </a:rPr>
              <a:t> 2014;8:12-17; Eichenfeld LF et al. </a:t>
            </a:r>
            <a:r>
              <a:rPr lang="en-CA" sz="1200" b="0" i="1" u="none" strike="noStrike" kern="1200" spc="0">
                <a:ln>
                  <a:noFill/>
                </a:ln>
                <a:solidFill>
                  <a:srgbClr val="000000"/>
                </a:solidFill>
                <a:latin typeface="Calibri" pitchFamily="18"/>
                <a:ea typeface="Arial Unicode MS" pitchFamily="2"/>
                <a:cs typeface="Arial Unicode MS" pitchFamily="2"/>
              </a:rPr>
              <a:t>J Am Acad Dermatol</a:t>
            </a:r>
            <a:r>
              <a:rPr lang="en-CA" sz="1200" b="0" i="0" u="none" strike="noStrike" kern="1200" spc="0">
                <a:ln>
                  <a:noFill/>
                </a:ln>
                <a:solidFill>
                  <a:srgbClr val="000000"/>
                </a:solidFill>
                <a:latin typeface="Calibri" pitchFamily="18"/>
                <a:ea typeface="Arial Unicode MS" pitchFamily="2"/>
                <a:cs typeface="Arial Unicode MS" pitchFamily="2"/>
              </a:rPr>
              <a:t> 2014;71:116-132.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Utilisation de corticostéroïdes topiq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5E2EC-69C9-457D-B4B8-6B2738470331}"/>
              </a:ext>
            </a:extLst>
          </p:cNvPr>
          <p:cNvSpPr txBox="1">
            <a:spLocks noGrp="1"/>
          </p:cNvSpPr>
          <p:nvPr>
            <p:ph type="title" idx="4294967295"/>
          </p:nvPr>
        </p:nvSpPr>
        <p:spPr>
          <a:xfrm>
            <a:off x="609480" y="286200"/>
            <a:ext cx="10972440" cy="842039"/>
          </a:xfrm>
        </p:spPr>
        <p:txBody>
          <a:bodyPr/>
          <a:lstStyle/>
          <a:p>
            <a:pPr lvl="0"/>
            <a:r>
              <a:rPr lang="en-US"/>
              <a:t>Utilisation de corticostéroïdes topiques</a:t>
            </a:r>
          </a:p>
        </p:txBody>
      </p:sp>
      <p:graphicFrame>
        <p:nvGraphicFramePr>
          <p:cNvPr id="3" name="Tableau 2">
            <a:extLst>
              <a:ext uri="{FF2B5EF4-FFF2-40B4-BE49-F238E27FC236}">
                <a16:creationId xmlns:a16="http://schemas.microsoft.com/office/drawing/2014/main" id="{3132BCB8-0437-4F31-AE8F-1344DB6BB81E}"/>
              </a:ext>
            </a:extLst>
          </p:cNvPr>
          <p:cNvGraphicFramePr>
            <a:graphicFrameLocks noGrp="1"/>
          </p:cNvGraphicFramePr>
          <p:nvPr/>
        </p:nvGraphicFramePr>
        <p:xfrm>
          <a:off x="1280159" y="1456560"/>
          <a:ext cx="9460440" cy="4983840"/>
        </p:xfrm>
        <a:graphic>
          <a:graphicData uri="http://schemas.openxmlformats.org/drawingml/2006/table">
            <a:tbl>
              <a:tblPr/>
              <a:tblGrid>
                <a:gridCol w="9460800">
                  <a:extLst>
                    <a:ext uri="{9D8B030D-6E8A-4147-A177-3AD203B41FA5}">
                      <a16:colId xmlns:a16="http://schemas.microsoft.com/office/drawing/2014/main" val="820761160"/>
                    </a:ext>
                  </a:extLst>
                </a:gridCol>
              </a:tblGrid>
              <a:tr h="477360">
                <a:tc>
                  <a:txBody>
                    <a:bodyPr/>
                    <a:lstStyle/>
                    <a:p>
                      <a:pPr marL="0" marR="0" lvl="0" indent="0" algn="l" rtl="0" hangingPunct="1">
                        <a:lnSpc>
                          <a:spcPct val="115000"/>
                        </a:lnSpc>
                        <a:spcBef>
                          <a:spcPts val="0"/>
                        </a:spcBef>
                        <a:spcAft>
                          <a:spcPts val="1001"/>
                        </a:spcAft>
                        <a:buNone/>
                        <a:tabLst/>
                      </a:pPr>
                      <a:r>
                        <a:rPr lang="en-CA" sz="1800" b="1" i="0" u="none" strike="noStrike" kern="1200" spc="0">
                          <a:ln>
                            <a:noFill/>
                          </a:ln>
                          <a:solidFill>
                            <a:srgbClr val="FFFFFF"/>
                          </a:solidFill>
                          <a:latin typeface="Franklin Gothic Book" pitchFamily="18"/>
                          <a:ea typeface="Arial Unicode MS" pitchFamily="2"/>
                          <a:cs typeface="Arial Unicode MS" pitchFamily="2"/>
                        </a:rPr>
                        <a:t>Puissance la plus élevée</a:t>
                      </a:r>
                    </a:p>
                  </a:txBody>
                  <a:tcPr/>
                </a:tc>
                <a:extLst>
                  <a:ext uri="{0D108BD9-81ED-4DB2-BD59-A6C34878D82A}">
                    <a16:rowId xmlns:a16="http://schemas.microsoft.com/office/drawing/2014/main" val="2769259434"/>
                  </a:ext>
                </a:extLst>
              </a:tr>
              <a:tr h="1186920">
                <a:tc>
                  <a:txBody>
                    <a:bodyPr/>
                    <a:lstStyle/>
                    <a:p>
                      <a:pPr marL="0" marR="0" lvl="0" indent="0" algn="l" rtl="0" hangingPunct="1">
                        <a:lnSpc>
                          <a:spcPct val="115000"/>
                        </a:lnSpc>
                        <a:spcBef>
                          <a:spcPts val="0"/>
                        </a:spcBef>
                        <a:spcAft>
                          <a:spcPts val="0"/>
                        </a:spcAft>
                        <a:buNone/>
                        <a:tabLst/>
                      </a:pPr>
                      <a:r>
                        <a:rPr lang="en-CA" sz="1800" b="0" i="0" u="none" strike="noStrike" kern="1200" spc="0">
                          <a:ln>
                            <a:noFill/>
                          </a:ln>
                          <a:solidFill>
                            <a:srgbClr val="FFFFFF"/>
                          </a:solidFill>
                          <a:latin typeface="Franklin Gothic Book" pitchFamily="18"/>
                          <a:ea typeface="Arial Unicode MS" pitchFamily="2"/>
                          <a:cs typeface="Arial Unicode MS" pitchFamily="2"/>
                        </a:rPr>
                        <a:t>• Réservés aux maladies résistantes aux agents moins puissants</a:t>
                      </a:r>
                    </a:p>
                    <a:p>
                      <a:pPr marL="0" marR="0" lvl="0" indent="0" algn="l" rtl="0" hangingPunct="1">
                        <a:lnSpc>
                          <a:spcPct val="115000"/>
                        </a:lnSpc>
                        <a:spcBef>
                          <a:spcPts val="0"/>
                        </a:spcBef>
                        <a:spcAft>
                          <a:spcPts val="0"/>
                        </a:spcAft>
                        <a:buNone/>
                        <a:tabLst/>
                      </a:pPr>
                      <a:r>
                        <a:rPr lang="en-CA" sz="1800" b="0" i="0" u="none" strike="noStrike" kern="1200" spc="0">
                          <a:ln>
                            <a:noFill/>
                          </a:ln>
                          <a:solidFill>
                            <a:srgbClr val="FFFFFF"/>
                          </a:solidFill>
                          <a:latin typeface="Franklin Gothic Book" pitchFamily="18"/>
                          <a:ea typeface="Arial Unicode MS" pitchFamily="2"/>
                          <a:cs typeface="Arial Unicode MS" pitchFamily="2"/>
                        </a:rPr>
                        <a:t>• Plus grande possibilité d’effets secondaires locaux et systémiques graves</a:t>
                      </a:r>
                    </a:p>
                    <a:p>
                      <a:pPr marL="176040" marR="0" lvl="0" indent="-175680" algn="l" rtl="0" hangingPunct="1">
                        <a:lnSpc>
                          <a:spcPct val="115000"/>
                        </a:lnSpc>
                        <a:spcBef>
                          <a:spcPts val="0"/>
                        </a:spcBef>
                        <a:spcAft>
                          <a:spcPts val="0"/>
                        </a:spcAft>
                        <a:buNone/>
                        <a:tabLst/>
                      </a:pPr>
                      <a:r>
                        <a:rPr lang="en-CA" sz="1800" b="0" i="0" u="none" strike="noStrike" kern="1200" spc="0">
                          <a:ln>
                            <a:noFill/>
                          </a:ln>
                          <a:solidFill>
                            <a:srgbClr val="FFFFFF"/>
                          </a:solidFill>
                          <a:latin typeface="Franklin Gothic Book" pitchFamily="18"/>
                          <a:ea typeface="Arial Unicode MS" pitchFamily="2"/>
                          <a:cs typeface="Arial Unicode MS" pitchFamily="2"/>
                        </a:rPr>
                        <a:t>• Ne doivent pas être utilisés sur de grandes surfaces et les zones de peau mince; éviter de les utiliser sur le visage et les plis cutanés ou chez les jeunes enfants et les nourrissons</a:t>
                      </a:r>
                    </a:p>
                  </a:txBody>
                  <a:tcPr/>
                </a:tc>
                <a:extLst>
                  <a:ext uri="{0D108BD9-81ED-4DB2-BD59-A6C34878D82A}">
                    <a16:rowId xmlns:a16="http://schemas.microsoft.com/office/drawing/2014/main" val="1211347850"/>
                  </a:ext>
                </a:extLst>
              </a:tr>
              <a:tr h="504719">
                <a:tc>
                  <a:txBody>
                    <a:bodyPr/>
                    <a:lstStyle/>
                    <a:p>
                      <a:pPr marL="0" marR="0" lvl="0" indent="0" algn="l" rtl="0" hangingPunct="1">
                        <a:lnSpc>
                          <a:spcPct val="115000"/>
                        </a:lnSpc>
                        <a:spcBef>
                          <a:spcPts val="0"/>
                        </a:spcBef>
                        <a:spcAft>
                          <a:spcPts val="1001"/>
                        </a:spcAft>
                        <a:buNone/>
                        <a:tabLst/>
                      </a:pPr>
                      <a:r>
                        <a:rPr lang="en-CA" sz="1800" b="1" i="0" u="none" strike="noStrike" kern="1200" spc="0">
                          <a:ln>
                            <a:noFill/>
                          </a:ln>
                          <a:solidFill>
                            <a:srgbClr val="FFFFFF"/>
                          </a:solidFill>
                          <a:latin typeface="Franklin Gothic Book" pitchFamily="18"/>
                          <a:ea typeface="Arial Unicode MS" pitchFamily="2"/>
                          <a:cs typeface="Arial Unicode MS" pitchFamily="2"/>
                        </a:rPr>
                        <a:t>Puissance moyenne</a:t>
                      </a:r>
                    </a:p>
                  </a:txBody>
                  <a:tcPr/>
                </a:tc>
                <a:extLst>
                  <a:ext uri="{0D108BD9-81ED-4DB2-BD59-A6C34878D82A}">
                    <a16:rowId xmlns:a16="http://schemas.microsoft.com/office/drawing/2014/main" val="1579245812"/>
                  </a:ext>
                </a:extLst>
              </a:tr>
              <a:tr h="1493280">
                <a:tc>
                  <a:txBody>
                    <a:bodyPr/>
                    <a:lstStyle/>
                    <a:p>
                      <a:pPr marL="176040" marR="0" lvl="0" indent="-175680" algn="l" rtl="0" hangingPunct="1">
                        <a:lnSpc>
                          <a:spcPct val="115000"/>
                        </a:lnSpc>
                        <a:spcBef>
                          <a:spcPts val="0"/>
                        </a:spcBef>
                        <a:spcAft>
                          <a:spcPts val="0"/>
                        </a:spcAft>
                        <a:buNone/>
                        <a:tabLst/>
                      </a:pPr>
                      <a:r>
                        <a:rPr lang="en-CA" sz="1800" b="0" i="0" u="none" strike="noStrike" kern="1200" spc="0">
                          <a:ln>
                            <a:noFill/>
                          </a:ln>
                          <a:solidFill>
                            <a:srgbClr val="FFFFFF"/>
                          </a:solidFill>
                          <a:latin typeface="Franklin Gothic Book" pitchFamily="18"/>
                          <a:ea typeface="Arial Unicode MS" pitchFamily="2"/>
                          <a:cs typeface="Arial Unicode MS" pitchFamily="2"/>
                        </a:rPr>
                        <a:t>• Une prudence extrême est de mise pour une utilisation sur le visage ou dans les plis cutanés comme les plis de l’aine, les plis du cou ou sous les aisselles (ne pas utiliser sur des zones où la peau est fine)</a:t>
                      </a:r>
                    </a:p>
                    <a:p>
                      <a:pPr marL="0" marR="0" lvl="0" indent="-175680" algn="l" rtl="0" hangingPunct="1">
                        <a:lnSpc>
                          <a:spcPct val="115000"/>
                        </a:lnSpc>
                        <a:spcBef>
                          <a:spcPts val="0"/>
                        </a:spcBef>
                        <a:spcAft>
                          <a:spcPts val="0"/>
                        </a:spcAft>
                        <a:buNone/>
                        <a:tabLst/>
                      </a:pPr>
                      <a:r>
                        <a:rPr lang="en-CA" sz="1800" b="0" i="0" u="none" strike="noStrike" kern="1200" spc="0">
                          <a:ln>
                            <a:noFill/>
                          </a:ln>
                          <a:solidFill>
                            <a:srgbClr val="FFFFFF"/>
                          </a:solidFill>
                          <a:latin typeface="Franklin Gothic Book" pitchFamily="18"/>
                          <a:ea typeface="Arial Unicode MS" pitchFamily="2"/>
                          <a:cs typeface="Arial Unicode MS" pitchFamily="2"/>
                        </a:rPr>
                        <a:t>• Utilisation intermittente, à long terme ou chronique sur de la peau épaisse </a:t>
                      </a:r>
                      <a:br>
                        <a:rPr lang="en-CA" sz="1800" b="0" i="0" u="none" strike="noStrike" kern="1200" spc="0">
                          <a:ln>
                            <a:noFill/>
                          </a:ln>
                          <a:solidFill>
                            <a:srgbClr val="FFFFFF"/>
                          </a:solidFill>
                          <a:latin typeface="Franklin Gothic Book" pitchFamily="18"/>
                          <a:ea typeface="Arial Unicode MS" pitchFamily="2"/>
                          <a:cs typeface="Arial Unicode MS" pitchFamily="2"/>
                        </a:rPr>
                      </a:br>
                      <a:r>
                        <a:rPr lang="en-CA" sz="1800" b="0" i="0" u="none" strike="noStrike" kern="1200" spc="0">
                          <a:ln>
                            <a:noFill/>
                          </a:ln>
                          <a:solidFill>
                            <a:srgbClr val="FFFFFF"/>
                          </a:solidFill>
                          <a:latin typeface="Franklin Gothic Book" pitchFamily="18"/>
                          <a:ea typeface="Arial Unicode MS" pitchFamily="2"/>
                          <a:cs typeface="Arial Unicode MS" pitchFamily="2"/>
                        </a:rPr>
                        <a:t>    (p. ex., eczéma des mains)</a:t>
                      </a:r>
                    </a:p>
                  </a:txBody>
                  <a:tcPr/>
                </a:tc>
                <a:extLst>
                  <a:ext uri="{0D108BD9-81ED-4DB2-BD59-A6C34878D82A}">
                    <a16:rowId xmlns:a16="http://schemas.microsoft.com/office/drawing/2014/main" val="834847143"/>
                  </a:ext>
                </a:extLst>
              </a:tr>
              <a:tr h="532080">
                <a:tc>
                  <a:txBody>
                    <a:bodyPr/>
                    <a:lstStyle/>
                    <a:p>
                      <a:pPr marL="0" marR="0" lvl="0" indent="0" algn="l" rtl="0" hangingPunct="1">
                        <a:lnSpc>
                          <a:spcPct val="115000"/>
                        </a:lnSpc>
                        <a:spcBef>
                          <a:spcPts val="0"/>
                        </a:spcBef>
                        <a:spcAft>
                          <a:spcPts val="1001"/>
                        </a:spcAft>
                        <a:buNone/>
                        <a:tabLst/>
                      </a:pPr>
                      <a:r>
                        <a:rPr lang="en-CA" sz="1800" b="1" i="0" u="none" strike="noStrike" kern="1200" spc="0">
                          <a:ln>
                            <a:noFill/>
                          </a:ln>
                          <a:solidFill>
                            <a:srgbClr val="FFFFFF"/>
                          </a:solidFill>
                          <a:latin typeface="Franklin Gothic Book" pitchFamily="18"/>
                          <a:ea typeface="Arial Unicode MS" pitchFamily="2"/>
                          <a:cs typeface="Arial Unicode MS" pitchFamily="2"/>
                        </a:rPr>
                        <a:t>Puissance la plus basse</a:t>
                      </a:r>
                    </a:p>
                  </a:txBody>
                  <a:tcPr/>
                </a:tc>
                <a:extLst>
                  <a:ext uri="{0D108BD9-81ED-4DB2-BD59-A6C34878D82A}">
                    <a16:rowId xmlns:a16="http://schemas.microsoft.com/office/drawing/2014/main" val="3155860411"/>
                  </a:ext>
                </a:extLst>
              </a:tr>
              <a:tr h="574560">
                <a:tc>
                  <a:txBody>
                    <a:bodyPr/>
                    <a:lstStyle/>
                    <a:p>
                      <a:pPr marL="0" marR="0" lvl="0" indent="0" algn="l" rtl="0" hangingPunct="1">
                        <a:lnSpc>
                          <a:spcPct val="115000"/>
                        </a:lnSpc>
                        <a:spcBef>
                          <a:spcPts val="0"/>
                        </a:spcBef>
                        <a:spcAft>
                          <a:spcPts val="0"/>
                        </a:spcAft>
                        <a:buNone/>
                        <a:tabLst/>
                      </a:pPr>
                      <a:r>
                        <a:rPr lang="en-CA" sz="1800" b="0" i="0" u="none" strike="noStrike" kern="1200" spc="0">
                          <a:ln>
                            <a:noFill/>
                          </a:ln>
                          <a:solidFill>
                            <a:srgbClr val="FFFFFF"/>
                          </a:solidFill>
                          <a:latin typeface="Franklin Gothic Book" pitchFamily="18"/>
                          <a:ea typeface="Arial Unicode MS" pitchFamily="2"/>
                          <a:cs typeface="Arial Unicode MS" pitchFamily="2"/>
                        </a:rPr>
                        <a:t>• Préférés pour la peau plus mince</a:t>
                      </a:r>
                    </a:p>
                    <a:p>
                      <a:pPr marL="0" marR="0" lvl="0" indent="0" algn="l" rtl="0" hangingPunct="1">
                        <a:lnSpc>
                          <a:spcPct val="115000"/>
                        </a:lnSpc>
                        <a:spcBef>
                          <a:spcPts val="0"/>
                        </a:spcBef>
                        <a:spcAft>
                          <a:spcPts val="0"/>
                        </a:spcAft>
                        <a:buNone/>
                        <a:tabLst/>
                      </a:pPr>
                      <a:r>
                        <a:rPr lang="en-CA" sz="1800" b="0" i="0" u="none" strike="noStrike" kern="1200" spc="0">
                          <a:ln>
                            <a:noFill/>
                          </a:ln>
                          <a:solidFill>
                            <a:srgbClr val="FFFFFF"/>
                          </a:solidFill>
                          <a:latin typeface="Franklin Gothic Book" pitchFamily="18"/>
                          <a:ea typeface="Arial Unicode MS" pitchFamily="2"/>
                          <a:cs typeface="Arial Unicode MS" pitchFamily="2"/>
                        </a:rPr>
                        <a:t>• Pour les personnes âgées et les jeunes enfants</a:t>
                      </a:r>
                    </a:p>
                  </a:txBody>
                  <a:tcPr/>
                </a:tc>
                <a:extLst>
                  <a:ext uri="{0D108BD9-81ED-4DB2-BD59-A6C34878D82A}">
                    <a16:rowId xmlns:a16="http://schemas.microsoft.com/office/drawing/2014/main" val="523909146"/>
                  </a:ext>
                </a:extLst>
              </a:tr>
            </a:tbl>
          </a:graphicData>
        </a:graphic>
      </p:graphicFrame>
      <p:sp>
        <p:nvSpPr>
          <p:cNvPr id="4" name="Rectangle 4">
            <a:extLst>
              <a:ext uri="{FF2B5EF4-FFF2-40B4-BE49-F238E27FC236}">
                <a16:creationId xmlns:a16="http://schemas.microsoft.com/office/drawing/2014/main" id="{52526A1C-8ED2-4FD1-961B-69D4F2FE2BCD}"/>
              </a:ext>
            </a:extLst>
          </p:cNvPr>
          <p:cNvSpPr/>
          <p:nvPr/>
        </p:nvSpPr>
        <p:spPr>
          <a:xfrm>
            <a:off x="1280159" y="1288440"/>
            <a:ext cx="9372240" cy="333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0">
              <a:lnSpc>
                <a:spcPct val="100000"/>
              </a:lnSpc>
              <a:spcBef>
                <a:spcPts val="0"/>
              </a:spcBef>
              <a:spcAft>
                <a:spcPts val="0"/>
              </a:spcAft>
              <a:buNone/>
              <a:tabLst/>
              <a:defRPr sz="1800"/>
            </a:pPr>
            <a:r>
              <a:rPr lang="en-CA" sz="1600" b="0" i="0" u="none" strike="noStrike" kern="1200" spc="0">
                <a:ln>
                  <a:noFill/>
                </a:ln>
                <a:solidFill>
                  <a:srgbClr val="000000"/>
                </a:solidFill>
                <a:latin typeface="Franklin Gothic Book" pitchFamily="18"/>
                <a:ea typeface="Arial Unicode MS" pitchFamily="2"/>
                <a:cs typeface="Arial Unicode MS" pitchFamily="2"/>
              </a:rPr>
              <a:t> </a:t>
            </a:r>
          </a:p>
        </p:txBody>
      </p:sp>
      <p:sp>
        <p:nvSpPr>
          <p:cNvPr id="5" name="Rectangle 5">
            <a:extLst>
              <a:ext uri="{FF2B5EF4-FFF2-40B4-BE49-F238E27FC236}">
                <a16:creationId xmlns:a16="http://schemas.microsoft.com/office/drawing/2014/main" id="{0320FC56-C49C-4024-8F5F-3F158369C107}"/>
              </a:ext>
            </a:extLst>
          </p:cNvPr>
          <p:cNvSpPr/>
          <p:nvPr/>
        </p:nvSpPr>
        <p:spPr>
          <a:xfrm>
            <a:off x="1280159" y="1062359"/>
            <a:ext cx="8772120" cy="700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0">
              <a:lnSpc>
                <a:spcPct val="100000"/>
              </a:lnSpc>
              <a:spcBef>
                <a:spcPts val="0"/>
              </a:spcBef>
              <a:spcAft>
                <a:spcPts val="0"/>
              </a:spcAft>
              <a:buNone/>
              <a:tabLst/>
              <a:defRPr sz="1800"/>
            </a:pPr>
            <a:r>
              <a:rPr lang="en-CA" sz="2000" b="1" i="0" u="none" strike="noStrike" kern="1200" spc="0">
                <a:ln>
                  <a:noFill/>
                </a:ln>
                <a:solidFill>
                  <a:srgbClr val="000000"/>
                </a:solidFill>
                <a:latin typeface="Franklin Gothic Book" pitchFamily="18"/>
                <a:ea typeface="Arial Unicode MS" pitchFamily="2"/>
                <a:cs typeface="Arial Unicode MS" pitchFamily="2"/>
              </a:rPr>
              <a:t>Aperçu de l’utilisation des corticostéroïdes en fonction de leur puissance</a:t>
            </a:r>
            <a:r>
              <a:rPr lang="en-CA" sz="2000" b="0" i="0" u="none" strike="noStrike" kern="1200" spc="0">
                <a:ln>
                  <a:noFill/>
                </a:ln>
                <a:solidFill>
                  <a:srgbClr val="000000"/>
                </a:solidFill>
                <a:latin typeface="Franklin Gothic Book" pitchFamily="18"/>
                <a:ea typeface="Arial Unicode MS" pitchFamily="2"/>
                <a:cs typeface="Arial Unicode MS" pitchFamily="2"/>
              </a:rPr>
              <a:t>3</a:t>
            </a:r>
          </a:p>
        </p:txBody>
      </p:sp>
      <p:sp>
        <p:nvSpPr>
          <p:cNvPr id="6" name="Rectangle 6">
            <a:extLst>
              <a:ext uri="{FF2B5EF4-FFF2-40B4-BE49-F238E27FC236}">
                <a16:creationId xmlns:a16="http://schemas.microsoft.com/office/drawing/2014/main" id="{7F07BD39-8FCB-4C05-BDF5-56EBAF7C7E1C}"/>
              </a:ext>
            </a:extLst>
          </p:cNvPr>
          <p:cNvSpPr/>
          <p:nvPr/>
        </p:nvSpPr>
        <p:spPr>
          <a:xfrm>
            <a:off x="1169280" y="6515280"/>
            <a:ext cx="4008239" cy="318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50000"/>
              </a:lnSpc>
              <a:spcBef>
                <a:spcPts val="0"/>
              </a:spcBef>
              <a:spcAft>
                <a:spcPts val="0"/>
              </a:spcAft>
              <a:buNone/>
              <a:tabLst/>
              <a:defRPr sz="1800"/>
            </a:pPr>
            <a:r>
              <a:rPr lang="en-CA" sz="1000" b="0" i="0" u="none" strike="noStrike" kern="1200" spc="0">
                <a:ln>
                  <a:noFill/>
                </a:ln>
                <a:solidFill>
                  <a:srgbClr val="000000"/>
                </a:solidFill>
                <a:latin typeface="Calibri" pitchFamily="18"/>
                <a:ea typeface="Arial Unicode MS" pitchFamily="2"/>
                <a:cs typeface="Arial Unicode MS" pitchFamily="2"/>
              </a:rPr>
              <a:t>Adapté de Smiley T et al. </a:t>
            </a:r>
            <a:r>
              <a:rPr lang="en-CA" sz="1000" b="0" i="1" u="none" strike="noStrike" kern="1200" spc="0">
                <a:ln>
                  <a:noFill/>
                </a:ln>
                <a:solidFill>
                  <a:srgbClr val="000000"/>
                </a:solidFill>
                <a:latin typeface="Calibri" pitchFamily="18"/>
                <a:ea typeface="Arial Unicode MS" pitchFamily="2"/>
                <a:cs typeface="Arial Unicode MS" pitchFamily="2"/>
              </a:rPr>
              <a:t>Canadian Healthcare Network</a:t>
            </a:r>
            <a:r>
              <a:rPr lang="en-CA" sz="1000" b="0" i="0" u="none" strike="noStrike" kern="1200" spc="0">
                <a:ln>
                  <a:noFill/>
                </a:ln>
                <a:solidFill>
                  <a:srgbClr val="000000"/>
                </a:solidFill>
                <a:latin typeface="Calibri" pitchFamily="18"/>
                <a:ea typeface="Arial Unicode MS" pitchFamily="2"/>
                <a:cs typeface="Arial Unicode MS" pitchFamily="2"/>
              </a:rPr>
              <a:t>. 2006.</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Aborder le problème de la « phobie des stéroïde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D98A5-3243-481C-BA92-7BFBD44B1324}"/>
              </a:ext>
            </a:extLst>
          </p:cNvPr>
          <p:cNvSpPr txBox="1">
            <a:spLocks noGrp="1"/>
          </p:cNvSpPr>
          <p:nvPr>
            <p:ph type="title" idx="4294967295"/>
          </p:nvPr>
        </p:nvSpPr>
        <p:spPr/>
        <p:txBody>
          <a:bodyPr/>
          <a:lstStyle/>
          <a:p>
            <a:pPr lvl="0"/>
            <a:r>
              <a:rPr lang="en-US" sz="3800"/>
              <a:t>Aborder le problème de la « phobie des stéroïdes »</a:t>
            </a:r>
          </a:p>
        </p:txBody>
      </p:sp>
      <p:sp>
        <p:nvSpPr>
          <p:cNvPr id="3" name="Content Placeholder 4">
            <a:extLst>
              <a:ext uri="{FF2B5EF4-FFF2-40B4-BE49-F238E27FC236}">
                <a16:creationId xmlns:a16="http://schemas.microsoft.com/office/drawing/2014/main" id="{3ACCCE1C-D751-4428-8AD5-41076B5E3088}"/>
              </a:ext>
            </a:extLst>
          </p:cNvPr>
          <p:cNvSpPr txBox="1">
            <a:spLocks noGrp="1"/>
          </p:cNvSpPr>
          <p:nvPr>
            <p:ph type="body" idx="4294967295"/>
          </p:nvPr>
        </p:nvSpPr>
        <p:spPr/>
        <p:txBody>
          <a:bodyPr/>
          <a:lstStyle/>
          <a:p>
            <a:pPr lvl="0">
              <a:spcBef>
                <a:spcPts val="1001"/>
              </a:spcBef>
              <a:buClr>
                <a:srgbClr val="000000"/>
              </a:buClr>
              <a:buFont typeface="Arial" pitchFamily="32"/>
              <a:buChar char="•"/>
            </a:pPr>
            <a:r>
              <a:rPr lang="en-US"/>
              <a:t>Il est important d’</a:t>
            </a:r>
            <a:r>
              <a:rPr lang="en-US" b="1"/>
              <a:t>aborder les craintes des patients </a:t>
            </a:r>
            <a:r>
              <a:rPr lang="en-US"/>
              <a:t>pour réussir à obtenir une réponse au traitement et des résultats thérapeutiques positifs chez les patients17,18</a:t>
            </a:r>
          </a:p>
          <a:p>
            <a:pPr lvl="0">
              <a:spcBef>
                <a:spcPts val="1001"/>
              </a:spcBef>
              <a:buClr>
                <a:srgbClr val="000000"/>
              </a:buClr>
              <a:buFont typeface="Arial" pitchFamily="32"/>
              <a:buChar char="•"/>
            </a:pPr>
            <a:r>
              <a:rPr lang="en-US"/>
              <a:t>L’amincissement et/ou l’atrophie de la peau est une grande préoccupation pour les patients et les parents, et peut entraîner un sous-traitement18</a:t>
            </a:r>
          </a:p>
          <a:p>
            <a:pPr lvl="0">
              <a:lnSpc>
                <a:spcPct val="150000"/>
              </a:lnSpc>
              <a:spcBef>
                <a:spcPts val="1001"/>
              </a:spcBef>
              <a:buClr>
                <a:srgbClr val="000000"/>
              </a:buClr>
              <a:buFont typeface="Arial" pitchFamily="32"/>
              <a:buChar char="•"/>
            </a:pPr>
            <a:r>
              <a:rPr lang="en-US" b="1"/>
              <a:t>Une enquête auprès de patients a montré les résultats suivants : </a:t>
            </a:r>
            <a:r>
              <a:rPr lang="en-US"/>
              <a:t>(n = 200, patients atteints de DA en soins externes)</a:t>
            </a:r>
          </a:p>
          <a:p>
            <a:pPr lvl="0">
              <a:spcBef>
                <a:spcPts val="1001"/>
              </a:spcBef>
              <a:buNone/>
            </a:pPr>
            <a:r>
              <a:rPr lang="en-US"/>
              <a:t>	- 73 % des patients étaient inquiets à l’idée d’utiliser des corticostéroïdes 	topiques sur leur propre peau ou sur celle de leur enfant</a:t>
            </a:r>
          </a:p>
          <a:p>
            <a:pPr lvl="0">
              <a:spcBef>
                <a:spcPts val="1001"/>
              </a:spcBef>
              <a:buNone/>
            </a:pPr>
            <a:r>
              <a:rPr lang="en-US"/>
              <a:t>	- 24 % n’observaient pas le traitement pour cette raison18</a:t>
            </a:r>
          </a:p>
          <a:p>
            <a:pPr lvl="0">
              <a:spcBef>
                <a:spcPts val="1001"/>
              </a:spcBef>
              <a:buClr>
                <a:srgbClr val="000000"/>
              </a:buClr>
              <a:buFont typeface="Arial" pitchFamily="32"/>
              <a:buChar char="•"/>
            </a:pPr>
            <a:r>
              <a:rPr lang="en-US"/>
              <a:t>Le manque de confiance ou de connaissances des patients peut entraîner une application ou une utilisation inappropriées du traitement18</a:t>
            </a:r>
          </a:p>
        </p:txBody>
      </p:sp>
      <p:sp>
        <p:nvSpPr>
          <p:cNvPr id="4" name="TextBox 3">
            <a:extLst>
              <a:ext uri="{FF2B5EF4-FFF2-40B4-BE49-F238E27FC236}">
                <a16:creationId xmlns:a16="http://schemas.microsoft.com/office/drawing/2014/main" id="{A3C90B79-17C1-4440-A10C-1D3B48510B59}"/>
              </a:ext>
            </a:extLst>
          </p:cNvPr>
          <p:cNvSpPr/>
          <p:nvPr/>
        </p:nvSpPr>
        <p:spPr>
          <a:xfrm>
            <a:off x="838080" y="6200999"/>
            <a:ext cx="9596520" cy="272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Calibri" pitchFamily="18"/>
                <a:ea typeface="Arial Unicode MS" pitchFamily="2"/>
                <a:cs typeface="Arial Unicode MS" pitchFamily="2"/>
              </a:rPr>
              <a:t>Eichenfeld LF et al. </a:t>
            </a:r>
            <a:r>
              <a:rPr lang="en-CA" sz="1200" b="0" i="1" u="none" strike="noStrike" kern="1200" spc="0">
                <a:ln>
                  <a:noFill/>
                </a:ln>
                <a:solidFill>
                  <a:srgbClr val="000000"/>
                </a:solidFill>
                <a:latin typeface="Calibri" pitchFamily="18"/>
                <a:ea typeface="Arial Unicode MS" pitchFamily="2"/>
                <a:cs typeface="Arial Unicode MS" pitchFamily="2"/>
              </a:rPr>
              <a:t>J Am Acad Dermatol</a:t>
            </a:r>
            <a:r>
              <a:rPr lang="en-CA" sz="1200" b="0" i="0" u="none" strike="noStrike" kern="1200" spc="0">
                <a:ln>
                  <a:noFill/>
                </a:ln>
                <a:solidFill>
                  <a:srgbClr val="000000"/>
                </a:solidFill>
                <a:latin typeface="Calibri" pitchFamily="18"/>
                <a:ea typeface="Arial Unicode MS" pitchFamily="2"/>
                <a:cs typeface="Arial Unicode MS" pitchFamily="2"/>
              </a:rPr>
              <a:t> 2014;71:116-132. </a:t>
            </a:r>
            <a:r>
              <a:rPr lang="en-CA" sz="1200" b="0" i="0" u="none" strike="noStrike" kern="1200" spc="0">
                <a:ln>
                  <a:noFill/>
                </a:ln>
                <a:solidFill>
                  <a:srgbClr val="000000"/>
                </a:solidFill>
                <a:latin typeface="Franklin Gothic Book" pitchFamily="18"/>
                <a:ea typeface="Arial Unicode MS" pitchFamily="2"/>
                <a:cs typeface="Arial Unicode MS" pitchFamily="2"/>
              </a:rPr>
              <a:t>Raffin D et al. </a:t>
            </a:r>
            <a:r>
              <a:rPr lang="en-CA" sz="1200" b="0" i="1" u="none" strike="noStrike" kern="1200" spc="0">
                <a:ln>
                  <a:noFill/>
                </a:ln>
                <a:solidFill>
                  <a:srgbClr val="000000"/>
                </a:solidFill>
                <a:latin typeface="Franklin Gothic Book" pitchFamily="18"/>
                <a:ea typeface="Arial Unicode MS" pitchFamily="2"/>
                <a:cs typeface="Arial Unicode MS" pitchFamily="2"/>
              </a:rPr>
              <a:t>Acta Derm Venereol</a:t>
            </a:r>
            <a:r>
              <a:rPr lang="en-CA" sz="1200" b="0" i="0" u="none" strike="noStrike" kern="1200" spc="0">
                <a:ln>
                  <a:noFill/>
                </a:ln>
                <a:solidFill>
                  <a:srgbClr val="000000"/>
                </a:solidFill>
                <a:latin typeface="Franklin Gothic Book" pitchFamily="18"/>
                <a:ea typeface="Arial Unicode MS" pitchFamily="2"/>
                <a:cs typeface="Arial Unicode MS" pitchFamily="2"/>
              </a:rPr>
              <a:t> May 27, 2015. </a:t>
            </a:r>
            <a:r>
              <a:rPr lang="en-CA" sz="1200" b="0" i="0" u="none" strike="noStrike" kern="1200" spc="0">
                <a:ln>
                  <a:noFill/>
                </a:ln>
                <a:solidFill>
                  <a:srgbClr val="000000"/>
                </a:solidFill>
                <a:latin typeface="Calibri" pitchFamily="18"/>
                <a:ea typeface="Arial Unicode MS" pitchFamily="2"/>
                <a:cs typeface="Arial Unicode MS" pitchFamily="2"/>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Atténuation des sources potentielles de partialité">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EAAF9-C103-4694-9CC1-A3C93D21FED9}"/>
              </a:ext>
            </a:extLst>
          </p:cNvPr>
          <p:cNvSpPr txBox="1">
            <a:spLocks noGrp="1"/>
          </p:cNvSpPr>
          <p:nvPr>
            <p:ph type="title" idx="4294967295"/>
          </p:nvPr>
        </p:nvSpPr>
        <p:spPr>
          <a:xfrm>
            <a:off x="838080" y="365040"/>
            <a:ext cx="11353320" cy="1325160"/>
          </a:xfrm>
        </p:spPr>
        <p:txBody>
          <a:bodyPr/>
          <a:lstStyle/>
          <a:p>
            <a:pPr lvl="0"/>
            <a:r>
              <a:rPr lang="en-US" sz="4100"/>
              <a:t>Atténuation des sources potentielles de partialité</a:t>
            </a:r>
          </a:p>
        </p:txBody>
      </p:sp>
      <p:sp>
        <p:nvSpPr>
          <p:cNvPr id="3" name="Content Placeholder 2">
            <a:extLst>
              <a:ext uri="{FF2B5EF4-FFF2-40B4-BE49-F238E27FC236}">
                <a16:creationId xmlns:a16="http://schemas.microsoft.com/office/drawing/2014/main" id="{030B763C-62D8-4F14-AE60-5574EF576208}"/>
              </a:ext>
            </a:extLst>
          </p:cNvPr>
          <p:cNvSpPr txBox="1">
            <a:spLocks noGrp="1"/>
          </p:cNvSpPr>
          <p:nvPr>
            <p:ph type="body" idx="4294967295"/>
          </p:nvPr>
        </p:nvSpPr>
        <p:spPr/>
        <p:txBody>
          <a:bodyPr/>
          <a:lstStyle/>
          <a:p>
            <a:pPr lvl="0">
              <a:spcBef>
                <a:spcPts val="1001"/>
              </a:spcBef>
              <a:buFont typeface="Arial" pitchFamily="32"/>
              <a:buChar char="•"/>
            </a:pPr>
            <a:r>
              <a:rPr lang="en-US"/>
              <a:t>Le contenu de ce programme a été élaboré en fonction des résultats d’un sondage des besoins de formation</a:t>
            </a:r>
          </a:p>
          <a:p>
            <a:pPr lvl="0">
              <a:spcBef>
                <a:spcPts val="1001"/>
              </a:spcBef>
              <a:buFont typeface="Arial" pitchFamily="32"/>
              <a:buChar char="•"/>
            </a:pPr>
            <a:r>
              <a:rPr lang="en-US"/>
              <a:t>Les </a:t>
            </a:r>
            <a:r>
              <a:rPr lang="en-US" b="1"/>
              <a:t>4 membres du comité de planification </a:t>
            </a:r>
            <a:r>
              <a:rPr lang="en-US"/>
              <a:t>ont développé le contenu de ce programme indépendamment du commanditaire et en prenant soin d’accorder une place égale à toutes les thérapies pertinentes</a:t>
            </a:r>
          </a:p>
          <a:p>
            <a:pPr lvl="0">
              <a:spcBef>
                <a:spcPts val="1001"/>
              </a:spcBef>
              <a:buNone/>
            </a:pP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Inhibiteurs topiques de la calcineur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22AF8-E3D0-44C0-8C56-6DFDB59255E9}"/>
              </a:ext>
            </a:extLst>
          </p:cNvPr>
          <p:cNvSpPr txBox="1">
            <a:spLocks noGrp="1"/>
          </p:cNvSpPr>
          <p:nvPr>
            <p:ph type="title" idx="4294967295"/>
          </p:nvPr>
        </p:nvSpPr>
        <p:spPr/>
        <p:txBody>
          <a:bodyPr/>
          <a:lstStyle/>
          <a:p>
            <a:pPr lvl="0"/>
            <a:r>
              <a:rPr lang="en-US"/>
              <a:t>Inhibiteurs topiques de la calcineurine</a:t>
            </a:r>
          </a:p>
        </p:txBody>
      </p:sp>
      <p:sp>
        <p:nvSpPr>
          <p:cNvPr id="3" name="Content Placeholder 3">
            <a:extLst>
              <a:ext uri="{FF2B5EF4-FFF2-40B4-BE49-F238E27FC236}">
                <a16:creationId xmlns:a16="http://schemas.microsoft.com/office/drawing/2014/main" id="{23DAA359-FB96-4B70-BB1E-316B68934464}"/>
              </a:ext>
            </a:extLst>
          </p:cNvPr>
          <p:cNvSpPr txBox="1">
            <a:spLocks noGrp="1"/>
          </p:cNvSpPr>
          <p:nvPr>
            <p:ph type="body" idx="4294967295"/>
          </p:nvPr>
        </p:nvSpPr>
        <p:spPr/>
        <p:txBody>
          <a:bodyPr/>
          <a:lstStyle/>
          <a:p>
            <a:pPr lvl="0">
              <a:lnSpc>
                <a:spcPct val="115000"/>
              </a:lnSpc>
              <a:spcBef>
                <a:spcPts val="1001"/>
              </a:spcBef>
              <a:spcAft>
                <a:spcPts val="601"/>
              </a:spcAft>
              <a:buNone/>
            </a:pPr>
            <a:r>
              <a:rPr lang="en-US" sz="3600" b="1" u="sng"/>
              <a:t>Inhibiteurs topiques de la calcineurine (ITC)</a:t>
            </a:r>
          </a:p>
          <a:p>
            <a:pPr lvl="0">
              <a:lnSpc>
                <a:spcPct val="115000"/>
              </a:lnSpc>
              <a:spcBef>
                <a:spcPts val="1001"/>
              </a:spcBef>
              <a:spcAft>
                <a:spcPts val="601"/>
              </a:spcAft>
              <a:buNone/>
            </a:pPr>
            <a:r>
              <a:rPr lang="en-US" sz="3600" b="1" i="1" u="sng"/>
              <a:t>Approche épargnant les corticostéroïdes</a:t>
            </a:r>
            <a:r>
              <a:rPr lang="en-US" sz="2600"/>
              <a:t>22</a:t>
            </a:r>
          </a:p>
          <a:p>
            <a:pPr lvl="0">
              <a:lnSpc>
                <a:spcPct val="120000"/>
              </a:lnSpc>
              <a:spcBef>
                <a:spcPts val="1001"/>
              </a:spcBef>
              <a:spcAft>
                <a:spcPts val="601"/>
              </a:spcAft>
              <a:buClr>
                <a:srgbClr val="000000"/>
              </a:buClr>
              <a:buFont typeface="Arial" pitchFamily="32"/>
              <a:buChar char="•"/>
            </a:pPr>
            <a:r>
              <a:rPr lang="en-US" b="1"/>
              <a:t>Deux sont disponibles au Canada :</a:t>
            </a:r>
            <a:r>
              <a:rPr lang="en-US"/>
              <a:t> </a:t>
            </a:r>
            <a:r>
              <a:rPr lang="en-US" b="1"/>
              <a:t>le pimécrolimus en crème à 1 % </a:t>
            </a:r>
            <a:r>
              <a:rPr lang="en-US"/>
              <a:t>contre la DA légère à modérée et le </a:t>
            </a:r>
            <a:r>
              <a:rPr lang="en-US" b="1"/>
              <a:t>tacrolimus en onguent à 0,03 % et 0,1 % </a:t>
            </a:r>
            <a:r>
              <a:rPr lang="en-US"/>
              <a:t>contre la DA modérée à sévère18,20,21</a:t>
            </a:r>
          </a:p>
          <a:p>
            <a:pPr lvl="0">
              <a:lnSpc>
                <a:spcPct val="120000"/>
              </a:lnSpc>
              <a:spcBef>
                <a:spcPts val="1001"/>
              </a:spcBef>
              <a:spcAft>
                <a:spcPts val="601"/>
              </a:spcAft>
              <a:buClr>
                <a:srgbClr val="000000"/>
              </a:buClr>
              <a:buFont typeface="Arial" pitchFamily="32"/>
              <a:buChar char="•"/>
            </a:pPr>
            <a:r>
              <a:rPr lang="en-US" b="1"/>
              <a:t>Les dosages en pourcentage ne sont pas comparables </a:t>
            </a:r>
            <a:r>
              <a:rPr lang="en-US"/>
              <a:t>entre les composés </a:t>
            </a:r>
            <a:br>
              <a:rPr lang="en-US"/>
            </a:br>
            <a:r>
              <a:rPr lang="en-US"/>
              <a:t>car les deux composés sont préparés différemment </a:t>
            </a:r>
            <a:br>
              <a:rPr lang="en-US"/>
            </a:br>
            <a:r>
              <a:rPr lang="en-US"/>
              <a:t>(p. ex. un dosage de pimécrolimus de 1 % ne signifie pas que la puissance de la préparation est supérieure à celle d’une préparation de tacrolimus à 0,1 %)</a:t>
            </a:r>
          </a:p>
          <a:p>
            <a:pPr lvl="0">
              <a:lnSpc>
                <a:spcPct val="120000"/>
              </a:lnSpc>
              <a:spcBef>
                <a:spcPts val="1001"/>
              </a:spcBef>
              <a:spcAft>
                <a:spcPts val="601"/>
              </a:spcAft>
              <a:buClr>
                <a:srgbClr val="000000"/>
              </a:buClr>
              <a:buFont typeface="Arial" pitchFamily="32"/>
              <a:buChar char="•"/>
            </a:pPr>
            <a:r>
              <a:rPr lang="en-US" b="1"/>
              <a:t>Les deux sont indiqués pour traiter les poussées de DA </a:t>
            </a:r>
            <a:r>
              <a:rPr lang="en-US"/>
              <a:t>en deuxième intention pour le traitement à court terme et intermittent à long terme lorsque l’utilisation de traitements classiques n’est pas conseillée en raison des risques possibles, ou si les patients ne répondent pas suffisamment ou sont intolérants aux traitements classiques20,21</a:t>
            </a:r>
          </a:p>
          <a:p>
            <a:pPr lvl="0">
              <a:spcBef>
                <a:spcPts val="1001"/>
              </a:spcBef>
              <a:spcAft>
                <a:spcPts val="601"/>
              </a:spcAft>
              <a:buNone/>
            </a:pPr>
            <a:endParaRPr lang="en-US"/>
          </a:p>
        </p:txBody>
      </p:sp>
      <p:pic>
        <p:nvPicPr>
          <p:cNvPr id="4" name="Picture 4">
            <a:extLst>
              <a:ext uri="{FF2B5EF4-FFF2-40B4-BE49-F238E27FC236}">
                <a16:creationId xmlns:a16="http://schemas.microsoft.com/office/drawing/2014/main" id="{13D5413A-B75F-43A9-8B03-FFE1A46CD8EB}"/>
              </a:ext>
            </a:extLst>
          </p:cNvPr>
          <p:cNvPicPr>
            <a:picLocks noChangeAspect="1"/>
          </p:cNvPicPr>
          <p:nvPr/>
        </p:nvPicPr>
        <p:blipFill>
          <a:blip r:embed="rId3">
            <a:lum/>
            <a:alphaModFix/>
          </a:blip>
          <a:srcRect l="3612" r="5086"/>
          <a:stretch>
            <a:fillRect/>
          </a:stretch>
        </p:blipFill>
        <p:spPr>
          <a:xfrm>
            <a:off x="8763120" y="3378600"/>
            <a:ext cx="2970720" cy="849600"/>
          </a:xfrm>
          <a:prstGeom prst="rect">
            <a:avLst/>
          </a:prstGeom>
          <a:noFill/>
          <a:ln>
            <a:noFill/>
          </a:ln>
        </p:spPr>
      </p:pic>
      <p:pic>
        <p:nvPicPr>
          <p:cNvPr id="5" name="Picture 5">
            <a:extLst>
              <a:ext uri="{FF2B5EF4-FFF2-40B4-BE49-F238E27FC236}">
                <a16:creationId xmlns:a16="http://schemas.microsoft.com/office/drawing/2014/main" id="{923A7E2B-6760-482B-8A2F-4A782268A2C7}"/>
              </a:ext>
            </a:extLst>
          </p:cNvPr>
          <p:cNvPicPr>
            <a:picLocks noChangeAspect="1"/>
          </p:cNvPicPr>
          <p:nvPr/>
        </p:nvPicPr>
        <p:blipFill>
          <a:blip r:embed="rId4">
            <a:lum/>
            <a:alphaModFix/>
          </a:blip>
          <a:srcRect r="2729"/>
          <a:stretch>
            <a:fillRect/>
          </a:stretch>
        </p:blipFill>
        <p:spPr>
          <a:xfrm>
            <a:off x="6972479" y="1725480"/>
            <a:ext cx="3768480" cy="1146600"/>
          </a:xfrm>
          <a:prstGeom prst="rect">
            <a:avLst/>
          </a:prstGeom>
          <a:noFill/>
          <a:ln>
            <a:noFill/>
          </a:ln>
        </p:spPr>
      </p:pic>
      <p:sp>
        <p:nvSpPr>
          <p:cNvPr id="6" name="TextBox 6">
            <a:extLst>
              <a:ext uri="{FF2B5EF4-FFF2-40B4-BE49-F238E27FC236}">
                <a16:creationId xmlns:a16="http://schemas.microsoft.com/office/drawing/2014/main" id="{000F4579-6D65-4AE1-9FA6-B333A094D305}"/>
              </a:ext>
            </a:extLst>
          </p:cNvPr>
          <p:cNvSpPr/>
          <p:nvPr/>
        </p:nvSpPr>
        <p:spPr>
          <a:xfrm>
            <a:off x="838080" y="6206399"/>
            <a:ext cx="9596520" cy="637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Calibri" pitchFamily="18"/>
                <a:ea typeface="Calibri" pitchFamily="2"/>
                <a:cs typeface="Arial" pitchFamily="2"/>
              </a:rPr>
              <a:t>Freiheit D. </a:t>
            </a:r>
            <a:r>
              <a:rPr lang="en-CA" sz="1200" b="0" i="1" u="none" strike="noStrike" kern="1200" spc="0">
                <a:ln>
                  <a:noFill/>
                </a:ln>
                <a:solidFill>
                  <a:srgbClr val="000000"/>
                </a:solidFill>
                <a:latin typeface="Calibri" pitchFamily="18"/>
                <a:ea typeface="Calibri" pitchFamily="2"/>
                <a:cs typeface="Arial" pitchFamily="2"/>
              </a:rPr>
              <a:t>Pharmacy Times</a:t>
            </a:r>
            <a:r>
              <a:rPr lang="en-CA" sz="1200" b="0" i="0" u="none" strike="noStrike" kern="1200" spc="0">
                <a:ln>
                  <a:noFill/>
                </a:ln>
                <a:solidFill>
                  <a:srgbClr val="000000"/>
                </a:solidFill>
                <a:latin typeface="Calibri" pitchFamily="18"/>
                <a:ea typeface="Calibri" pitchFamily="2"/>
                <a:cs typeface="Arial" pitchFamily="2"/>
              </a:rPr>
              <a:t> May 18, 2015; Eichenfeld LF et al. </a:t>
            </a:r>
            <a:r>
              <a:rPr lang="en-CA" sz="1200" b="0" i="1" u="none" strike="noStrike" kern="1200" spc="0">
                <a:ln>
                  <a:noFill/>
                </a:ln>
                <a:solidFill>
                  <a:srgbClr val="000000"/>
                </a:solidFill>
                <a:latin typeface="Calibri" pitchFamily="18"/>
                <a:ea typeface="Calibri" pitchFamily="2"/>
                <a:cs typeface="Arial" pitchFamily="2"/>
              </a:rPr>
              <a:t>J Am Acad Dermatol</a:t>
            </a:r>
            <a:r>
              <a:rPr lang="en-CA" sz="1200" b="0" i="0" u="none" strike="noStrike" kern="1200" spc="0">
                <a:ln>
                  <a:noFill/>
                </a:ln>
                <a:solidFill>
                  <a:srgbClr val="000000"/>
                </a:solidFill>
                <a:latin typeface="Calibri" pitchFamily="18"/>
                <a:ea typeface="Calibri" pitchFamily="2"/>
                <a:cs typeface="Arial" pitchFamily="2"/>
              </a:rPr>
              <a:t> 2014;71:116-132; </a:t>
            </a:r>
            <a:r>
              <a:rPr lang="en-CA" sz="1200" b="0" i="0" u="none" strike="noStrike" kern="1200" spc="0">
                <a:ln>
                  <a:noFill/>
                </a:ln>
                <a:solidFill>
                  <a:srgbClr val="000000"/>
                </a:solidFill>
                <a:latin typeface="Franklin Gothic Book" pitchFamily="18"/>
                <a:ea typeface="Calibri" pitchFamily="2"/>
                <a:cs typeface="Arial" pitchFamily="2"/>
              </a:rPr>
              <a:t>Monographie d’Elidel (pimécrolimus) crème à 1 %. Inhibiteur topique de la calcineurine. Valeant Canada, 4 septembre 2014. Monographie de Protopic (tacrolimus) onguent à 0,03 % et à 0,1 %. Inhibiteur topique de la calcineurine. Astellas Pharma Canada Inc., 11 octobre 2011.</a:t>
            </a:r>
          </a:p>
        </p:txBody>
      </p:sp>
      <p:sp>
        <p:nvSpPr>
          <p:cNvPr id="7" name="Rectangle 2">
            <a:extLst>
              <a:ext uri="{FF2B5EF4-FFF2-40B4-BE49-F238E27FC236}">
                <a16:creationId xmlns:a16="http://schemas.microsoft.com/office/drawing/2014/main" id="{0BE938D2-8ABC-4FF6-AF52-B2B2FD7C7470}"/>
              </a:ext>
            </a:extLst>
          </p:cNvPr>
          <p:cNvSpPr/>
          <p:nvPr/>
        </p:nvSpPr>
        <p:spPr>
          <a:xfrm>
            <a:off x="7930800" y="1910160"/>
            <a:ext cx="1303200" cy="352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0F0F0"/>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CA" sz="1800" b="0" i="0" u="none" strike="noStrike" kern="1200">
              <a:ln>
                <a:noFill/>
              </a:ln>
              <a:latin typeface="Arial" pitchFamily="18"/>
              <a:ea typeface="Arial Unicode MS" pitchFamily="2"/>
              <a:cs typeface="Arial Unicode MS" pitchFamily="2"/>
            </a:endParaRPr>
          </a:p>
        </p:txBody>
      </p:sp>
      <p:sp>
        <p:nvSpPr>
          <p:cNvPr id="8" name="Rectangle 7">
            <a:extLst>
              <a:ext uri="{FF2B5EF4-FFF2-40B4-BE49-F238E27FC236}">
                <a16:creationId xmlns:a16="http://schemas.microsoft.com/office/drawing/2014/main" id="{6E9844B8-55BF-4E88-AC8B-077C9BB0F2C5}"/>
              </a:ext>
            </a:extLst>
          </p:cNvPr>
          <p:cNvSpPr/>
          <p:nvPr/>
        </p:nvSpPr>
        <p:spPr>
          <a:xfrm>
            <a:off x="9455760" y="3453840"/>
            <a:ext cx="1285200" cy="33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1F1F1"/>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CA" sz="1800" b="0" i="0" u="none" strike="noStrike" kern="1200">
              <a:ln>
                <a:noFill/>
              </a:ln>
              <a:latin typeface="Arial" pitchFamily="18"/>
              <a:ea typeface="Arial Unicode MS" pitchFamily="2"/>
              <a:cs typeface="Arial Unicode MS" pitchFamily="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Traiter les zones de peau sensi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5757-1A2A-49AB-A17E-97E7CF9ED521}"/>
              </a:ext>
            </a:extLst>
          </p:cNvPr>
          <p:cNvSpPr txBox="1">
            <a:spLocks noGrp="1"/>
          </p:cNvSpPr>
          <p:nvPr>
            <p:ph type="title" idx="4294967295"/>
          </p:nvPr>
        </p:nvSpPr>
        <p:spPr/>
        <p:txBody>
          <a:bodyPr/>
          <a:lstStyle/>
          <a:p>
            <a:pPr lvl="0"/>
            <a:r>
              <a:rPr lang="en-US"/>
              <a:t>Traiter les zones de peau sensible</a:t>
            </a:r>
          </a:p>
        </p:txBody>
      </p:sp>
      <p:sp>
        <p:nvSpPr>
          <p:cNvPr id="3" name="Content Placeholder 3">
            <a:extLst>
              <a:ext uri="{FF2B5EF4-FFF2-40B4-BE49-F238E27FC236}">
                <a16:creationId xmlns:a16="http://schemas.microsoft.com/office/drawing/2014/main" id="{F26F217F-45D1-4142-B17B-768A1D132C2E}"/>
              </a:ext>
            </a:extLst>
          </p:cNvPr>
          <p:cNvSpPr txBox="1">
            <a:spLocks noGrp="1"/>
          </p:cNvSpPr>
          <p:nvPr>
            <p:ph type="body" idx="4294967295"/>
          </p:nvPr>
        </p:nvSpPr>
        <p:spPr>
          <a:xfrm>
            <a:off x="838080" y="1597320"/>
            <a:ext cx="10515240" cy="4519800"/>
          </a:xfrm>
        </p:spPr>
        <p:txBody>
          <a:bodyPr/>
          <a:lstStyle/>
          <a:p>
            <a:pPr lvl="0">
              <a:lnSpc>
                <a:spcPct val="110000"/>
              </a:lnSpc>
              <a:spcBef>
                <a:spcPts val="1001"/>
              </a:spcBef>
              <a:buClr>
                <a:srgbClr val="000000"/>
              </a:buClr>
              <a:buFont typeface="Arial" pitchFamily="32"/>
              <a:buChar char="•"/>
            </a:pPr>
            <a:r>
              <a:rPr lang="en-US" sz="2400"/>
              <a:t>Les ITC sont particulièrement appropriés pour </a:t>
            </a:r>
            <a:r>
              <a:rPr lang="en-US" sz="2400" b="1"/>
              <a:t>les régions où la peau est sensible </a:t>
            </a:r>
            <a:r>
              <a:rPr lang="en-US" sz="2400"/>
              <a:t>(pas de limite de quantité à utiliser en fonction de la surface corporelle atteinte)</a:t>
            </a:r>
          </a:p>
          <a:p>
            <a:pPr lvl="0">
              <a:lnSpc>
                <a:spcPct val="110000"/>
              </a:lnSpc>
              <a:spcBef>
                <a:spcPts val="1001"/>
              </a:spcBef>
              <a:buClr>
                <a:srgbClr val="000000"/>
              </a:buClr>
              <a:buFont typeface="Arial" pitchFamily="32"/>
              <a:buChar char="•"/>
            </a:pPr>
            <a:r>
              <a:rPr lang="en-US" sz="2400"/>
              <a:t>Comme sur </a:t>
            </a:r>
            <a:r>
              <a:rPr lang="en-US" sz="2400" b="1"/>
              <a:t>le visage, le cou et les paupières</a:t>
            </a:r>
            <a:r>
              <a:rPr lang="en-US" sz="2400"/>
              <a:t>, là où le profil de risque est plus élevé, et ils peuvent être utilisés dans les </a:t>
            </a:r>
            <a:r>
              <a:rPr lang="en-US" sz="2400" b="1"/>
              <a:t>plis cutanés</a:t>
            </a:r>
          </a:p>
          <a:p>
            <a:pPr lvl="0">
              <a:lnSpc>
                <a:spcPct val="110000"/>
              </a:lnSpc>
              <a:spcBef>
                <a:spcPts val="1001"/>
              </a:spcBef>
              <a:buNone/>
            </a:pPr>
            <a:endParaRPr lang="en-US" sz="2400" b="1"/>
          </a:p>
          <a:p>
            <a:pPr lvl="0">
              <a:lnSpc>
                <a:spcPct val="110000"/>
              </a:lnSpc>
              <a:spcBef>
                <a:spcPts val="1001"/>
              </a:spcBef>
              <a:buNone/>
            </a:pPr>
            <a:endParaRPr lang="en-US" sz="2400"/>
          </a:p>
          <a:p>
            <a:pPr lvl="0">
              <a:lnSpc>
                <a:spcPct val="110000"/>
              </a:lnSpc>
              <a:spcBef>
                <a:spcPts val="1001"/>
              </a:spcBef>
              <a:buNone/>
            </a:pPr>
            <a:endParaRPr lang="en-US" sz="2400"/>
          </a:p>
          <a:p>
            <a:pPr lvl="0">
              <a:lnSpc>
                <a:spcPct val="110000"/>
              </a:lnSpc>
              <a:spcBef>
                <a:spcPts val="1001"/>
              </a:spcBef>
              <a:buNone/>
            </a:pPr>
            <a:endParaRPr lang="en-US" sz="2400"/>
          </a:p>
          <a:p>
            <a:pPr lvl="0">
              <a:lnSpc>
                <a:spcPct val="110000"/>
              </a:lnSpc>
              <a:spcBef>
                <a:spcPts val="1001"/>
              </a:spcBef>
              <a:buNone/>
            </a:pPr>
            <a:endParaRPr lang="en-US" sz="2400"/>
          </a:p>
          <a:p>
            <a:pPr lvl="0">
              <a:lnSpc>
                <a:spcPct val="110000"/>
              </a:lnSpc>
              <a:spcBef>
                <a:spcPts val="1001"/>
              </a:spcBef>
              <a:buClr>
                <a:srgbClr val="000000"/>
              </a:buClr>
              <a:buFont typeface="Arial" pitchFamily="32"/>
              <a:buChar char="•"/>
            </a:pPr>
            <a:r>
              <a:rPr lang="en-US" sz="2400"/>
              <a:t>Les ITC ont également montré leur efficacité pour </a:t>
            </a:r>
            <a:r>
              <a:rPr lang="en-US" sz="2400" b="1"/>
              <a:t>inverser l’atrophie de la peau </a:t>
            </a:r>
            <a:r>
              <a:rPr lang="en-US" sz="2400"/>
              <a:t>et </a:t>
            </a:r>
            <a:r>
              <a:rPr lang="en-US" sz="2400" b="1"/>
              <a:t>aider à reconstruire la barrière cutanée</a:t>
            </a:r>
            <a:r>
              <a:rPr lang="en-US" sz="2400"/>
              <a:t>18,21</a:t>
            </a:r>
          </a:p>
          <a:p>
            <a:pPr lvl="0">
              <a:lnSpc>
                <a:spcPct val="110000"/>
              </a:lnSpc>
              <a:spcBef>
                <a:spcPts val="1001"/>
              </a:spcBef>
              <a:buNone/>
            </a:pPr>
            <a:endParaRPr lang="en-US" sz="2400"/>
          </a:p>
        </p:txBody>
      </p:sp>
      <p:pic>
        <p:nvPicPr>
          <p:cNvPr id="4" name="Picture 4">
            <a:extLst>
              <a:ext uri="{FF2B5EF4-FFF2-40B4-BE49-F238E27FC236}">
                <a16:creationId xmlns:a16="http://schemas.microsoft.com/office/drawing/2014/main" id="{5C42F46E-074B-4F25-95B9-9956DCA881F6}"/>
              </a:ext>
            </a:extLst>
          </p:cNvPr>
          <p:cNvPicPr>
            <a:picLocks noChangeAspect="1"/>
          </p:cNvPicPr>
          <p:nvPr/>
        </p:nvPicPr>
        <p:blipFill>
          <a:blip r:embed="rId3">
            <a:lum/>
            <a:alphaModFix/>
          </a:blip>
          <a:srcRect/>
          <a:stretch>
            <a:fillRect/>
          </a:stretch>
        </p:blipFill>
        <p:spPr>
          <a:xfrm>
            <a:off x="3433679" y="3263400"/>
            <a:ext cx="1422000" cy="1427040"/>
          </a:xfrm>
          <a:prstGeom prst="rect">
            <a:avLst/>
          </a:prstGeom>
          <a:noFill/>
          <a:ln>
            <a:noFill/>
          </a:ln>
        </p:spPr>
      </p:pic>
      <p:pic>
        <p:nvPicPr>
          <p:cNvPr id="5" name="Picture 5">
            <a:extLst>
              <a:ext uri="{FF2B5EF4-FFF2-40B4-BE49-F238E27FC236}">
                <a16:creationId xmlns:a16="http://schemas.microsoft.com/office/drawing/2014/main" id="{5859DB8D-023E-4396-BC23-EDCF3164088F}"/>
              </a:ext>
            </a:extLst>
          </p:cNvPr>
          <p:cNvPicPr>
            <a:picLocks noChangeAspect="1"/>
          </p:cNvPicPr>
          <p:nvPr/>
        </p:nvPicPr>
        <p:blipFill>
          <a:blip r:embed="rId4">
            <a:lum/>
            <a:alphaModFix/>
          </a:blip>
          <a:srcRect/>
          <a:stretch>
            <a:fillRect/>
          </a:stretch>
        </p:blipFill>
        <p:spPr>
          <a:xfrm>
            <a:off x="5120639" y="3263400"/>
            <a:ext cx="1962360" cy="1427040"/>
          </a:xfrm>
          <a:prstGeom prst="rect">
            <a:avLst/>
          </a:prstGeom>
          <a:noFill/>
          <a:ln>
            <a:noFill/>
          </a:ln>
        </p:spPr>
      </p:pic>
      <p:pic>
        <p:nvPicPr>
          <p:cNvPr id="6" name="Picture 6">
            <a:extLst>
              <a:ext uri="{FF2B5EF4-FFF2-40B4-BE49-F238E27FC236}">
                <a16:creationId xmlns:a16="http://schemas.microsoft.com/office/drawing/2014/main" id="{B531AEA2-0F49-4F42-B10D-F96C366B908B}"/>
              </a:ext>
            </a:extLst>
          </p:cNvPr>
          <p:cNvPicPr>
            <a:picLocks noChangeAspect="1"/>
          </p:cNvPicPr>
          <p:nvPr/>
        </p:nvPicPr>
        <p:blipFill>
          <a:blip r:embed="rId5">
            <a:lum/>
            <a:alphaModFix/>
          </a:blip>
          <a:srcRect/>
          <a:stretch>
            <a:fillRect/>
          </a:stretch>
        </p:blipFill>
        <p:spPr>
          <a:xfrm>
            <a:off x="7348320" y="3263400"/>
            <a:ext cx="1911599" cy="1427040"/>
          </a:xfrm>
          <a:prstGeom prst="rect">
            <a:avLst/>
          </a:prstGeom>
          <a:noFill/>
          <a:ln>
            <a:noFill/>
          </a:ln>
        </p:spPr>
      </p:pic>
      <p:sp>
        <p:nvSpPr>
          <p:cNvPr id="7" name="Rectangle 7">
            <a:extLst>
              <a:ext uri="{FF2B5EF4-FFF2-40B4-BE49-F238E27FC236}">
                <a16:creationId xmlns:a16="http://schemas.microsoft.com/office/drawing/2014/main" id="{56ADA59D-E1D4-470A-813E-04A110C2C12A}"/>
              </a:ext>
            </a:extLst>
          </p:cNvPr>
          <p:cNvSpPr/>
          <p:nvPr/>
        </p:nvSpPr>
        <p:spPr>
          <a:xfrm>
            <a:off x="3843000" y="4796640"/>
            <a:ext cx="4963679" cy="39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11"/>
              </a:spcBef>
              <a:spcAft>
                <a:spcPts val="11"/>
              </a:spcAft>
              <a:buNone/>
              <a:tabLst/>
              <a:defRPr sz="1800"/>
            </a:pPr>
            <a:r>
              <a:rPr lang="en-CA" sz="1000" b="0" i="0" u="none" strike="noStrike" kern="1200" spc="0">
                <a:ln>
                  <a:noFill/>
                </a:ln>
                <a:solidFill>
                  <a:srgbClr val="000000"/>
                </a:solidFill>
                <a:latin typeface="Calibri" pitchFamily="18"/>
                <a:ea typeface="Arial Unicode MS" pitchFamily="2"/>
                <a:cs typeface="Arial Unicode MS" pitchFamily="2"/>
              </a:rPr>
              <a:t>Images reproduites avec l’aimable autorisation du Dr Benjamin Barankin M.D., FRCPC, FAAD.</a:t>
            </a:r>
          </a:p>
        </p:txBody>
      </p:sp>
      <p:sp>
        <p:nvSpPr>
          <p:cNvPr id="8" name="TextBox 9">
            <a:extLst>
              <a:ext uri="{FF2B5EF4-FFF2-40B4-BE49-F238E27FC236}">
                <a16:creationId xmlns:a16="http://schemas.microsoft.com/office/drawing/2014/main" id="{6B3FD3E5-9F17-4B25-B48F-F798DC9C0939}"/>
              </a:ext>
            </a:extLst>
          </p:cNvPr>
          <p:cNvSpPr/>
          <p:nvPr/>
        </p:nvSpPr>
        <p:spPr>
          <a:xfrm>
            <a:off x="838080" y="6223320"/>
            <a:ext cx="9596520" cy="637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Calibri" pitchFamily="18"/>
                <a:ea typeface="Arial Unicode MS" pitchFamily="2"/>
                <a:cs typeface="Arial Unicode MS" pitchFamily="2"/>
              </a:rPr>
              <a:t>Eichenfeld LF et al. </a:t>
            </a:r>
            <a:r>
              <a:rPr lang="en-CA" sz="1200" b="0" i="1" u="none" strike="noStrike" kern="1200" spc="0">
                <a:ln>
                  <a:noFill/>
                </a:ln>
                <a:solidFill>
                  <a:srgbClr val="000000"/>
                </a:solidFill>
                <a:latin typeface="Calibri" pitchFamily="18"/>
                <a:ea typeface="Arial Unicode MS" pitchFamily="2"/>
                <a:cs typeface="Arial Unicode MS" pitchFamily="2"/>
              </a:rPr>
              <a:t>J Am Acad Dermatol</a:t>
            </a:r>
            <a:r>
              <a:rPr lang="en-CA" sz="1200" b="0" i="0" u="none" strike="noStrike" kern="1200" spc="0">
                <a:ln>
                  <a:noFill/>
                </a:ln>
                <a:solidFill>
                  <a:srgbClr val="000000"/>
                </a:solidFill>
                <a:latin typeface="Calibri" pitchFamily="18"/>
                <a:ea typeface="Arial Unicode MS" pitchFamily="2"/>
                <a:cs typeface="Arial Unicode MS" pitchFamily="2"/>
              </a:rPr>
              <a:t> 2014;71:116-132; </a:t>
            </a:r>
            <a:r>
              <a:rPr lang="en-CA" sz="1200" b="0" i="0" u="none" strike="noStrike" kern="1200" spc="0">
                <a:ln>
                  <a:noFill/>
                </a:ln>
                <a:solidFill>
                  <a:srgbClr val="000000"/>
                </a:solidFill>
                <a:latin typeface="Franklin Gothic Book" pitchFamily="18"/>
                <a:ea typeface="Arial Unicode MS" pitchFamily="2"/>
                <a:cs typeface="Arial Unicode MS" pitchFamily="2"/>
              </a:rPr>
              <a:t>Monographie de Protopic (tacrolimus) onguent à 0,03 % et à 0,1 %. Inhibiteur topique de la calcineurine. Astellas Pharma Canada Inc., 11 octobre 2011.</a:t>
            </a:r>
          </a:p>
          <a:p>
            <a:pPr marL="0" marR="0" lvl="0" indent="0" algn="l" rtl="0" hangingPunct="1">
              <a:lnSpc>
                <a:spcPct val="100000"/>
              </a:lnSpc>
              <a:spcBef>
                <a:spcPts val="0"/>
              </a:spcBef>
              <a:spcAft>
                <a:spcPts val="0"/>
              </a:spcAft>
              <a:buNone/>
              <a:tabLst/>
              <a:defRPr sz="1800"/>
            </a:pPr>
            <a:endParaRPr lang="en-CA" sz="1200" b="0" i="0" u="none" strike="noStrike" kern="1200" spc="0">
              <a:ln>
                <a:noFill/>
              </a:ln>
              <a:solidFill>
                <a:srgbClr val="000000"/>
              </a:solidFill>
              <a:latin typeface="Calibri" pitchFamily="18"/>
              <a:ea typeface="Arial Unicode MS" pitchFamily="2"/>
              <a:cs typeface="Arial Unicode MS" pitchFamily="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Traitement des poussé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7232F-0506-4E48-9AA3-BF47EB227FEF}"/>
              </a:ext>
            </a:extLst>
          </p:cNvPr>
          <p:cNvSpPr txBox="1">
            <a:spLocks noGrp="1"/>
          </p:cNvSpPr>
          <p:nvPr>
            <p:ph type="title" idx="4294967295"/>
          </p:nvPr>
        </p:nvSpPr>
        <p:spPr/>
        <p:txBody>
          <a:bodyPr/>
          <a:lstStyle/>
          <a:p>
            <a:pPr lvl="0"/>
            <a:r>
              <a:rPr lang="en-US"/>
              <a:t>Traitement des poussées</a:t>
            </a:r>
          </a:p>
        </p:txBody>
      </p:sp>
      <p:sp>
        <p:nvSpPr>
          <p:cNvPr id="3" name="Content Placeholder 3">
            <a:extLst>
              <a:ext uri="{FF2B5EF4-FFF2-40B4-BE49-F238E27FC236}">
                <a16:creationId xmlns:a16="http://schemas.microsoft.com/office/drawing/2014/main" id="{88F950C3-0165-47C0-8F83-0AAEFDB8E5B9}"/>
              </a:ext>
            </a:extLst>
          </p:cNvPr>
          <p:cNvSpPr txBox="1">
            <a:spLocks noGrp="1"/>
          </p:cNvSpPr>
          <p:nvPr>
            <p:ph type="body" idx="4294967295"/>
          </p:nvPr>
        </p:nvSpPr>
        <p:spPr>
          <a:xfrm>
            <a:off x="838080" y="1825560"/>
            <a:ext cx="8152920" cy="4350960"/>
          </a:xfrm>
        </p:spPr>
        <p:txBody>
          <a:bodyPr/>
          <a:lstStyle/>
          <a:p>
            <a:pPr lvl="0">
              <a:lnSpc>
                <a:spcPct val="120000"/>
              </a:lnSpc>
              <a:spcBef>
                <a:spcPts val="1001"/>
              </a:spcBef>
              <a:buClr>
                <a:srgbClr val="000000"/>
              </a:buClr>
              <a:buFont typeface="Arial" pitchFamily="32"/>
              <a:buChar char="•"/>
            </a:pPr>
            <a:r>
              <a:rPr lang="en-US"/>
              <a:t>Lors du traitement des poussées, une application biquotidienne d’ITC s’est avérée efficace pour atténuer les signes d’inflammation et le prurit associés à la DA</a:t>
            </a:r>
          </a:p>
          <a:p>
            <a:pPr lvl="0">
              <a:lnSpc>
                <a:spcPct val="120000"/>
              </a:lnSpc>
              <a:spcBef>
                <a:spcPts val="1001"/>
              </a:spcBef>
              <a:buClr>
                <a:srgbClr val="000000"/>
              </a:buClr>
              <a:buFont typeface="Arial" pitchFamily="32"/>
              <a:buChar char="•"/>
            </a:pPr>
            <a:r>
              <a:rPr lang="en-US"/>
              <a:t>Le pimécrolimus à 1 % est indiqué chez les enfants âgés de ≥ 2 ans20,21</a:t>
            </a:r>
          </a:p>
          <a:p>
            <a:pPr lvl="0">
              <a:lnSpc>
                <a:spcPct val="120000"/>
              </a:lnSpc>
              <a:spcBef>
                <a:spcPts val="1001"/>
              </a:spcBef>
              <a:buClr>
                <a:srgbClr val="000000"/>
              </a:buClr>
              <a:buFont typeface="Arial" pitchFamily="32"/>
              <a:buChar char="•"/>
            </a:pPr>
            <a:r>
              <a:rPr lang="en-US"/>
              <a:t>Le dosage du tacrolimus à 0,03 % est destiné à être utilisé chez les enfants âgés de 2 à 15 ans20,21</a:t>
            </a:r>
          </a:p>
          <a:p>
            <a:pPr lvl="0">
              <a:lnSpc>
                <a:spcPct val="120000"/>
              </a:lnSpc>
              <a:spcBef>
                <a:spcPts val="1001"/>
              </a:spcBef>
              <a:buClr>
                <a:srgbClr val="000000"/>
              </a:buClr>
              <a:buFont typeface="Arial" pitchFamily="32"/>
              <a:buChar char="•"/>
            </a:pPr>
            <a:r>
              <a:rPr lang="en-US"/>
              <a:t>Le dosage du tacrolimus à 0,1 % est indiqué chez les patients âgés de plus de 15 ans20,21</a:t>
            </a:r>
          </a:p>
          <a:p>
            <a:pPr lvl="0">
              <a:lnSpc>
                <a:spcPct val="120000"/>
              </a:lnSpc>
              <a:spcBef>
                <a:spcPts val="1001"/>
              </a:spcBef>
              <a:buNone/>
            </a:pPr>
            <a:endParaRPr lang="en-US">
              <a:cs typeface="Times" pitchFamily="2"/>
            </a:endParaRPr>
          </a:p>
          <a:p>
            <a:pPr lvl="0">
              <a:lnSpc>
                <a:spcPct val="120000"/>
              </a:lnSpc>
              <a:spcBef>
                <a:spcPts val="1001"/>
              </a:spcBef>
              <a:buNone/>
            </a:pPr>
            <a:r>
              <a:rPr lang="en-US">
                <a:cs typeface="Times" pitchFamily="2"/>
              </a:rPr>
              <a:t>(Aucun des deux médicaments n’est indiqué chez les enfants de moins de 2 ans.)</a:t>
            </a:r>
          </a:p>
        </p:txBody>
      </p:sp>
      <p:sp>
        <p:nvSpPr>
          <p:cNvPr id="4" name="TextBox 4">
            <a:extLst>
              <a:ext uri="{FF2B5EF4-FFF2-40B4-BE49-F238E27FC236}">
                <a16:creationId xmlns:a16="http://schemas.microsoft.com/office/drawing/2014/main" id="{841035EE-2E42-4281-B487-46A64C7069B9}"/>
              </a:ext>
            </a:extLst>
          </p:cNvPr>
          <p:cNvSpPr/>
          <p:nvPr/>
        </p:nvSpPr>
        <p:spPr>
          <a:xfrm>
            <a:off x="2639160" y="6153120"/>
            <a:ext cx="3337200" cy="272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Source: Monographies des produits</a:t>
            </a:r>
          </a:p>
        </p:txBody>
      </p:sp>
      <p:pic>
        <p:nvPicPr>
          <p:cNvPr id="5" name="Picture 6">
            <a:extLst>
              <a:ext uri="{FF2B5EF4-FFF2-40B4-BE49-F238E27FC236}">
                <a16:creationId xmlns:a16="http://schemas.microsoft.com/office/drawing/2014/main" id="{2B2DF0CB-F480-49CC-AE75-6CBB002E9CBC}"/>
              </a:ext>
            </a:extLst>
          </p:cNvPr>
          <p:cNvPicPr>
            <a:picLocks noChangeAspect="1"/>
          </p:cNvPicPr>
          <p:nvPr/>
        </p:nvPicPr>
        <p:blipFill>
          <a:blip r:embed="rId3">
            <a:lum/>
            <a:alphaModFix/>
          </a:blip>
          <a:srcRect/>
          <a:stretch>
            <a:fillRect/>
          </a:stretch>
        </p:blipFill>
        <p:spPr>
          <a:xfrm>
            <a:off x="8991360" y="2119320"/>
            <a:ext cx="2857320" cy="285732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Étude de ca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08F1F-4727-48C1-B656-06A2B8D554D5}"/>
              </a:ext>
            </a:extLst>
          </p:cNvPr>
          <p:cNvSpPr txBox="1">
            <a:spLocks noGrp="1"/>
          </p:cNvSpPr>
          <p:nvPr>
            <p:ph type="title" idx="4294967295"/>
          </p:nvPr>
        </p:nvSpPr>
        <p:spPr/>
        <p:txBody>
          <a:bodyPr/>
          <a:lstStyle/>
          <a:p>
            <a:pPr lvl="0"/>
            <a:r>
              <a:rPr lang="en-US"/>
              <a:t>Étude de cas 2</a:t>
            </a:r>
          </a:p>
        </p:txBody>
      </p:sp>
      <p:pic>
        <p:nvPicPr>
          <p:cNvPr id="3" name="Picture 4">
            <a:extLst>
              <a:ext uri="{FF2B5EF4-FFF2-40B4-BE49-F238E27FC236}">
                <a16:creationId xmlns:a16="http://schemas.microsoft.com/office/drawing/2014/main" id="{7C3B2A86-1C94-45F7-9F3E-96D911979D59}"/>
              </a:ext>
            </a:extLst>
          </p:cNvPr>
          <p:cNvPicPr>
            <a:picLocks noChangeAspect="1"/>
          </p:cNvPicPr>
          <p:nvPr/>
        </p:nvPicPr>
        <p:blipFill>
          <a:blip r:embed="rId3">
            <a:lum/>
            <a:alphaModFix/>
          </a:blip>
          <a:srcRect/>
          <a:stretch>
            <a:fillRect/>
          </a:stretch>
        </p:blipFill>
        <p:spPr>
          <a:xfrm>
            <a:off x="9834120" y="2925719"/>
            <a:ext cx="2095199" cy="3137759"/>
          </a:xfrm>
          <a:prstGeom prst="rect">
            <a:avLst/>
          </a:prstGeom>
          <a:solidFill>
            <a:srgbClr val="EDEDED"/>
          </a:solidFill>
          <a:ln w="190440">
            <a:solidFill>
              <a:srgbClr val="FFFFFF"/>
            </a:solidFill>
            <a:prstDash val="solid"/>
          </a:ln>
        </p:spPr>
      </p:pic>
      <p:sp>
        <p:nvSpPr>
          <p:cNvPr id="4" name="Content Placeholder 7">
            <a:extLst>
              <a:ext uri="{FF2B5EF4-FFF2-40B4-BE49-F238E27FC236}">
                <a16:creationId xmlns:a16="http://schemas.microsoft.com/office/drawing/2014/main" id="{BAF8060D-26E9-4CC8-88E4-6D38CF83507D}"/>
              </a:ext>
            </a:extLst>
          </p:cNvPr>
          <p:cNvSpPr/>
          <p:nvPr/>
        </p:nvSpPr>
        <p:spPr>
          <a:xfrm>
            <a:off x="838080" y="1600200"/>
            <a:ext cx="9069480" cy="2751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l" rtl="0" hangingPunct="1">
              <a:lnSpc>
                <a:spcPct val="90000"/>
              </a:lnSpc>
              <a:spcBef>
                <a:spcPts val="1001"/>
              </a:spcBef>
              <a:spcAft>
                <a:spcPts val="0"/>
              </a:spcAft>
              <a:buNone/>
              <a:tabLst/>
              <a:defRPr sz="1800"/>
            </a:pPr>
            <a:r>
              <a:rPr lang="en-CA" sz="1800" b="1" i="0" u="none" strike="noStrike" kern="1200" spc="0">
                <a:ln>
                  <a:noFill/>
                </a:ln>
                <a:solidFill>
                  <a:srgbClr val="000000"/>
                </a:solidFill>
                <a:latin typeface="Calibri" pitchFamily="18"/>
                <a:ea typeface="Arial Unicode MS" pitchFamily="2"/>
                <a:cs typeface="Arial Unicode MS" pitchFamily="2"/>
              </a:rPr>
              <a:t>Retrouvons Brooklin et sa mère 6 mois plus tard</a:t>
            </a:r>
          </a:p>
          <a:p>
            <a:pPr marL="0" marR="0" lvl="0" indent="0" algn="l" rtl="0" hangingPunct="1">
              <a:lnSpc>
                <a:spcPct val="90000"/>
              </a:lnSpc>
              <a:spcBef>
                <a:spcPts val="1001"/>
              </a:spcBef>
              <a:spcAft>
                <a:spcPts val="0"/>
              </a:spcAft>
              <a:buClr>
                <a:srgbClr val="000000"/>
              </a:buClr>
              <a:buSzPct val="45000"/>
              <a:buFont typeface="Arial" pitchFamily="32"/>
              <a:buChar char="•"/>
              <a:tabLst/>
              <a:defRPr sz="1800"/>
            </a:pPr>
            <a:r>
              <a:rPr lang="en-CA" sz="1800" b="0" i="0" u="none" strike="noStrike" kern="1200" spc="0">
                <a:ln>
                  <a:noFill/>
                </a:ln>
                <a:solidFill>
                  <a:srgbClr val="000000"/>
                </a:solidFill>
                <a:latin typeface="Calibri" pitchFamily="18"/>
                <a:ea typeface="Arial Unicode MS" pitchFamily="2"/>
                <a:cs typeface="Arial Unicode MS" pitchFamily="2"/>
              </a:rPr>
              <a:t>Le traitement par un </a:t>
            </a:r>
            <a:r>
              <a:rPr lang="en-CA" sz="1800" b="0" i="0" u="none" strike="noStrike" kern="1200" spc="0">
                <a:ln>
                  <a:noFill/>
                </a:ln>
                <a:solidFill>
                  <a:srgbClr val="000000"/>
                </a:solidFill>
                <a:latin typeface="Franklin Gothic Book" pitchFamily="18"/>
                <a:ea typeface="Arial Unicode MS" pitchFamily="2"/>
                <a:cs typeface="Arial Unicode MS" pitchFamily="2"/>
              </a:rPr>
              <a:t>inhibiteur topique de la calcineurine (ITC), l’onguent de tacrolimus à 0,03 %, a réussi</a:t>
            </a:r>
          </a:p>
          <a:p>
            <a:pPr marL="0" marR="0" lvl="0" indent="0" algn="l" rtl="0" hangingPunct="1">
              <a:lnSpc>
                <a:spcPct val="90000"/>
              </a:lnSpc>
              <a:spcBef>
                <a:spcPts val="1001"/>
              </a:spcBef>
              <a:spcAft>
                <a:spcPts val="0"/>
              </a:spcAft>
              <a:buClr>
                <a:srgbClr val="000000"/>
              </a:buClr>
              <a:buSzPct val="45000"/>
              <a:buFont typeface="Arial" pitchFamily="32"/>
              <a:buChar char="•"/>
              <a:tabLst/>
              <a:defRPr sz="1800"/>
            </a:pPr>
            <a:r>
              <a:rPr lang="en-CA" sz="1800" b="0" i="0" u="none" strike="noStrike" kern="1200" spc="0">
                <a:ln>
                  <a:noFill/>
                </a:ln>
                <a:solidFill>
                  <a:srgbClr val="000000"/>
                </a:solidFill>
                <a:latin typeface="Calibri" pitchFamily="18"/>
                <a:ea typeface="Arial Unicode MS" pitchFamily="2"/>
                <a:cs typeface="Arial Unicode MS" pitchFamily="2"/>
              </a:rPr>
              <a:t>Brooklin présente des poussées à peu près tous les deux mois</a:t>
            </a:r>
          </a:p>
          <a:p>
            <a:pPr marL="0" marR="0" lvl="0" indent="0" algn="l" rtl="0" hangingPunct="1">
              <a:lnSpc>
                <a:spcPct val="90000"/>
              </a:lnSpc>
              <a:spcBef>
                <a:spcPts val="1001"/>
              </a:spcBef>
              <a:spcAft>
                <a:spcPts val="0"/>
              </a:spcAft>
              <a:buClr>
                <a:srgbClr val="000000"/>
              </a:buClr>
              <a:buSzPct val="45000"/>
              <a:buFont typeface="Arial" pitchFamily="32"/>
              <a:buChar char="•"/>
              <a:tabLst/>
              <a:defRPr sz="1800"/>
            </a:pPr>
            <a:r>
              <a:rPr lang="en-CA" sz="1800" b="0" i="0" u="none" strike="noStrike" kern="1200" spc="0">
                <a:ln>
                  <a:noFill/>
                </a:ln>
                <a:solidFill>
                  <a:srgbClr val="000000"/>
                </a:solidFill>
                <a:latin typeface="Franklin Gothic Book" pitchFamily="18"/>
                <a:ea typeface="Arial Unicode MS" pitchFamily="2"/>
                <a:cs typeface="Arial Unicode MS" pitchFamily="2"/>
              </a:rPr>
              <a:t>On parle d’identification des déclencheurs et d’évitement de ces déclencheurs</a:t>
            </a:r>
          </a:p>
          <a:p>
            <a:pPr marL="0" marR="0" lvl="0" indent="0" algn="l" rtl="0" hangingPunct="1">
              <a:lnSpc>
                <a:spcPct val="90000"/>
              </a:lnSpc>
              <a:spcBef>
                <a:spcPts val="1001"/>
              </a:spcBef>
              <a:spcAft>
                <a:spcPts val="0"/>
              </a:spcAft>
              <a:buClr>
                <a:srgbClr val="000000"/>
              </a:buClr>
              <a:buSzPct val="45000"/>
              <a:buFont typeface="Arial" pitchFamily="32"/>
              <a:buChar char="•"/>
              <a:tabLst/>
              <a:defRPr sz="1800"/>
            </a:pPr>
            <a:r>
              <a:rPr lang="en-CA" sz="1800" b="0" i="0" u="none" strike="noStrike" kern="1200" spc="0">
                <a:ln>
                  <a:noFill/>
                </a:ln>
                <a:solidFill>
                  <a:srgbClr val="000000"/>
                </a:solidFill>
                <a:latin typeface="Franklin Gothic Book" pitchFamily="18"/>
                <a:ea typeface="Arial Unicode MS" pitchFamily="2"/>
                <a:cs typeface="Arial Unicode MS" pitchFamily="2"/>
              </a:rPr>
              <a:t>On rappelle à la mère de Brooklin que la DA connaîtra des périodes de récurrence et de poussées, et peut nécessiter d’adopter une approche proactive de prise en charge</a:t>
            </a:r>
          </a:p>
          <a:p>
            <a:pPr marL="0" marR="0" lvl="0" indent="0" algn="l" rtl="0" hangingPunct="1">
              <a:lnSpc>
                <a:spcPct val="90000"/>
              </a:lnSpc>
              <a:spcBef>
                <a:spcPts val="1001"/>
              </a:spcBef>
              <a:spcAft>
                <a:spcPts val="0"/>
              </a:spcAft>
              <a:buNone/>
              <a:tabLst/>
              <a:defRPr sz="1800"/>
            </a:pPr>
            <a:r>
              <a:rPr lang="en-CA" sz="1800" b="1" i="1" u="none" strike="noStrike" kern="1200" spc="0">
                <a:ln>
                  <a:noFill/>
                </a:ln>
                <a:solidFill>
                  <a:srgbClr val="000000"/>
                </a:solidFill>
                <a:latin typeface="Franklin Gothic Book" pitchFamily="18"/>
                <a:ea typeface="Arial Unicode MS" pitchFamily="2"/>
                <a:cs typeface="Arial Unicode MS" pitchFamily="2"/>
              </a:rPr>
              <a:t>Comment prendriez-vous en charge les poussées de Brooklin?</a:t>
            </a:r>
          </a:p>
        </p:txBody>
      </p:sp>
      <p:sp>
        <p:nvSpPr>
          <p:cNvPr id="5" name="Content Placeholder 7">
            <a:extLst>
              <a:ext uri="{FF2B5EF4-FFF2-40B4-BE49-F238E27FC236}">
                <a16:creationId xmlns:a16="http://schemas.microsoft.com/office/drawing/2014/main" id="{CB6BD718-B882-41FA-ACC8-82D943025E9B}"/>
              </a:ext>
            </a:extLst>
          </p:cNvPr>
          <p:cNvSpPr/>
          <p:nvPr/>
        </p:nvSpPr>
        <p:spPr>
          <a:xfrm>
            <a:off x="838080" y="4386960"/>
            <a:ext cx="8212680" cy="2285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noAutofit/>
          </a:bodyPr>
          <a:lstStyle/>
          <a:p>
            <a:pPr marL="0" marR="0" lvl="0" indent="0" algn="l" rtl="0" hangingPunct="1">
              <a:lnSpc>
                <a:spcPct val="90000"/>
              </a:lnSpc>
              <a:spcBef>
                <a:spcPts val="601"/>
              </a:spcBef>
              <a:spcAft>
                <a:spcPts val="0"/>
              </a:spcAft>
              <a:buNone/>
              <a:tabLst/>
              <a:defRPr sz="1800"/>
            </a:pPr>
            <a:r>
              <a:rPr lang="en-CA" sz="1800" b="0" i="1" u="none" strike="noStrike" kern="1200" spc="0">
                <a:ln>
                  <a:noFill/>
                </a:ln>
                <a:solidFill>
                  <a:srgbClr val="000000"/>
                </a:solidFill>
                <a:latin typeface="Franklin Gothic Book" pitchFamily="18"/>
                <a:ea typeface="Arial Unicode MS" pitchFamily="2"/>
                <a:cs typeface="Arial Unicode MS" pitchFamily="2"/>
              </a:rPr>
              <a:t>Question sur l’étude de cas</a:t>
            </a:r>
          </a:p>
          <a:p>
            <a:pPr marL="0" marR="0" lvl="0" indent="0" algn="l" rtl="0" hangingPunct="1">
              <a:lnSpc>
                <a:spcPct val="90000"/>
              </a:lnSpc>
              <a:spcBef>
                <a:spcPts val="601"/>
              </a:spcBef>
              <a:spcAft>
                <a:spcPts val="0"/>
              </a:spcAft>
              <a:buNone/>
              <a:tabLst/>
              <a:defRPr sz="1800"/>
            </a:pPr>
            <a:r>
              <a:rPr lang="en-CA" sz="1800" b="1" i="0" u="none" strike="noStrike" kern="1200" spc="0">
                <a:ln>
                  <a:noFill/>
                </a:ln>
                <a:solidFill>
                  <a:srgbClr val="000000"/>
                </a:solidFill>
                <a:latin typeface="Franklin Gothic Book" pitchFamily="18"/>
                <a:ea typeface="Arial Unicode MS" pitchFamily="2"/>
                <a:cs typeface="Arial Unicode MS" pitchFamily="2"/>
              </a:rPr>
              <a:t>Pour contribuer à protéger leur peau et à éviter les poussées, que doivent éviter les patients atteints de DA comme Brooklin parmi les éléments suivants?</a:t>
            </a:r>
          </a:p>
          <a:p>
            <a:pPr marL="0" marR="0" lvl="0" indent="0" algn="l" rtl="0" hangingPunct="1">
              <a:lnSpc>
                <a:spcPct val="90000"/>
              </a:lnSpc>
              <a:spcBef>
                <a:spcPts val="601"/>
              </a:spcBef>
              <a:spcAft>
                <a:spcPts val="0"/>
              </a:spcAft>
              <a:buClr>
                <a:srgbClr val="000000"/>
              </a:buClr>
              <a:buSzPct val="45000"/>
              <a:buAutoNum type="alphaLcParenR"/>
              <a:tabLst/>
              <a:defRPr sz="1800"/>
            </a:pPr>
            <a:r>
              <a:rPr lang="en-CA" sz="1800" b="0" i="0" u="none" strike="noStrike" kern="1200" spc="0">
                <a:ln>
                  <a:noFill/>
                </a:ln>
                <a:solidFill>
                  <a:srgbClr val="000000"/>
                </a:solidFill>
                <a:latin typeface="Franklin Gothic Book" pitchFamily="18"/>
                <a:ea typeface="Arial Unicode MS" pitchFamily="2"/>
                <a:cs typeface="Arial Unicode MS" pitchFamily="2"/>
              </a:rPr>
              <a:t>Les savons ou les lotions parfumés</a:t>
            </a:r>
          </a:p>
          <a:p>
            <a:pPr marL="0" marR="0" lvl="0" indent="0" algn="l" rtl="0" hangingPunct="1">
              <a:lnSpc>
                <a:spcPct val="90000"/>
              </a:lnSpc>
              <a:spcBef>
                <a:spcPts val="601"/>
              </a:spcBef>
              <a:spcAft>
                <a:spcPts val="0"/>
              </a:spcAft>
              <a:buClr>
                <a:srgbClr val="000000"/>
              </a:buClr>
              <a:buSzPct val="45000"/>
              <a:buAutoNum type="alphaLcParenR"/>
              <a:tabLst/>
              <a:defRPr sz="1800"/>
            </a:pPr>
            <a:r>
              <a:rPr lang="en-CA" sz="1800" b="0" i="0" u="none" strike="noStrike" kern="1200" spc="0">
                <a:ln>
                  <a:noFill/>
                </a:ln>
                <a:solidFill>
                  <a:srgbClr val="000000"/>
                </a:solidFill>
                <a:latin typeface="Franklin Gothic Book" pitchFamily="18"/>
                <a:ea typeface="Arial Unicode MS" pitchFamily="2"/>
                <a:cs typeface="Arial Unicode MS" pitchFamily="2"/>
              </a:rPr>
              <a:t>L’utilisation d’un javellisant ou un adoucissant dans le lavage des vêtements</a:t>
            </a:r>
          </a:p>
          <a:p>
            <a:pPr marL="0" marR="0" lvl="0" indent="0" algn="l" rtl="0" hangingPunct="1">
              <a:lnSpc>
                <a:spcPct val="90000"/>
              </a:lnSpc>
              <a:spcBef>
                <a:spcPts val="601"/>
              </a:spcBef>
              <a:spcAft>
                <a:spcPts val="0"/>
              </a:spcAft>
              <a:buClr>
                <a:srgbClr val="000000"/>
              </a:buClr>
              <a:buSzPct val="45000"/>
              <a:buAutoNum type="alphaLcParenR"/>
              <a:tabLst/>
              <a:defRPr sz="1800"/>
            </a:pPr>
            <a:r>
              <a:rPr lang="en-CA" sz="1800" b="0" i="0" u="none" strike="noStrike" kern="1200" spc="0">
                <a:ln>
                  <a:noFill/>
                </a:ln>
                <a:solidFill>
                  <a:srgbClr val="000000"/>
                </a:solidFill>
                <a:latin typeface="Franklin Gothic Book" pitchFamily="18"/>
                <a:ea typeface="Arial Unicode MS" pitchFamily="2"/>
                <a:cs typeface="Arial Unicode MS" pitchFamily="2"/>
              </a:rPr>
              <a:t>Le port de tissus rugueux</a:t>
            </a:r>
          </a:p>
          <a:p>
            <a:pPr marL="0" marR="0" lvl="0" indent="0" algn="l" rtl="0" hangingPunct="1">
              <a:lnSpc>
                <a:spcPct val="90000"/>
              </a:lnSpc>
              <a:spcBef>
                <a:spcPts val="601"/>
              </a:spcBef>
              <a:spcAft>
                <a:spcPts val="0"/>
              </a:spcAft>
              <a:buClr>
                <a:srgbClr val="000000"/>
              </a:buClr>
              <a:buSzPct val="45000"/>
              <a:buAutoNum type="alphaLcParenR"/>
              <a:tabLst/>
              <a:defRPr sz="1800"/>
            </a:pPr>
            <a:r>
              <a:rPr lang="en-CA" sz="1800" b="0" i="0" u="none" strike="noStrike" kern="1200" spc="0">
                <a:ln>
                  <a:noFill/>
                </a:ln>
                <a:solidFill>
                  <a:srgbClr val="000000"/>
                </a:solidFill>
                <a:latin typeface="Franklin Gothic Book" pitchFamily="18"/>
                <a:ea typeface="Arial Unicode MS" pitchFamily="2"/>
                <a:cs typeface="Arial Unicode MS" pitchFamily="2"/>
              </a:rPr>
              <a:t>Toutes ces réponses</a:t>
            </a:r>
          </a:p>
          <a:p>
            <a:pPr marL="0" marR="0" lvl="0" indent="0" algn="l" rtl="0" hangingPunct="1">
              <a:lnSpc>
                <a:spcPct val="90000"/>
              </a:lnSpc>
              <a:spcBef>
                <a:spcPts val="601"/>
              </a:spcBef>
              <a:spcAft>
                <a:spcPts val="0"/>
              </a:spcAft>
              <a:buNone/>
              <a:tabLst/>
              <a:defRPr sz="1800"/>
            </a:pPr>
            <a:endParaRPr lang="en-CA" sz="1800" b="0" i="0" u="none" strike="noStrike" kern="1200" spc="0">
              <a:ln>
                <a:noFill/>
              </a:ln>
              <a:solidFill>
                <a:srgbClr val="000000"/>
              </a:solidFill>
              <a:latin typeface="Franklin Gothic Book" pitchFamily="18"/>
              <a:ea typeface="Arial Unicode MS" pitchFamily="2"/>
              <a:cs typeface="Arial Unicode MS" pitchFamily="2"/>
            </a:endParaRPr>
          </a:p>
          <a:p>
            <a:pPr marL="0" marR="0" lvl="0" indent="0" algn="l" rtl="0" hangingPunct="1">
              <a:lnSpc>
                <a:spcPct val="90000"/>
              </a:lnSpc>
              <a:spcBef>
                <a:spcPts val="601"/>
              </a:spcBef>
              <a:spcAft>
                <a:spcPts val="0"/>
              </a:spcAft>
              <a:buNone/>
              <a:tabLst/>
              <a:defRPr sz="1800"/>
            </a:pPr>
            <a:endParaRPr lang="en-CA" sz="1800" b="0" i="0" u="none" strike="noStrike" kern="1200" spc="0">
              <a:ln>
                <a:noFill/>
              </a:ln>
              <a:solidFill>
                <a:srgbClr val="000000"/>
              </a:solidFill>
              <a:latin typeface="Franklin Gothic Book" pitchFamily="18"/>
              <a:ea typeface="Arial Unicode MS" pitchFamily="2"/>
              <a:cs typeface="Arial Unicode MS" pitchFamily="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Étude de cas 2 - Trai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BC9F-2CCD-46D0-9C41-04BC91228E3C}"/>
              </a:ext>
            </a:extLst>
          </p:cNvPr>
          <p:cNvSpPr txBox="1">
            <a:spLocks noGrp="1"/>
          </p:cNvSpPr>
          <p:nvPr>
            <p:ph type="title" idx="4294967295"/>
          </p:nvPr>
        </p:nvSpPr>
        <p:spPr/>
        <p:txBody>
          <a:bodyPr/>
          <a:lstStyle/>
          <a:p>
            <a:pPr lvl="0"/>
            <a:r>
              <a:rPr lang="en-US"/>
              <a:t>Étude de cas 2 - Traitement</a:t>
            </a:r>
          </a:p>
        </p:txBody>
      </p:sp>
      <p:sp>
        <p:nvSpPr>
          <p:cNvPr id="3" name="Content Placeholder 3">
            <a:extLst>
              <a:ext uri="{FF2B5EF4-FFF2-40B4-BE49-F238E27FC236}">
                <a16:creationId xmlns:a16="http://schemas.microsoft.com/office/drawing/2014/main" id="{952D15DA-8291-404A-A869-6C237509A078}"/>
              </a:ext>
            </a:extLst>
          </p:cNvPr>
          <p:cNvSpPr txBox="1">
            <a:spLocks noGrp="1"/>
          </p:cNvSpPr>
          <p:nvPr>
            <p:ph type="body" idx="4294967295"/>
          </p:nvPr>
        </p:nvSpPr>
        <p:spPr>
          <a:xfrm>
            <a:off x="838080" y="1825560"/>
            <a:ext cx="8270640" cy="4748400"/>
          </a:xfrm>
        </p:spPr>
        <p:txBody>
          <a:bodyPr/>
          <a:lstStyle/>
          <a:p>
            <a:pPr lvl="0">
              <a:lnSpc>
                <a:spcPct val="100000"/>
              </a:lnSpc>
              <a:spcBef>
                <a:spcPts val="1001"/>
              </a:spcBef>
              <a:buClr>
                <a:srgbClr val="000000"/>
              </a:buClr>
              <a:buFont typeface="Arial" pitchFamily="32"/>
              <a:buChar char="•"/>
            </a:pPr>
            <a:r>
              <a:rPr lang="en-US" sz="2400"/>
              <a:t>Brooklin a présenté une fréquence élevée de poussées au cours de la dernière année (&gt; 5 poussées en un an : elle est candidate à un traitement par le tacrolimus)</a:t>
            </a:r>
          </a:p>
          <a:p>
            <a:pPr lvl="0">
              <a:lnSpc>
                <a:spcPct val="100000"/>
              </a:lnSpc>
              <a:spcBef>
                <a:spcPts val="1001"/>
              </a:spcBef>
              <a:buClr>
                <a:srgbClr val="000000"/>
              </a:buClr>
              <a:buFont typeface="Arial" pitchFamily="32"/>
              <a:buChar char="•"/>
            </a:pPr>
            <a:r>
              <a:rPr lang="en-US" sz="2400"/>
              <a:t>Elle a bien répondu à un onguent de tacrolimus à 0,03 % dans le passé</a:t>
            </a:r>
          </a:p>
          <a:p>
            <a:pPr lvl="0">
              <a:lnSpc>
                <a:spcPct val="100000"/>
              </a:lnSpc>
              <a:spcBef>
                <a:spcPts val="1001"/>
              </a:spcBef>
              <a:buClr>
                <a:srgbClr val="000000"/>
              </a:buClr>
              <a:buFont typeface="Arial" pitchFamily="32"/>
              <a:buChar char="•"/>
            </a:pPr>
            <a:r>
              <a:rPr lang="en-US" sz="2400"/>
              <a:t>Étant donné sa réponse positive, le même traitement topique non stéroïdien lui est prescrit pour utilisation entre les exacerbations de la maladie</a:t>
            </a:r>
          </a:p>
          <a:p>
            <a:pPr lvl="0">
              <a:lnSpc>
                <a:spcPct val="100000"/>
              </a:lnSpc>
              <a:spcBef>
                <a:spcPts val="1001"/>
              </a:spcBef>
              <a:buClr>
                <a:srgbClr val="000000"/>
              </a:buClr>
              <a:buFont typeface="Arial" pitchFamily="32"/>
              <a:buChar char="•"/>
            </a:pPr>
            <a:r>
              <a:rPr lang="en-US" sz="2400"/>
              <a:t>Il est recommandé d’adopter une approche proactive afin de réduire la fréquence des poussées, maintenir la barrière cutanée, maîtriser l’inflammation sous-jacente et prolonger les périodes sans poussée</a:t>
            </a:r>
          </a:p>
          <a:p>
            <a:pPr lvl="0">
              <a:lnSpc>
                <a:spcPct val="100000"/>
              </a:lnSpc>
              <a:spcBef>
                <a:spcPts val="1001"/>
              </a:spcBef>
              <a:buClr>
                <a:srgbClr val="000000"/>
              </a:buClr>
              <a:buFont typeface="Arial" pitchFamily="32"/>
              <a:buChar char="•"/>
            </a:pPr>
            <a:r>
              <a:rPr lang="en-US" sz="2400"/>
              <a:t>Le schéma posologique d’entretien est d’une application une fois par jour, deux fois par semaine sur les zones typiquement touchées par l’eczéma, en laissant s’écouler 2-3 jours entre les applications; on peut reprendre l’application deux fois par jour lorsque les symptômes commencent à apparaître</a:t>
            </a:r>
          </a:p>
        </p:txBody>
      </p:sp>
      <p:pic>
        <p:nvPicPr>
          <p:cNvPr id="4" name="Picture 4">
            <a:extLst>
              <a:ext uri="{FF2B5EF4-FFF2-40B4-BE49-F238E27FC236}">
                <a16:creationId xmlns:a16="http://schemas.microsoft.com/office/drawing/2014/main" id="{FB99DE5F-5A5A-4FF6-9454-63D9AE681D48}"/>
              </a:ext>
            </a:extLst>
          </p:cNvPr>
          <p:cNvPicPr>
            <a:picLocks noChangeAspect="1"/>
          </p:cNvPicPr>
          <p:nvPr/>
        </p:nvPicPr>
        <p:blipFill>
          <a:blip r:embed="rId3">
            <a:lum/>
            <a:alphaModFix/>
          </a:blip>
          <a:srcRect/>
          <a:stretch>
            <a:fillRect/>
          </a:stretch>
        </p:blipFill>
        <p:spPr>
          <a:xfrm>
            <a:off x="9300600" y="2272680"/>
            <a:ext cx="2285640" cy="3422879"/>
          </a:xfrm>
          <a:prstGeom prst="rect">
            <a:avLst/>
          </a:prstGeom>
          <a:solidFill>
            <a:srgbClr val="EDEDED"/>
          </a:solidFill>
          <a:ln w="190440">
            <a:solidFill>
              <a:srgbClr val="FFFFFF"/>
            </a:solidFill>
            <a:prstDash val="soli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Traitement d’entretien (IT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7463A-02FB-48AB-952F-3CDE0B08B227}"/>
              </a:ext>
            </a:extLst>
          </p:cNvPr>
          <p:cNvSpPr txBox="1">
            <a:spLocks noGrp="1"/>
          </p:cNvSpPr>
          <p:nvPr>
            <p:ph type="title" idx="4294967295"/>
          </p:nvPr>
        </p:nvSpPr>
        <p:spPr/>
        <p:txBody>
          <a:bodyPr/>
          <a:lstStyle/>
          <a:p>
            <a:pPr lvl="0"/>
            <a:r>
              <a:rPr lang="en-US"/>
              <a:t>Traitement d’entretien (ITC)</a:t>
            </a:r>
          </a:p>
        </p:txBody>
      </p:sp>
      <p:sp>
        <p:nvSpPr>
          <p:cNvPr id="3" name="Content Placeholder 9">
            <a:extLst>
              <a:ext uri="{FF2B5EF4-FFF2-40B4-BE49-F238E27FC236}">
                <a16:creationId xmlns:a16="http://schemas.microsoft.com/office/drawing/2014/main" id="{41B29179-7944-487B-BF4C-97448CA1F8AC}"/>
              </a:ext>
            </a:extLst>
          </p:cNvPr>
          <p:cNvSpPr txBox="1">
            <a:spLocks noGrp="1"/>
          </p:cNvSpPr>
          <p:nvPr>
            <p:ph type="body" idx="4294967295"/>
          </p:nvPr>
        </p:nvSpPr>
        <p:spPr>
          <a:xfrm>
            <a:off x="838080" y="1825560"/>
            <a:ext cx="9416520" cy="4350960"/>
          </a:xfrm>
        </p:spPr>
        <p:txBody>
          <a:bodyPr/>
          <a:lstStyle/>
          <a:p>
            <a:pPr lvl="0">
              <a:lnSpc>
                <a:spcPct val="115000"/>
              </a:lnSpc>
              <a:spcBef>
                <a:spcPts val="1001"/>
              </a:spcBef>
              <a:buNone/>
            </a:pPr>
            <a:r>
              <a:rPr lang="en-US" sz="3500" b="1" i="1" u="sng"/>
              <a:t>Le traitement d’entretien par le tacrolimus (ITC)</a:t>
            </a:r>
            <a:r>
              <a:rPr lang="en-US" sz="2200" i="1"/>
              <a:t>19</a:t>
            </a:r>
          </a:p>
          <a:p>
            <a:pPr lvl="0">
              <a:lnSpc>
                <a:spcPct val="110000"/>
              </a:lnSpc>
              <a:spcBef>
                <a:spcPts val="1001"/>
              </a:spcBef>
              <a:buClr>
                <a:srgbClr val="000000"/>
              </a:buClr>
              <a:buFont typeface="Arial" pitchFamily="32"/>
              <a:buChar char="•"/>
            </a:pPr>
            <a:r>
              <a:rPr lang="en-US" sz="2600" b="1"/>
              <a:t>Seul le tacrolimus est indiqué comme traitement « d’entretien » pour prévenir les poussées </a:t>
            </a:r>
            <a:r>
              <a:rPr lang="en-US" sz="2600"/>
              <a:t>et prolonger les périodes sans poussée chez les patients qui présentent une fréquence des poussées élevée (≥ 5 fois par an)21</a:t>
            </a:r>
          </a:p>
          <a:p>
            <a:pPr lvl="0">
              <a:lnSpc>
                <a:spcPct val="110000"/>
              </a:lnSpc>
              <a:spcBef>
                <a:spcPts val="1001"/>
              </a:spcBef>
              <a:buClr>
                <a:srgbClr val="000000"/>
              </a:buClr>
              <a:buFont typeface="Arial" pitchFamily="32"/>
              <a:buChar char="•"/>
            </a:pPr>
            <a:r>
              <a:rPr lang="en-US" sz="2600" b="1"/>
              <a:t>Le schéma posologique d’entretien du tacrolimus </a:t>
            </a:r>
            <a:r>
              <a:rPr lang="en-US" sz="2600"/>
              <a:t>est d’une application par jour, deux jours par semaine, à 2 à 3 jours d’intervalle20,21 </a:t>
            </a:r>
            <a:br>
              <a:rPr lang="en-US" sz="2600"/>
            </a:br>
            <a:r>
              <a:rPr lang="en-US" sz="2600"/>
              <a:t>(Dans de tels cas, les patients devraient appliquer le tacrolimus sur les zones de peau qui sont typiquement affectées par l’eczéma ou les zones « à risque » habituelles même si la peau paraît normale)</a:t>
            </a:r>
          </a:p>
          <a:p>
            <a:pPr lvl="0">
              <a:lnSpc>
                <a:spcPct val="110000"/>
              </a:lnSpc>
              <a:spcBef>
                <a:spcPts val="1001"/>
              </a:spcBef>
              <a:buClr>
                <a:srgbClr val="000000"/>
              </a:buClr>
              <a:buFont typeface="Arial" pitchFamily="32"/>
              <a:buChar char="•"/>
            </a:pPr>
            <a:r>
              <a:rPr lang="en-US" sz="2600" b="1"/>
              <a:t>Une application intermittente et proactive du tacrolimus</a:t>
            </a:r>
            <a:r>
              <a:rPr lang="en-US" sz="2600"/>
              <a:t> sur les sites de récurrence de la maladie s’est avérée être efficace pour </a:t>
            </a:r>
            <a:r>
              <a:rPr lang="en-US" sz="2600" b="1"/>
              <a:t>réduire la fréquence des récurrences et la sévérité des </a:t>
            </a:r>
            <a:r>
              <a:rPr lang="en-US" sz="2600"/>
              <a:t>récurrences subséquentes18,21</a:t>
            </a:r>
          </a:p>
          <a:p>
            <a:pPr lvl="0">
              <a:spcBef>
                <a:spcPts val="1001"/>
              </a:spcBef>
              <a:buNone/>
            </a:pPr>
            <a:endParaRPr lang="en-US"/>
          </a:p>
        </p:txBody>
      </p:sp>
      <p:sp>
        <p:nvSpPr>
          <p:cNvPr id="4" name="TextBox 4">
            <a:extLst>
              <a:ext uri="{FF2B5EF4-FFF2-40B4-BE49-F238E27FC236}">
                <a16:creationId xmlns:a16="http://schemas.microsoft.com/office/drawing/2014/main" id="{F4A50F33-4DF3-4108-94F1-2E49C257A236}"/>
              </a:ext>
            </a:extLst>
          </p:cNvPr>
          <p:cNvSpPr/>
          <p:nvPr/>
        </p:nvSpPr>
        <p:spPr>
          <a:xfrm>
            <a:off x="748439" y="6169680"/>
            <a:ext cx="9596520" cy="637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Monographie d’Elidel (pimécrolimus) crème à 1 %. Inhibiteur topique de la calcineurine. Valeant Canada, 4 septembre 2014.</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Monographie de Protopic (tacrolimus) onguent à 0,03 % et à 0,1 %. Inhibiteur topique de la calcineurine. Astellas Pharma Canada Inc., 11 octobre 2011.  </a:t>
            </a:r>
            <a:r>
              <a:rPr lang="en-CA" sz="1200" b="0" i="0" u="none" strike="noStrike" kern="1200" spc="0">
                <a:ln>
                  <a:noFill/>
                </a:ln>
                <a:solidFill>
                  <a:srgbClr val="000000"/>
                </a:solidFill>
                <a:latin typeface="Calibri" pitchFamily="18"/>
                <a:ea typeface="Calibri" pitchFamily="2"/>
                <a:cs typeface="Arial" pitchFamily="2"/>
              </a:rPr>
              <a:t>Eichenfeld LF et al. </a:t>
            </a:r>
            <a:r>
              <a:rPr lang="en-CA" sz="1200" b="0" i="1" u="none" strike="noStrike" kern="1200" spc="0">
                <a:ln>
                  <a:noFill/>
                </a:ln>
                <a:solidFill>
                  <a:srgbClr val="000000"/>
                </a:solidFill>
                <a:latin typeface="Calibri" pitchFamily="18"/>
                <a:ea typeface="Calibri" pitchFamily="2"/>
                <a:cs typeface="Arial" pitchFamily="2"/>
              </a:rPr>
              <a:t>J Am Acad Dermatol</a:t>
            </a:r>
            <a:r>
              <a:rPr lang="en-CA" sz="1200" b="0" i="0" u="none" strike="noStrike" kern="1200" spc="0">
                <a:ln>
                  <a:noFill/>
                </a:ln>
                <a:solidFill>
                  <a:srgbClr val="000000"/>
                </a:solidFill>
                <a:latin typeface="Calibri" pitchFamily="18"/>
                <a:ea typeface="Calibri" pitchFamily="2"/>
                <a:cs typeface="Arial" pitchFamily="2"/>
              </a:rPr>
              <a:t> 2014;71:116-132.</a:t>
            </a:r>
          </a:p>
        </p:txBody>
      </p:sp>
      <p:pic>
        <p:nvPicPr>
          <p:cNvPr id="5" name="Picture 8">
            <a:extLst>
              <a:ext uri="{FF2B5EF4-FFF2-40B4-BE49-F238E27FC236}">
                <a16:creationId xmlns:a16="http://schemas.microsoft.com/office/drawing/2014/main" id="{2CB14E9C-C7E0-4B9A-86F9-9D01771B920A}"/>
              </a:ext>
            </a:extLst>
          </p:cNvPr>
          <p:cNvPicPr>
            <a:picLocks noChangeAspect="1"/>
          </p:cNvPicPr>
          <p:nvPr/>
        </p:nvPicPr>
        <p:blipFill>
          <a:blip r:embed="rId3">
            <a:lum/>
            <a:alphaModFix/>
          </a:blip>
          <a:srcRect/>
          <a:stretch>
            <a:fillRect/>
          </a:stretch>
        </p:blipFill>
        <p:spPr>
          <a:xfrm>
            <a:off x="10591560" y="2396880"/>
            <a:ext cx="1125360" cy="342863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Entretien proactif (IT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2ECF1-6FCF-4F43-BE7B-A4BF47151049}"/>
              </a:ext>
            </a:extLst>
          </p:cNvPr>
          <p:cNvSpPr txBox="1">
            <a:spLocks noGrp="1"/>
          </p:cNvSpPr>
          <p:nvPr>
            <p:ph type="title" idx="4294967295"/>
          </p:nvPr>
        </p:nvSpPr>
        <p:spPr/>
        <p:txBody>
          <a:bodyPr/>
          <a:lstStyle/>
          <a:p>
            <a:pPr lvl="0"/>
            <a:r>
              <a:rPr lang="en-US"/>
              <a:t>Entretien proactif (ITC)</a:t>
            </a:r>
          </a:p>
        </p:txBody>
      </p:sp>
      <p:sp>
        <p:nvSpPr>
          <p:cNvPr id="3" name="Content Placeholder 7">
            <a:extLst>
              <a:ext uri="{FF2B5EF4-FFF2-40B4-BE49-F238E27FC236}">
                <a16:creationId xmlns:a16="http://schemas.microsoft.com/office/drawing/2014/main" id="{09D4E562-8AC4-4FE0-B8C2-9B7A6487036A}"/>
              </a:ext>
            </a:extLst>
          </p:cNvPr>
          <p:cNvSpPr txBox="1">
            <a:spLocks noGrp="1"/>
          </p:cNvSpPr>
          <p:nvPr>
            <p:ph type="body" idx="4294967295"/>
          </p:nvPr>
        </p:nvSpPr>
        <p:spPr>
          <a:xfrm>
            <a:off x="838080" y="1825560"/>
            <a:ext cx="10515240" cy="2271600"/>
          </a:xfrm>
        </p:spPr>
        <p:txBody>
          <a:bodyPr/>
          <a:lstStyle/>
          <a:p>
            <a:pPr lvl="0">
              <a:lnSpc>
                <a:spcPct val="120000"/>
              </a:lnSpc>
              <a:spcBef>
                <a:spcPts val="1001"/>
              </a:spcBef>
              <a:buClr>
                <a:srgbClr val="000000"/>
              </a:buClr>
              <a:buFont typeface="Arial" pitchFamily="32"/>
              <a:buChar char="•"/>
            </a:pPr>
            <a:r>
              <a:rPr lang="en-US"/>
              <a:t>La tendance récente en faveur d’un </a:t>
            </a:r>
            <a:r>
              <a:rPr lang="en-US" b="1" i="1"/>
              <a:t>«</a:t>
            </a:r>
            <a:r>
              <a:rPr lang="en-US" i="1"/>
              <a:t> </a:t>
            </a:r>
            <a:r>
              <a:rPr lang="en-US" b="1" i="1"/>
              <a:t>entretien proactif »</a:t>
            </a:r>
            <a:r>
              <a:rPr lang="en-US"/>
              <a:t> plutôt que d’un</a:t>
            </a:r>
            <a:r>
              <a:rPr lang="en-US" b="1"/>
              <a:t> </a:t>
            </a:r>
            <a:r>
              <a:rPr lang="en-US" b="1" i="1"/>
              <a:t>«</a:t>
            </a:r>
            <a:r>
              <a:rPr lang="en-US" i="1"/>
              <a:t> </a:t>
            </a:r>
            <a:r>
              <a:rPr lang="en-US" b="1" i="1"/>
              <a:t>traitement réactif »</a:t>
            </a:r>
            <a:r>
              <a:rPr lang="en-US" b="1"/>
              <a:t> </a:t>
            </a:r>
            <a:r>
              <a:rPr lang="en-US"/>
              <a:t>prend en compte la nature chronique et récurrente de la DA5</a:t>
            </a:r>
          </a:p>
          <a:p>
            <a:pPr lvl="0">
              <a:lnSpc>
                <a:spcPct val="120000"/>
              </a:lnSpc>
              <a:spcBef>
                <a:spcPts val="1001"/>
              </a:spcBef>
              <a:buClr>
                <a:srgbClr val="000000"/>
              </a:buClr>
              <a:buFont typeface="Arial" pitchFamily="32"/>
              <a:buChar char="•"/>
            </a:pPr>
            <a:r>
              <a:rPr lang="en-US"/>
              <a:t>Cette étude a conclu que l’application proactive deux fois par semaine d’un onguent de tacrolimus à 0,03 % était efficace chez les enfants pour prévenir, retarder, réduire et maîtriser la fréquence des exacerbations de la DA25,26</a:t>
            </a:r>
          </a:p>
        </p:txBody>
      </p:sp>
      <p:sp>
        <p:nvSpPr>
          <p:cNvPr id="4" name="Rectangle 5">
            <a:extLst>
              <a:ext uri="{FF2B5EF4-FFF2-40B4-BE49-F238E27FC236}">
                <a16:creationId xmlns:a16="http://schemas.microsoft.com/office/drawing/2014/main" id="{1F560DD3-CDF8-41D2-91A3-A51CD7395A64}"/>
              </a:ext>
            </a:extLst>
          </p:cNvPr>
          <p:cNvSpPr/>
          <p:nvPr/>
        </p:nvSpPr>
        <p:spPr>
          <a:xfrm>
            <a:off x="6505920" y="5087159"/>
            <a:ext cx="5160960" cy="15505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200" b="1" i="0" u="none" strike="noStrike" kern="1200" spc="0">
                <a:ln>
                  <a:noFill/>
                </a:ln>
                <a:solidFill>
                  <a:srgbClr val="000000"/>
                </a:solidFill>
                <a:latin typeface="Franklin Gothic Book" pitchFamily="18"/>
                <a:ea typeface="Arial Unicode MS" pitchFamily="2"/>
                <a:cs typeface="Arial Unicode MS" pitchFamily="2"/>
              </a:rPr>
              <a:t>Critère d’efficacité principal : Nombre d’exacerbations de la maladie nécessitant une intervention thérapeutique substantielle</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Étude multicentrique, à répartition aléatoire et contrôlée par excipient sur la prise en charge d’enfants atteints de DA - on a également démontré que l’application proactive deux fois par semaine d’un onguent de tacrolimus à 0,03 % sur 12 mois (après une période initiale de 6 semaines de traitement en ouvert) maîtrise la survenue des poussées (n = 267)25</a:t>
            </a:r>
          </a:p>
        </p:txBody>
      </p:sp>
      <p:sp>
        <p:nvSpPr>
          <p:cNvPr id="5" name="Rectangle 6">
            <a:extLst>
              <a:ext uri="{FF2B5EF4-FFF2-40B4-BE49-F238E27FC236}">
                <a16:creationId xmlns:a16="http://schemas.microsoft.com/office/drawing/2014/main" id="{00A4D804-A8A4-4B0A-BEE9-C12193DC1569}"/>
              </a:ext>
            </a:extLst>
          </p:cNvPr>
          <p:cNvSpPr/>
          <p:nvPr/>
        </p:nvSpPr>
        <p:spPr>
          <a:xfrm>
            <a:off x="1058400" y="6324479"/>
            <a:ext cx="366444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000" b="0" i="0" u="none" strike="noStrike" kern="1200" spc="0">
                <a:ln>
                  <a:noFill/>
                </a:ln>
                <a:solidFill>
                  <a:srgbClr val="000000"/>
                </a:solidFill>
                <a:latin typeface="Franklin Gothic Book" pitchFamily="18"/>
                <a:ea typeface="Arial Unicode MS" pitchFamily="2"/>
                <a:cs typeface="Arial Unicode MS" pitchFamily="2"/>
              </a:rPr>
              <a:t>Adapté de Thaçi D et al. </a:t>
            </a:r>
            <a:r>
              <a:rPr lang="en-CA" sz="1000" b="0" i="1" u="none" strike="noStrike" kern="1200" spc="0">
                <a:ln>
                  <a:noFill/>
                </a:ln>
                <a:solidFill>
                  <a:srgbClr val="000000"/>
                </a:solidFill>
                <a:latin typeface="Franklin Gothic Book" pitchFamily="18"/>
                <a:ea typeface="Arial Unicode MS" pitchFamily="2"/>
                <a:cs typeface="Arial Unicode MS" pitchFamily="2"/>
              </a:rPr>
              <a:t>Br J Dermatol</a:t>
            </a:r>
            <a:r>
              <a:rPr lang="en-CA" sz="1000" b="0" i="0" u="none" strike="noStrike" kern="1200" spc="0">
                <a:ln>
                  <a:noFill/>
                </a:ln>
                <a:solidFill>
                  <a:srgbClr val="000000"/>
                </a:solidFill>
                <a:latin typeface="Franklin Gothic Book" pitchFamily="18"/>
                <a:ea typeface="Arial Unicode MS" pitchFamily="2"/>
                <a:cs typeface="Arial Unicode MS" pitchFamily="2"/>
              </a:rPr>
              <a:t> 2008;159:1348-1356.</a:t>
            </a:r>
          </a:p>
        </p:txBody>
      </p:sp>
      <p:pic>
        <p:nvPicPr>
          <p:cNvPr id="6" name="Picture 8">
            <a:extLst>
              <a:ext uri="{FF2B5EF4-FFF2-40B4-BE49-F238E27FC236}">
                <a16:creationId xmlns:a16="http://schemas.microsoft.com/office/drawing/2014/main" id="{E6BA1DEB-CEAF-4EAC-9788-EB7B00414FC8}"/>
              </a:ext>
            </a:extLst>
          </p:cNvPr>
          <p:cNvPicPr>
            <a:picLocks noChangeAspect="1"/>
          </p:cNvPicPr>
          <p:nvPr/>
        </p:nvPicPr>
        <p:blipFill>
          <a:blip r:embed="rId3">
            <a:lum/>
            <a:alphaModFix/>
          </a:blip>
          <a:srcRect/>
          <a:stretch>
            <a:fillRect/>
          </a:stretch>
        </p:blipFill>
        <p:spPr>
          <a:xfrm>
            <a:off x="838080" y="4209120"/>
            <a:ext cx="5180040" cy="2003039"/>
          </a:xfrm>
          <a:prstGeom prst="rect">
            <a:avLst/>
          </a:prstGeom>
          <a:noFill/>
          <a:ln>
            <a:noFill/>
          </a:ln>
        </p:spPr>
      </p:pic>
      <p:sp>
        <p:nvSpPr>
          <p:cNvPr id="7" name="TextBox 9">
            <a:extLst>
              <a:ext uri="{FF2B5EF4-FFF2-40B4-BE49-F238E27FC236}">
                <a16:creationId xmlns:a16="http://schemas.microsoft.com/office/drawing/2014/main" id="{1B0B4CDE-FD2F-4E9C-A3D4-DB2FFE0CE573}"/>
              </a:ext>
            </a:extLst>
          </p:cNvPr>
          <p:cNvSpPr/>
          <p:nvPr/>
        </p:nvSpPr>
        <p:spPr>
          <a:xfrm>
            <a:off x="6460920" y="4348440"/>
            <a:ext cx="2073240" cy="531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601"/>
              </a:spcBef>
              <a:spcAft>
                <a:spcPts val="0"/>
              </a:spcAft>
              <a:buNone/>
              <a:tabLst/>
              <a:defRPr sz="1800"/>
            </a:pPr>
            <a:r>
              <a:rPr lang="en-CA" sz="1200" b="0" i="0" u="none" strike="noStrike" kern="1200" spc="0">
                <a:ln>
                  <a:noFill/>
                </a:ln>
                <a:solidFill>
                  <a:srgbClr val="000000"/>
                </a:solidFill>
                <a:latin typeface="Arial" pitchFamily="34"/>
                <a:ea typeface="Arial Unicode MS" pitchFamily="2"/>
                <a:cs typeface="Arial" pitchFamily="34"/>
              </a:rPr>
              <a:t>Approche proactive n = 125</a:t>
            </a:r>
          </a:p>
          <a:p>
            <a:pPr marL="0" marR="0" lvl="0" indent="0" algn="l" rtl="0" hangingPunct="1">
              <a:lnSpc>
                <a:spcPct val="100000"/>
              </a:lnSpc>
              <a:spcBef>
                <a:spcPts val="601"/>
              </a:spcBef>
              <a:spcAft>
                <a:spcPts val="0"/>
              </a:spcAft>
              <a:buNone/>
              <a:tabLst/>
              <a:defRPr sz="1800"/>
            </a:pPr>
            <a:r>
              <a:rPr lang="en-CA" sz="1200" b="0" i="0" u="none" strike="noStrike" kern="1200" spc="0">
                <a:ln>
                  <a:noFill/>
                </a:ln>
                <a:solidFill>
                  <a:srgbClr val="000000"/>
                </a:solidFill>
                <a:latin typeface="Arial" pitchFamily="34"/>
                <a:ea typeface="Arial Unicode MS" pitchFamily="2"/>
                <a:cs typeface="Arial" pitchFamily="34"/>
              </a:rPr>
              <a:t>Approche réactive n = 125</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Utilisation sûre et efficace (IT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8382C-3040-49D5-BC65-DC90B86119E1}"/>
              </a:ext>
            </a:extLst>
          </p:cNvPr>
          <p:cNvSpPr txBox="1">
            <a:spLocks noGrp="1"/>
          </p:cNvSpPr>
          <p:nvPr>
            <p:ph type="title" idx="4294967295"/>
          </p:nvPr>
        </p:nvSpPr>
        <p:spPr>
          <a:xfrm>
            <a:off x="838080" y="341280"/>
            <a:ext cx="10515240" cy="1325160"/>
          </a:xfrm>
        </p:spPr>
        <p:txBody>
          <a:bodyPr/>
          <a:lstStyle/>
          <a:p>
            <a:pPr lvl="0"/>
            <a:r>
              <a:rPr lang="en-US"/>
              <a:t>Utilisation sûre et efficace (ITC)</a:t>
            </a:r>
          </a:p>
        </p:txBody>
      </p:sp>
      <p:sp>
        <p:nvSpPr>
          <p:cNvPr id="3" name="Content Placeholder 2">
            <a:extLst>
              <a:ext uri="{FF2B5EF4-FFF2-40B4-BE49-F238E27FC236}">
                <a16:creationId xmlns:a16="http://schemas.microsoft.com/office/drawing/2014/main" id="{DDE948FF-C670-4CDF-A560-07DA7A209B34}"/>
              </a:ext>
            </a:extLst>
          </p:cNvPr>
          <p:cNvSpPr txBox="1">
            <a:spLocks noGrp="1"/>
          </p:cNvSpPr>
          <p:nvPr>
            <p:ph type="body" idx="4294967295"/>
          </p:nvPr>
        </p:nvSpPr>
        <p:spPr>
          <a:xfrm>
            <a:off x="838080" y="1666800"/>
            <a:ext cx="10515240" cy="2309400"/>
          </a:xfrm>
        </p:spPr>
        <p:txBody>
          <a:bodyPr/>
          <a:lstStyle/>
          <a:p>
            <a:pPr lvl="0">
              <a:lnSpc>
                <a:spcPct val="120000"/>
              </a:lnSpc>
              <a:spcBef>
                <a:spcPts val="1001"/>
              </a:spcBef>
              <a:buClr>
                <a:srgbClr val="000000"/>
              </a:buClr>
              <a:buFont typeface="Arial" pitchFamily="32"/>
              <a:buChar char="•"/>
            </a:pPr>
            <a:r>
              <a:rPr lang="en-US" sz="1800"/>
              <a:t>Aucun des deux ITC n’a été associé à l’induction d’une atrophie cutanée ou d’un amincissement de la peau5,18</a:t>
            </a:r>
          </a:p>
          <a:p>
            <a:pPr lvl="0">
              <a:lnSpc>
                <a:spcPct val="120000"/>
              </a:lnSpc>
              <a:spcBef>
                <a:spcPts val="1001"/>
              </a:spcBef>
              <a:buClr>
                <a:srgbClr val="000000"/>
              </a:buClr>
              <a:buFont typeface="Arial" pitchFamily="32"/>
              <a:buChar char="•"/>
            </a:pPr>
            <a:r>
              <a:rPr lang="en-US" sz="1800"/>
              <a:t>L’utilisation d’un ITC est associée à des réactions locales, comme des picotements temporaires qui peuvent être observés plus fréquemment qu’avec les CT, mais ils tendent à s’atténuer après plusieurs applications18,19. (Noter que l’incidence peut être moindre si un CT a été utilisé pendant quelques jours avant d’utiliser un ITC.)</a:t>
            </a:r>
          </a:p>
        </p:txBody>
      </p:sp>
      <p:sp>
        <p:nvSpPr>
          <p:cNvPr id="4" name="Rectangle 2">
            <a:extLst>
              <a:ext uri="{FF2B5EF4-FFF2-40B4-BE49-F238E27FC236}">
                <a16:creationId xmlns:a16="http://schemas.microsoft.com/office/drawing/2014/main" id="{55BECD7E-FB49-46F4-812B-434EBFC8CC0B}"/>
              </a:ext>
            </a:extLst>
          </p:cNvPr>
          <p:cNvSpPr/>
          <p:nvPr/>
        </p:nvSpPr>
        <p:spPr>
          <a:xfrm>
            <a:off x="0" y="0"/>
            <a:ext cx="1219176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1440" tIns="45720" rIns="91440" bIns="45720" anchor="ctr" anchorCtr="0" compatLnSpc="0">
            <a:spAutoFit/>
          </a:bodyPr>
          <a:lstStyle/>
          <a:p>
            <a:pPr marL="0" marR="0" lvl="0" indent="0" rtl="0" hangingPunct="0">
              <a:lnSpc>
                <a:spcPct val="100000"/>
              </a:lnSpc>
              <a:spcBef>
                <a:spcPts val="0"/>
              </a:spcBef>
              <a:spcAft>
                <a:spcPts val="0"/>
              </a:spcAft>
              <a:buNone/>
              <a:tabLst/>
            </a:pPr>
            <a:endParaRPr lang="en-CA" sz="1800" b="0" i="0" u="none" strike="noStrike" kern="1200">
              <a:ln>
                <a:noFill/>
              </a:ln>
              <a:latin typeface="Arial" pitchFamily="18"/>
              <a:ea typeface="Arial Unicode MS" pitchFamily="2"/>
              <a:cs typeface="Arial Unicode MS" pitchFamily="2"/>
            </a:endParaRPr>
          </a:p>
        </p:txBody>
      </p:sp>
      <p:sp>
        <p:nvSpPr>
          <p:cNvPr id="5" name="AutoShape 59">
            <a:extLst>
              <a:ext uri="{FF2B5EF4-FFF2-40B4-BE49-F238E27FC236}">
                <a16:creationId xmlns:a16="http://schemas.microsoft.com/office/drawing/2014/main" id="{3E975953-BAEF-4784-8448-65FF5590B713}"/>
              </a:ext>
            </a:extLst>
          </p:cNvPr>
          <p:cNvSpPr/>
          <p:nvPr/>
        </p:nvSpPr>
        <p:spPr>
          <a:xfrm>
            <a:off x="2470319" y="3859920"/>
            <a:ext cx="7250760" cy="23094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2F0EB"/>
          </a:solidFill>
          <a:ln w="25560">
            <a:solidFill>
              <a:srgbClr val="339F8D"/>
            </a:solidFill>
            <a:prstDash val="solid"/>
            <a:round/>
          </a:ln>
        </p:spPr>
        <p:txBody>
          <a:bodyPr vert="horz" wrap="square" lIns="91440" tIns="45720" rIns="91440" bIns="45720" anchor="ctr" anchorCtr="0" compatLnSpc="0">
            <a:noAutofit/>
          </a:bodyPr>
          <a:lstStyle/>
          <a:p>
            <a:pPr marL="0" marR="0" lvl="0" indent="0" algn="l" rtl="0" hangingPunct="0">
              <a:lnSpc>
                <a:spcPct val="100000"/>
              </a:lnSpc>
              <a:spcBef>
                <a:spcPts val="0"/>
              </a:spcBef>
              <a:spcAft>
                <a:spcPts val="0"/>
              </a:spcAft>
              <a:buNone/>
              <a:tabLst/>
              <a:defRPr sz="1800"/>
            </a:pPr>
            <a:r>
              <a:rPr lang="en-CA" sz="1600" b="0" i="0" u="none" strike="noStrike" kern="1200" spc="0">
                <a:ln>
                  <a:noFill/>
                </a:ln>
                <a:solidFill>
                  <a:srgbClr val="000000"/>
                </a:solidFill>
                <a:latin typeface="Franklin Gothic Book" pitchFamily="18"/>
                <a:ea typeface="Arial Unicode MS" pitchFamily="2"/>
                <a:cs typeface="Arial Unicode MS" pitchFamily="2"/>
              </a:rPr>
              <a:t>Les patients sont invités à respecter les consignes d’utilisation des ITC; il faut les informer de prendre ce qui suit en considération27 :</a:t>
            </a:r>
          </a:p>
          <a:p>
            <a:pPr marL="0" marR="0" lvl="0" indent="0" algn="l" rtl="0" hangingPunct="0">
              <a:lnSpc>
                <a:spcPct val="100000"/>
              </a:lnSpc>
              <a:spcBef>
                <a:spcPts val="0"/>
              </a:spcBef>
              <a:spcAft>
                <a:spcPts val="0"/>
              </a:spcAft>
              <a:buClr>
                <a:srgbClr val="000000"/>
              </a:buClr>
              <a:buSzPct val="100000"/>
              <a:buFont typeface="Arial" pitchFamily="32"/>
              <a:buChar char="•"/>
              <a:tabLst/>
              <a:defRPr sz="1800"/>
            </a:pPr>
            <a:r>
              <a:rPr lang="en-CA" sz="1600" b="0" i="0" u="none" strike="noStrike" kern="1200" spc="0">
                <a:ln>
                  <a:noFill/>
                </a:ln>
                <a:solidFill>
                  <a:srgbClr val="000000"/>
                </a:solidFill>
                <a:latin typeface="Franklin Gothic Book" pitchFamily="18"/>
                <a:ea typeface="Arial Unicode MS" pitchFamily="2"/>
                <a:cs typeface="Arial Unicode MS" pitchFamily="2"/>
              </a:rPr>
              <a:t>Les ITC sont généralement sûrs et efficaces, et peuvent être utilisés lorsque d’autres traitements se sont avérés inefficaces ou inappropriés</a:t>
            </a:r>
          </a:p>
          <a:p>
            <a:pPr marL="0" marR="0" lvl="0" indent="0" algn="l" rtl="0" hangingPunct="0">
              <a:lnSpc>
                <a:spcPct val="100000"/>
              </a:lnSpc>
              <a:spcBef>
                <a:spcPts val="0"/>
              </a:spcBef>
              <a:spcAft>
                <a:spcPts val="0"/>
              </a:spcAft>
              <a:buClr>
                <a:srgbClr val="000000"/>
              </a:buClr>
              <a:buSzPct val="100000"/>
              <a:buFont typeface="Arial" pitchFamily="32"/>
              <a:buChar char="•"/>
              <a:tabLst/>
              <a:defRPr sz="1800"/>
            </a:pPr>
            <a:r>
              <a:rPr lang="en-CA" sz="1600" b="0" i="0" u="none" strike="noStrike" kern="1200" spc="0">
                <a:ln>
                  <a:noFill/>
                </a:ln>
                <a:solidFill>
                  <a:srgbClr val="000000"/>
                </a:solidFill>
                <a:latin typeface="Franklin Gothic Book" pitchFamily="18"/>
                <a:ea typeface="Arial Unicode MS" pitchFamily="2"/>
                <a:cs typeface="Arial Unicode MS" pitchFamily="2"/>
              </a:rPr>
              <a:t>Les ITC doivent être appliqués en mince couche sur toute zone de peau affectée par la DA, et il faut continuer l’application jusqu’à ce que les symptômes aient complètement disparu</a:t>
            </a:r>
          </a:p>
          <a:p>
            <a:pPr marL="0" marR="0" lvl="0" indent="0" algn="l" rtl="0" hangingPunct="0">
              <a:lnSpc>
                <a:spcPct val="100000"/>
              </a:lnSpc>
              <a:spcBef>
                <a:spcPts val="0"/>
              </a:spcBef>
              <a:spcAft>
                <a:spcPts val="0"/>
              </a:spcAft>
              <a:buClr>
                <a:srgbClr val="000000"/>
              </a:buClr>
              <a:buSzPct val="100000"/>
              <a:buFont typeface="Arial" pitchFamily="32"/>
              <a:buChar char="•"/>
              <a:tabLst/>
              <a:defRPr sz="1800"/>
            </a:pPr>
            <a:r>
              <a:rPr lang="en-CA" sz="1600" b="0" i="0" u="none" strike="noStrike" kern="1200" spc="0">
                <a:ln>
                  <a:noFill/>
                </a:ln>
                <a:solidFill>
                  <a:srgbClr val="000000"/>
                </a:solidFill>
                <a:latin typeface="Franklin Gothic Book" pitchFamily="18"/>
                <a:ea typeface="Arial Unicode MS" pitchFamily="2"/>
                <a:cs typeface="Arial Unicode MS" pitchFamily="2"/>
              </a:rPr>
              <a:t>À l’avenir, il faudra reprendre le traitement dès que des symptômes commencent à réapparaître</a:t>
            </a:r>
          </a:p>
        </p:txBody>
      </p:sp>
      <p:sp>
        <p:nvSpPr>
          <p:cNvPr id="6" name="TextBox 6">
            <a:extLst>
              <a:ext uri="{FF2B5EF4-FFF2-40B4-BE49-F238E27FC236}">
                <a16:creationId xmlns:a16="http://schemas.microsoft.com/office/drawing/2014/main" id="{0D696624-D9BA-4451-ABD1-8ECDED94611D}"/>
              </a:ext>
            </a:extLst>
          </p:cNvPr>
          <p:cNvSpPr/>
          <p:nvPr/>
        </p:nvSpPr>
        <p:spPr>
          <a:xfrm>
            <a:off x="838080" y="6177960"/>
            <a:ext cx="9596520" cy="455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Wollenberg A et al. </a:t>
            </a:r>
            <a:r>
              <a:rPr lang="en-CA" sz="1200" b="0" i="1" u="none" strike="noStrike" kern="1200" spc="0">
                <a:ln>
                  <a:noFill/>
                </a:ln>
                <a:solidFill>
                  <a:srgbClr val="000000"/>
                </a:solidFill>
                <a:latin typeface="Franklin Gothic Book" pitchFamily="18"/>
                <a:ea typeface="Arial Unicode MS" pitchFamily="2"/>
                <a:cs typeface="Arial Unicode MS" pitchFamily="2"/>
              </a:rPr>
              <a:t>J Eur Acad Dermatol Venereol</a:t>
            </a:r>
            <a:r>
              <a:rPr lang="en-CA" sz="1200" b="0" i="0" u="none" strike="noStrike" kern="1200" spc="0">
                <a:ln>
                  <a:noFill/>
                </a:ln>
                <a:solidFill>
                  <a:srgbClr val="000000"/>
                </a:solidFill>
                <a:latin typeface="Franklin Gothic Book" pitchFamily="18"/>
                <a:ea typeface="Arial Unicode MS" pitchFamily="2"/>
                <a:cs typeface="Arial Unicode MS" pitchFamily="2"/>
              </a:rPr>
              <a:t>. 2016 May;30(5):729-47; </a:t>
            </a:r>
            <a:r>
              <a:rPr lang="en-CA" sz="1200" b="0" i="0" u="none" strike="noStrike" kern="1200" spc="0">
                <a:ln>
                  <a:noFill/>
                </a:ln>
                <a:solidFill>
                  <a:srgbClr val="000000"/>
                </a:solidFill>
                <a:latin typeface="Calibri" pitchFamily="18"/>
                <a:ea typeface="Calibri" pitchFamily="2"/>
                <a:cs typeface="Arial" pitchFamily="2"/>
              </a:rPr>
              <a:t>Eichenfeld LF et al. </a:t>
            </a:r>
            <a:r>
              <a:rPr lang="en-CA" sz="1200" b="0" i="1" u="none" strike="noStrike" kern="1200" spc="0">
                <a:ln>
                  <a:noFill/>
                </a:ln>
                <a:solidFill>
                  <a:srgbClr val="000000"/>
                </a:solidFill>
                <a:latin typeface="Calibri" pitchFamily="18"/>
                <a:ea typeface="Calibri" pitchFamily="2"/>
                <a:cs typeface="Arial" pitchFamily="2"/>
              </a:rPr>
              <a:t>J Am Acad Dermatol</a:t>
            </a:r>
            <a:r>
              <a:rPr lang="en-CA" sz="1200" b="0" i="0" u="none" strike="noStrike" kern="1200" spc="0">
                <a:ln>
                  <a:noFill/>
                </a:ln>
                <a:solidFill>
                  <a:srgbClr val="000000"/>
                </a:solidFill>
                <a:latin typeface="Calibri" pitchFamily="18"/>
                <a:ea typeface="Calibri" pitchFamily="2"/>
                <a:cs typeface="Arial" pitchFamily="2"/>
              </a:rPr>
              <a:t> 2014;71:116-132; Bartok V. </a:t>
            </a:r>
            <a:r>
              <a:rPr lang="en-CA" sz="1200" b="0" i="1" u="none" strike="noStrike" kern="1200" spc="0">
                <a:ln>
                  <a:noFill/>
                </a:ln>
                <a:solidFill>
                  <a:srgbClr val="000000"/>
                </a:solidFill>
                <a:latin typeface="Calibri" pitchFamily="18"/>
                <a:ea typeface="Calibri" pitchFamily="2"/>
                <a:cs typeface="Arial" pitchFamily="2"/>
              </a:rPr>
              <a:t>Pharmacy Times </a:t>
            </a:r>
            <a:r>
              <a:rPr lang="en-CA" sz="1200" b="0" i="0" u="none" strike="noStrike" kern="1200" spc="0">
                <a:ln>
                  <a:noFill/>
                </a:ln>
                <a:solidFill>
                  <a:srgbClr val="000000"/>
                </a:solidFill>
                <a:latin typeface="Calibri" pitchFamily="18"/>
                <a:ea typeface="Calibri" pitchFamily="2"/>
                <a:cs typeface="Arial" pitchFamily="2"/>
              </a:rPr>
              <a:t>May 13, 2014. Santé</a:t>
            </a:r>
            <a:r>
              <a:rPr lang="en-CA" sz="1200" b="0" i="0" u="none" strike="noStrike" kern="1200" spc="0">
                <a:ln>
                  <a:noFill/>
                </a:ln>
                <a:solidFill>
                  <a:srgbClr val="000000"/>
                </a:solidFill>
                <a:latin typeface="Franklin Gothic Book" pitchFamily="18"/>
                <a:ea typeface="Calibri" pitchFamily="2"/>
                <a:cs typeface="Arial" pitchFamily="2"/>
              </a:rPr>
              <a:t> Canada. Gouvernement du Canada, 27 april 2005.</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Quand faut-il privilégier les IT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EBB5-13E4-44C6-A5BA-178827918BAB}"/>
              </a:ext>
            </a:extLst>
          </p:cNvPr>
          <p:cNvSpPr txBox="1">
            <a:spLocks noGrp="1"/>
          </p:cNvSpPr>
          <p:nvPr>
            <p:ph type="title" idx="4294967295"/>
          </p:nvPr>
        </p:nvSpPr>
        <p:spPr/>
        <p:txBody>
          <a:bodyPr/>
          <a:lstStyle/>
          <a:p>
            <a:pPr lvl="0"/>
            <a:r>
              <a:rPr lang="en-US"/>
              <a:t>Quand faut-il privilégier les ITC?</a:t>
            </a:r>
          </a:p>
        </p:txBody>
      </p:sp>
      <p:sp>
        <p:nvSpPr>
          <p:cNvPr id="3" name="Content Placeholder 6">
            <a:extLst>
              <a:ext uri="{FF2B5EF4-FFF2-40B4-BE49-F238E27FC236}">
                <a16:creationId xmlns:a16="http://schemas.microsoft.com/office/drawing/2014/main" id="{1A087D9E-5A9C-471F-BC94-A2640604DD81}"/>
              </a:ext>
            </a:extLst>
          </p:cNvPr>
          <p:cNvSpPr txBox="1">
            <a:spLocks noGrp="1"/>
          </p:cNvSpPr>
          <p:nvPr>
            <p:ph type="body" idx="4294967295"/>
          </p:nvPr>
        </p:nvSpPr>
        <p:spPr>
          <a:xfrm>
            <a:off x="838080" y="1825560"/>
            <a:ext cx="8849519" cy="4350960"/>
          </a:xfrm>
        </p:spPr>
        <p:txBody>
          <a:bodyPr/>
          <a:lstStyle/>
          <a:p>
            <a:pPr lvl="0">
              <a:lnSpc>
                <a:spcPct val="115000"/>
              </a:lnSpc>
              <a:spcBef>
                <a:spcPts val="1001"/>
              </a:spcBef>
              <a:buNone/>
            </a:pPr>
            <a:r>
              <a:rPr lang="en-US" sz="2000" b="1"/>
              <a:t>Circonstances où l’utilisation clinique des ITC peut être préférée à celle de corticostéroïdes topiques</a:t>
            </a:r>
            <a:r>
              <a:rPr lang="en-US" sz="2000"/>
              <a:t>17,19,20</a:t>
            </a:r>
            <a:r>
              <a:rPr lang="en-US"/>
              <a:t> :</a:t>
            </a:r>
          </a:p>
          <a:p>
            <a:pPr lvl="0">
              <a:lnSpc>
                <a:spcPct val="150000"/>
              </a:lnSpc>
              <a:spcAft>
                <a:spcPts val="0"/>
              </a:spcAft>
              <a:buClr>
                <a:srgbClr val="000000"/>
              </a:buClr>
              <a:buAutoNum type="arabicParenR"/>
            </a:pPr>
            <a:r>
              <a:rPr lang="en-US" sz="2000"/>
              <a:t>Lésions réfractaires aux stéroïdes en raison d’une mauvaise utilisation, d’une tachyphylaxie </a:t>
            </a:r>
            <a:br>
              <a:rPr lang="en-US" sz="2000"/>
            </a:br>
            <a:r>
              <a:rPr lang="en-US" sz="2000"/>
              <a:t>ou du mode d’action</a:t>
            </a:r>
          </a:p>
          <a:p>
            <a:pPr lvl="0">
              <a:lnSpc>
                <a:spcPct val="150000"/>
              </a:lnSpc>
              <a:spcAft>
                <a:spcPts val="0"/>
              </a:spcAft>
              <a:buClr>
                <a:srgbClr val="000000"/>
              </a:buClr>
              <a:buAutoNum type="arabicParenR"/>
            </a:pPr>
            <a:r>
              <a:rPr lang="en-US" sz="2000"/>
              <a:t>Régions sensibles (p. ex., visage, région anogénitale, plis cutanés, paupières)</a:t>
            </a:r>
          </a:p>
          <a:p>
            <a:pPr lvl="0">
              <a:lnSpc>
                <a:spcPct val="150000"/>
              </a:lnSpc>
              <a:spcAft>
                <a:spcPts val="0"/>
              </a:spcAft>
              <a:buClr>
                <a:srgbClr val="000000"/>
              </a:buClr>
              <a:buAutoNum type="arabicParenR"/>
            </a:pPr>
            <a:r>
              <a:rPr lang="en-US" sz="2000"/>
              <a:t>Atrophie engendrée par les stéroïdes, ou pour aider à reconstruire la barrière cutanée</a:t>
            </a:r>
          </a:p>
          <a:p>
            <a:pPr lvl="0">
              <a:lnSpc>
                <a:spcPct val="150000"/>
              </a:lnSpc>
              <a:spcAft>
                <a:spcPts val="0"/>
              </a:spcAft>
              <a:buClr>
                <a:srgbClr val="000000"/>
              </a:buClr>
              <a:buAutoNum type="arabicParenR"/>
            </a:pPr>
            <a:r>
              <a:rPr lang="en-US" sz="2000"/>
              <a:t>Utilisation de stéroïdes topiques à long terme sans interruption</a:t>
            </a:r>
          </a:p>
          <a:p>
            <a:pPr lvl="0">
              <a:lnSpc>
                <a:spcPct val="150000"/>
              </a:lnSpc>
              <a:spcAft>
                <a:spcPts val="0"/>
              </a:spcAft>
              <a:buClr>
                <a:srgbClr val="000000"/>
              </a:buClr>
              <a:buAutoNum type="arabicParenR"/>
            </a:pPr>
            <a:r>
              <a:rPr lang="en-US" sz="2000"/>
              <a:t>Pour éviter l’escalade vers l’utilisation de stéroïdes plus puissants</a:t>
            </a:r>
          </a:p>
          <a:p>
            <a:pPr lvl="0">
              <a:lnSpc>
                <a:spcPct val="150000"/>
              </a:lnSpc>
              <a:spcAft>
                <a:spcPts val="0"/>
              </a:spcAft>
              <a:buClr>
                <a:srgbClr val="000000"/>
              </a:buClr>
              <a:buAutoNum type="arabicParenR"/>
            </a:pPr>
            <a:r>
              <a:rPr lang="en-US" sz="2000"/>
              <a:t>Pour un traitement d’entretien par le tacrolimus à la suite de la prise en charge d’une poussée afin de réduire le nombre de poussées et de prolonger la période sans poussée</a:t>
            </a:r>
          </a:p>
        </p:txBody>
      </p:sp>
      <p:sp>
        <p:nvSpPr>
          <p:cNvPr id="4" name="TextBox 4">
            <a:extLst>
              <a:ext uri="{FF2B5EF4-FFF2-40B4-BE49-F238E27FC236}">
                <a16:creationId xmlns:a16="http://schemas.microsoft.com/office/drawing/2014/main" id="{50E16254-0F01-465C-BCAD-E4B17053C3E8}"/>
              </a:ext>
            </a:extLst>
          </p:cNvPr>
          <p:cNvSpPr/>
          <p:nvPr/>
        </p:nvSpPr>
        <p:spPr>
          <a:xfrm>
            <a:off x="838080" y="6311880"/>
            <a:ext cx="9596520" cy="455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Calibri" pitchFamily="18"/>
                <a:ea typeface="Calibri" pitchFamily="2"/>
                <a:cs typeface="Arial" pitchFamily="2"/>
              </a:rPr>
              <a:t>Raffin D et al. </a:t>
            </a:r>
            <a:r>
              <a:rPr lang="en-CA" sz="1200" b="0" i="1" u="none" strike="noStrike" kern="1200" spc="0">
                <a:ln>
                  <a:noFill/>
                </a:ln>
                <a:solidFill>
                  <a:srgbClr val="000000"/>
                </a:solidFill>
                <a:latin typeface="Calibri" pitchFamily="18"/>
                <a:ea typeface="Calibri" pitchFamily="2"/>
                <a:cs typeface="Arial" pitchFamily="2"/>
              </a:rPr>
              <a:t>Acta Derm Venereol</a:t>
            </a:r>
            <a:r>
              <a:rPr lang="en-CA" sz="1200" b="0" i="0" u="none" strike="noStrike" kern="1200" spc="0">
                <a:ln>
                  <a:noFill/>
                </a:ln>
                <a:solidFill>
                  <a:srgbClr val="000000"/>
                </a:solidFill>
                <a:latin typeface="Calibri" pitchFamily="18"/>
                <a:ea typeface="Calibri" pitchFamily="2"/>
                <a:cs typeface="Arial" pitchFamily="2"/>
              </a:rPr>
              <a:t> May 27, 2015;Bartok V. </a:t>
            </a:r>
            <a:r>
              <a:rPr lang="en-CA" sz="1200" b="0" i="1" u="none" strike="noStrike" kern="1200" spc="0">
                <a:ln>
                  <a:noFill/>
                </a:ln>
                <a:solidFill>
                  <a:srgbClr val="000000"/>
                </a:solidFill>
                <a:latin typeface="Calibri" pitchFamily="18"/>
                <a:ea typeface="Calibri" pitchFamily="2"/>
                <a:cs typeface="Arial" pitchFamily="2"/>
              </a:rPr>
              <a:t>Pharmacy Times </a:t>
            </a:r>
            <a:r>
              <a:rPr lang="en-CA" sz="1200" b="0" i="0" u="none" strike="noStrike" kern="1200" spc="0">
                <a:ln>
                  <a:noFill/>
                </a:ln>
                <a:solidFill>
                  <a:srgbClr val="000000"/>
                </a:solidFill>
                <a:latin typeface="Calibri" pitchFamily="18"/>
                <a:ea typeface="Calibri" pitchFamily="2"/>
                <a:cs typeface="Arial" pitchFamily="2"/>
              </a:rPr>
              <a:t>May 13, 2014; </a:t>
            </a:r>
            <a:r>
              <a:rPr lang="en-CA" sz="1200" b="0" i="0" u="none" strike="noStrike" kern="1200" spc="0">
                <a:ln>
                  <a:noFill/>
                </a:ln>
                <a:solidFill>
                  <a:srgbClr val="000000"/>
                </a:solidFill>
                <a:latin typeface="Franklin Gothic Book" pitchFamily="18"/>
                <a:ea typeface="Calibri" pitchFamily="2"/>
                <a:cs typeface="Arial" pitchFamily="2"/>
              </a:rPr>
              <a:t>Monographie d’Elidel (pimécrolimus) crème à 1 %. Inhibiteur topique de la calcineurine. Valeant Canada, 4 septembre 2014.</a:t>
            </a:r>
          </a:p>
        </p:txBody>
      </p:sp>
      <p:pic>
        <p:nvPicPr>
          <p:cNvPr id="5" name="Picture 5">
            <a:extLst>
              <a:ext uri="{FF2B5EF4-FFF2-40B4-BE49-F238E27FC236}">
                <a16:creationId xmlns:a16="http://schemas.microsoft.com/office/drawing/2014/main" id="{4A1AD135-00C0-497A-9EA1-BD8FBE2113E5}"/>
              </a:ext>
            </a:extLst>
          </p:cNvPr>
          <p:cNvPicPr>
            <a:picLocks noChangeAspect="1"/>
          </p:cNvPicPr>
          <p:nvPr/>
        </p:nvPicPr>
        <p:blipFill>
          <a:blip r:embed="rId3">
            <a:lum/>
            <a:alphaModFix/>
          </a:blip>
          <a:srcRect/>
          <a:stretch>
            <a:fillRect/>
          </a:stretch>
        </p:blipFill>
        <p:spPr>
          <a:xfrm>
            <a:off x="9633240" y="1690560"/>
            <a:ext cx="2325960" cy="308088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Prise en charge non pharmacologiq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A80C1-34A0-4DED-BB2F-F33AC84C7BB5}"/>
              </a:ext>
            </a:extLst>
          </p:cNvPr>
          <p:cNvSpPr txBox="1">
            <a:spLocks noGrp="1"/>
          </p:cNvSpPr>
          <p:nvPr>
            <p:ph type="title" idx="4294967295"/>
          </p:nvPr>
        </p:nvSpPr>
        <p:spPr/>
        <p:txBody>
          <a:bodyPr/>
          <a:lstStyle/>
          <a:p>
            <a:pPr lvl="0"/>
            <a:r>
              <a:rPr lang="en-US"/>
              <a:t>Prise en charge non pharmacologique</a:t>
            </a:r>
          </a:p>
        </p:txBody>
      </p:sp>
      <p:sp>
        <p:nvSpPr>
          <p:cNvPr id="3" name="Content Placeholder 7">
            <a:extLst>
              <a:ext uri="{FF2B5EF4-FFF2-40B4-BE49-F238E27FC236}">
                <a16:creationId xmlns:a16="http://schemas.microsoft.com/office/drawing/2014/main" id="{BE1CD585-5ED4-4E72-9023-7EF997427668}"/>
              </a:ext>
            </a:extLst>
          </p:cNvPr>
          <p:cNvSpPr txBox="1">
            <a:spLocks noGrp="1"/>
          </p:cNvSpPr>
          <p:nvPr>
            <p:ph type="body" idx="4294967295"/>
          </p:nvPr>
        </p:nvSpPr>
        <p:spPr/>
        <p:txBody>
          <a:bodyPr/>
          <a:lstStyle/>
          <a:p>
            <a:pPr lvl="0">
              <a:lnSpc>
                <a:spcPct val="120000"/>
              </a:lnSpc>
              <a:spcBef>
                <a:spcPts val="1001"/>
              </a:spcBef>
              <a:buClr>
                <a:srgbClr val="000000"/>
              </a:buClr>
              <a:buFont typeface="Arial" pitchFamily="32"/>
              <a:buChar char="•"/>
            </a:pPr>
            <a:r>
              <a:rPr lang="en-US" b="1"/>
              <a:t>La DA est associée à un dysfonctionnement de la barrière cutanée</a:t>
            </a:r>
            <a:r>
              <a:rPr lang="en-US"/>
              <a:t> qui facilite l’entrée des allergènes, ce qui rend la peau sujette à l’irritation et à l’inflammation cutanée5 (cela peut se produire plus fréquemment dans les régions où la peau est plus mince)</a:t>
            </a:r>
          </a:p>
          <a:p>
            <a:pPr lvl="0">
              <a:lnSpc>
                <a:spcPct val="120000"/>
              </a:lnSpc>
              <a:spcBef>
                <a:spcPts val="1001"/>
              </a:spcBef>
              <a:buClr>
                <a:srgbClr val="000000"/>
              </a:buClr>
              <a:buFont typeface="Arial" pitchFamily="32"/>
              <a:buChar char="•"/>
            </a:pPr>
            <a:r>
              <a:rPr lang="en-US"/>
              <a:t>Des découvertes récentes mettent en évidence que des anomalies de la couche cornée </a:t>
            </a:r>
            <a:br>
              <a:rPr lang="en-US"/>
            </a:br>
            <a:r>
              <a:rPr lang="en-US"/>
              <a:t>permettent une plus grande pénétration d’allergènes6</a:t>
            </a:r>
          </a:p>
          <a:p>
            <a:pPr lvl="0">
              <a:lnSpc>
                <a:spcPct val="120000"/>
              </a:lnSpc>
              <a:spcBef>
                <a:spcPts val="1001"/>
              </a:spcBef>
              <a:buClr>
                <a:srgbClr val="000000"/>
              </a:buClr>
              <a:buFont typeface="Arial" pitchFamily="32"/>
              <a:buChar char="•"/>
            </a:pPr>
            <a:r>
              <a:rPr lang="en-US"/>
              <a:t>Les études indiquent maintenant qu’une intervention précoce dans la DA pour </a:t>
            </a:r>
            <a:br>
              <a:rPr lang="en-US"/>
            </a:br>
            <a:r>
              <a:rPr lang="en-US"/>
              <a:t>protéger la barrière cutanée peut aider à la prévenir6</a:t>
            </a:r>
          </a:p>
          <a:p>
            <a:pPr lvl="0">
              <a:lnSpc>
                <a:spcPct val="120000"/>
              </a:lnSpc>
              <a:spcBef>
                <a:spcPts val="1001"/>
              </a:spcBef>
              <a:buClr>
                <a:srgbClr val="000000"/>
              </a:buClr>
              <a:buFont typeface="Arial" pitchFamily="32"/>
              <a:buChar char="•"/>
            </a:pPr>
            <a:r>
              <a:rPr lang="en-US" b="1"/>
              <a:t>Les instructions non pharmacologiques à donner aux patients comprennent les suivantes : </a:t>
            </a:r>
            <a:br>
              <a:rPr lang="en-US"/>
            </a:br>
            <a:r>
              <a:rPr lang="en-US"/>
              <a:t>éviter les déclencheurs, s’assurer que les patients comprennent que la DA est une affection chronique, recommander l’utilisation d’émollients et encourager l’observance en rappelant aux patients ou aux parents qu’avec une application appropriée, l’affection devrait s’atténuer4,30-33</a:t>
            </a:r>
          </a:p>
        </p:txBody>
      </p:sp>
      <p:sp>
        <p:nvSpPr>
          <p:cNvPr id="4" name="TextBox 6">
            <a:extLst>
              <a:ext uri="{FF2B5EF4-FFF2-40B4-BE49-F238E27FC236}">
                <a16:creationId xmlns:a16="http://schemas.microsoft.com/office/drawing/2014/main" id="{8C93A758-45BB-4194-99FB-B60D687930E5}"/>
              </a:ext>
            </a:extLst>
          </p:cNvPr>
          <p:cNvSpPr/>
          <p:nvPr/>
        </p:nvSpPr>
        <p:spPr>
          <a:xfrm>
            <a:off x="838080" y="6101279"/>
            <a:ext cx="9858960" cy="637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Wollenberg A et al. </a:t>
            </a:r>
            <a:r>
              <a:rPr lang="en-CA" sz="1200" b="0" i="1" u="none" strike="noStrike" kern="1200" spc="0">
                <a:ln>
                  <a:noFill/>
                </a:ln>
                <a:solidFill>
                  <a:srgbClr val="000000"/>
                </a:solidFill>
                <a:latin typeface="Franklin Gothic Book" pitchFamily="18"/>
                <a:ea typeface="Arial Unicode MS" pitchFamily="2"/>
                <a:cs typeface="Arial Unicode MS" pitchFamily="2"/>
              </a:rPr>
              <a:t>J Eur Acad Dermatol Venereol</a:t>
            </a:r>
            <a:r>
              <a:rPr lang="en-CA" sz="1200" b="0" i="0" u="none" strike="noStrike" kern="1200" spc="0">
                <a:ln>
                  <a:noFill/>
                </a:ln>
                <a:solidFill>
                  <a:srgbClr val="000000"/>
                </a:solidFill>
                <a:latin typeface="Franklin Gothic Book" pitchFamily="18"/>
                <a:ea typeface="Arial Unicode MS" pitchFamily="2"/>
                <a:cs typeface="Arial Unicode MS" pitchFamily="2"/>
              </a:rPr>
              <a:t>. 2016 May;30(5):729-47; Leung DYM, Guttman-Yassky E. </a:t>
            </a:r>
            <a:r>
              <a:rPr lang="en-CA" sz="1200" b="0" i="1" u="none" strike="noStrike" kern="1200" spc="0">
                <a:ln>
                  <a:noFill/>
                </a:ln>
                <a:solidFill>
                  <a:srgbClr val="000000"/>
                </a:solidFill>
                <a:latin typeface="Franklin Gothic Book" pitchFamily="18"/>
                <a:ea typeface="Arial Unicode MS" pitchFamily="2"/>
                <a:cs typeface="Arial Unicode MS" pitchFamily="2"/>
              </a:rPr>
              <a:t>J Allergy Clin Immunol.</a:t>
            </a:r>
            <a:r>
              <a:rPr lang="en-CA" sz="1200" b="0" i="0" u="none" strike="noStrike" kern="1200" spc="0">
                <a:ln>
                  <a:noFill/>
                </a:ln>
                <a:solidFill>
                  <a:srgbClr val="000000"/>
                </a:solidFill>
                <a:latin typeface="Franklin Gothic Book" pitchFamily="18"/>
                <a:ea typeface="Arial Unicode MS" pitchFamily="2"/>
                <a:cs typeface="Arial Unicode MS" pitchFamily="2"/>
              </a:rPr>
              <a:t> 2014;134:769-79; Lynde C et al. </a:t>
            </a:r>
            <a:r>
              <a:rPr lang="en-CA" sz="1200" b="0" i="1" u="none" strike="noStrike" kern="1200" spc="0">
                <a:ln>
                  <a:noFill/>
                </a:ln>
                <a:solidFill>
                  <a:srgbClr val="000000"/>
                </a:solidFill>
                <a:latin typeface="Franklin Gothic Book" pitchFamily="18"/>
                <a:ea typeface="Arial Unicode MS" pitchFamily="2"/>
                <a:cs typeface="Arial Unicode MS" pitchFamily="2"/>
              </a:rPr>
              <a:t>J Cutan Med Surg</a:t>
            </a:r>
            <a:r>
              <a:rPr lang="en-CA" sz="1200" b="0" i="0" u="none" strike="noStrike" kern="1200" spc="0">
                <a:ln>
                  <a:noFill/>
                </a:ln>
                <a:solidFill>
                  <a:srgbClr val="000000"/>
                </a:solidFill>
                <a:latin typeface="Franklin Gothic Book" pitchFamily="18"/>
                <a:ea typeface="Arial Unicode MS" pitchFamily="2"/>
                <a:cs typeface="Arial Unicode MS" pitchFamily="2"/>
              </a:rPr>
              <a:t> 2005; Terrie YC. </a:t>
            </a:r>
            <a:r>
              <a:rPr lang="en-CA" sz="1200" b="0" i="1" u="none" strike="noStrike" kern="1200" spc="0">
                <a:ln>
                  <a:noFill/>
                </a:ln>
                <a:solidFill>
                  <a:srgbClr val="000000"/>
                </a:solidFill>
                <a:latin typeface="Franklin Gothic Book" pitchFamily="18"/>
                <a:ea typeface="Arial Unicode MS" pitchFamily="2"/>
                <a:cs typeface="Arial Unicode MS" pitchFamily="2"/>
              </a:rPr>
              <a:t>Pharmacy Times</a:t>
            </a:r>
            <a:r>
              <a:rPr lang="en-CA" sz="1200" b="0" i="0" u="none" strike="noStrike" kern="1200" spc="0">
                <a:ln>
                  <a:noFill/>
                </a:ln>
                <a:solidFill>
                  <a:srgbClr val="000000"/>
                </a:solidFill>
                <a:latin typeface="Franklin Gothic Book" pitchFamily="18"/>
                <a:ea typeface="Arial Unicode MS" pitchFamily="2"/>
                <a:cs typeface="Arial Unicode MS" pitchFamily="2"/>
              </a:rPr>
              <a:t> April 18, 2013; Ramos CL. Atopic Dermatitis. E.L.F. Publications. ACPE. 2009; Société canadienne de l’eczéma. The Triangle of Control. </a:t>
            </a:r>
            <a:r>
              <a:rPr lang="en-CA" sz="1200" b="0" i="0" u="sng" strike="noStrike" kern="1200" spc="0">
                <a:ln>
                  <a:noFill/>
                </a:ln>
                <a:solidFill>
                  <a:srgbClr val="000000"/>
                </a:solidFill>
                <a:uFillTx/>
                <a:latin typeface="Franklin Gothic Book" pitchFamily="18"/>
                <a:ea typeface="Arial Unicode MS" pitchFamily="2"/>
                <a:cs typeface="Arial Unicode MS" pitchFamily="2"/>
              </a:rPr>
              <a:t>eczemahelp.ca</a:t>
            </a:r>
          </a:p>
        </p:txBody>
      </p:sp>
      <p:pic>
        <p:nvPicPr>
          <p:cNvPr id="5" name="Picture 5">
            <a:extLst>
              <a:ext uri="{FF2B5EF4-FFF2-40B4-BE49-F238E27FC236}">
                <a16:creationId xmlns:a16="http://schemas.microsoft.com/office/drawing/2014/main" id="{AE312818-9179-42E1-AF58-386C75E8BB82}"/>
              </a:ext>
            </a:extLst>
          </p:cNvPr>
          <p:cNvPicPr>
            <a:picLocks noChangeAspect="1"/>
          </p:cNvPicPr>
          <p:nvPr/>
        </p:nvPicPr>
        <p:blipFill>
          <a:blip r:embed="rId3">
            <a:lum/>
            <a:alphaModFix/>
          </a:blip>
          <a:srcRect/>
          <a:stretch>
            <a:fillRect/>
          </a:stretch>
        </p:blipFill>
        <p:spPr>
          <a:xfrm>
            <a:off x="9645120" y="3243240"/>
            <a:ext cx="2104560" cy="126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Objectifs d’apprenti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8E7B4-851C-4783-B6A2-E45F38C8210E}"/>
              </a:ext>
            </a:extLst>
          </p:cNvPr>
          <p:cNvSpPr txBox="1">
            <a:spLocks noGrp="1"/>
          </p:cNvSpPr>
          <p:nvPr>
            <p:ph type="title" idx="4294967295"/>
          </p:nvPr>
        </p:nvSpPr>
        <p:spPr/>
        <p:txBody>
          <a:bodyPr/>
          <a:lstStyle/>
          <a:p>
            <a:pPr lvl="0"/>
            <a:r>
              <a:rPr lang="en-US"/>
              <a:t>Objectifs d’apprentissage</a:t>
            </a:r>
          </a:p>
        </p:txBody>
      </p:sp>
      <p:sp>
        <p:nvSpPr>
          <p:cNvPr id="3" name="Content Placeholder 3">
            <a:extLst>
              <a:ext uri="{FF2B5EF4-FFF2-40B4-BE49-F238E27FC236}">
                <a16:creationId xmlns:a16="http://schemas.microsoft.com/office/drawing/2014/main" id="{29F7D219-DF82-4B04-906E-2EE57FF1E44B}"/>
              </a:ext>
            </a:extLst>
          </p:cNvPr>
          <p:cNvSpPr txBox="1">
            <a:spLocks noGrp="1"/>
          </p:cNvSpPr>
          <p:nvPr>
            <p:ph type="body" idx="4294967295"/>
          </p:nvPr>
        </p:nvSpPr>
        <p:spPr>
          <a:xfrm>
            <a:off x="838080" y="1690560"/>
            <a:ext cx="10515240" cy="4350960"/>
          </a:xfrm>
        </p:spPr>
        <p:txBody>
          <a:bodyPr/>
          <a:lstStyle/>
          <a:p>
            <a:pPr lvl="0">
              <a:lnSpc>
                <a:spcPct val="100000"/>
              </a:lnSpc>
              <a:spcBef>
                <a:spcPts val="1001"/>
              </a:spcBef>
              <a:buNone/>
            </a:pPr>
            <a:r>
              <a:rPr lang="en-US" sz="1800"/>
              <a:t>Au terme de ce programme de formation médicale continue, les participants auront acquis les compétences suivantes :</a:t>
            </a:r>
          </a:p>
          <a:p>
            <a:pPr lvl="0">
              <a:lnSpc>
                <a:spcPct val="100000"/>
              </a:lnSpc>
              <a:spcBef>
                <a:spcPts val="1001"/>
              </a:spcBef>
              <a:buClr>
                <a:srgbClr val="000000"/>
              </a:buClr>
              <a:buAutoNum type="arabicPeriod"/>
            </a:pPr>
            <a:r>
              <a:rPr lang="en-US" sz="1800"/>
              <a:t>Identifier les aspects clés du diagnostic et du traitement de la dermatite atopique (DA), aussi appelée eczéma (y compris le diagnostic différentiel avec le psoriasis et la reconnaissance d’une DA associée à une infection).</a:t>
            </a:r>
          </a:p>
          <a:p>
            <a:pPr lvl="0">
              <a:lnSpc>
                <a:spcPct val="100000"/>
              </a:lnSpc>
              <a:spcBef>
                <a:spcPts val="1001"/>
              </a:spcBef>
              <a:buClr>
                <a:srgbClr val="000000"/>
              </a:buClr>
              <a:buAutoNum type="arabicPeriod"/>
            </a:pPr>
            <a:r>
              <a:rPr lang="en-US" sz="1800"/>
              <a:t>Décrire l’utilisation sécuritaire et appropriée des options topiques, y compris le rôle des traitements avec et sans corticostéroïdes pour obtenir et maintenir la maîtrise de la DA.</a:t>
            </a:r>
          </a:p>
          <a:p>
            <a:pPr lvl="0">
              <a:lnSpc>
                <a:spcPct val="100000"/>
              </a:lnSpc>
              <a:spcBef>
                <a:spcPts val="1001"/>
              </a:spcBef>
              <a:buClr>
                <a:srgbClr val="000000"/>
              </a:buClr>
              <a:buAutoNum type="arabicPeriod"/>
            </a:pPr>
            <a:r>
              <a:rPr lang="en-US" sz="1800"/>
              <a:t>Mettre en œuvre une prise en charge de la DA en suivant une approche par étapes reposant sur les 4 piliers du traitement selon la méthode de consultation des 4R.</a:t>
            </a:r>
          </a:p>
          <a:p>
            <a:pPr lvl="0">
              <a:lnSpc>
                <a:spcPct val="100000"/>
              </a:lnSpc>
              <a:spcBef>
                <a:spcPts val="1001"/>
              </a:spcBef>
              <a:buClr>
                <a:srgbClr val="000000"/>
              </a:buClr>
              <a:buAutoNum type="arabicPeriod"/>
            </a:pPr>
            <a:r>
              <a:rPr lang="en-US" sz="1800"/>
              <a:t>Améliorer l’observance du traitement et les résultats des patients atteints de DA grâce à des conseils efficaces, à l’éducation thérapeutique des patients et à l’utilisation d’un outil d’aide à la prise de décision et d’un document à emporter sur le plan de traitement de l’eczéma.</a:t>
            </a:r>
          </a:p>
          <a:p>
            <a:pPr lvl="0">
              <a:lnSpc>
                <a:spcPct val="100000"/>
              </a:lnSpc>
              <a:spcBef>
                <a:spcPts val="1001"/>
              </a:spcBef>
              <a:buClr>
                <a:srgbClr val="000000"/>
              </a:buClr>
              <a:buAutoNum type="arabicPeriod"/>
            </a:pPr>
            <a:r>
              <a:rPr lang="en-US" sz="1800"/>
              <a:t>Envisager de recourir également à une stratégie proactive de prise en charge de la DA qui aide à conserver l’intégrité de la barrière cutanée, à réduire la fréquence des poussées de DA et à avoir davantage de maîtrise.</a:t>
            </a:r>
          </a:p>
          <a:p>
            <a:pPr lvl="0">
              <a:spcBef>
                <a:spcPts val="1001"/>
              </a:spcBef>
              <a:buNone/>
            </a:pPr>
            <a:endParaRPr lang="en-US" sz="18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Infections et 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75C6-9372-4A4E-B5B1-7DE2EDE03998}"/>
              </a:ext>
            </a:extLst>
          </p:cNvPr>
          <p:cNvSpPr txBox="1">
            <a:spLocks noGrp="1"/>
          </p:cNvSpPr>
          <p:nvPr>
            <p:ph type="title" idx="4294967295"/>
          </p:nvPr>
        </p:nvSpPr>
        <p:spPr/>
        <p:txBody>
          <a:bodyPr/>
          <a:lstStyle/>
          <a:p>
            <a:pPr lvl="0"/>
            <a:r>
              <a:rPr lang="en-US"/>
              <a:t>Infections et DA</a:t>
            </a:r>
          </a:p>
        </p:txBody>
      </p:sp>
      <p:sp>
        <p:nvSpPr>
          <p:cNvPr id="3" name="Content Placeholder 3">
            <a:extLst>
              <a:ext uri="{FF2B5EF4-FFF2-40B4-BE49-F238E27FC236}">
                <a16:creationId xmlns:a16="http://schemas.microsoft.com/office/drawing/2014/main" id="{01881BB6-748C-4FAD-AA50-CEF1C71EA8E1}"/>
              </a:ext>
            </a:extLst>
          </p:cNvPr>
          <p:cNvSpPr txBox="1">
            <a:spLocks noGrp="1"/>
          </p:cNvSpPr>
          <p:nvPr>
            <p:ph type="body" idx="4294967295"/>
          </p:nvPr>
        </p:nvSpPr>
        <p:spPr>
          <a:xfrm>
            <a:off x="838080" y="1825560"/>
            <a:ext cx="7171199" cy="4398120"/>
          </a:xfrm>
        </p:spPr>
        <p:txBody>
          <a:bodyPr/>
          <a:lstStyle/>
          <a:p>
            <a:pPr lvl="0">
              <a:lnSpc>
                <a:spcPct val="100000"/>
              </a:lnSpc>
              <a:spcBef>
                <a:spcPts val="1001"/>
              </a:spcBef>
              <a:buClr>
                <a:srgbClr val="000000"/>
              </a:buClr>
              <a:buFont typeface="Arial" pitchFamily="32"/>
              <a:buChar char="•"/>
            </a:pPr>
            <a:r>
              <a:rPr lang="en-US" sz="1800" i="1"/>
              <a:t>Staphylococcus aureus</a:t>
            </a:r>
            <a:r>
              <a:rPr lang="en-US" sz="1800"/>
              <a:t> est un colonisateur de la peau fréquemment en cause et sa présence peut déclencher de multiples cascades inflammatoires, endommageant la barrière épidermique et potentialisant la pénétration des allergènes18</a:t>
            </a:r>
          </a:p>
          <a:p>
            <a:pPr lvl="0">
              <a:lnSpc>
                <a:spcPct val="100000"/>
              </a:lnSpc>
              <a:spcBef>
                <a:spcPts val="1001"/>
              </a:spcBef>
              <a:buClr>
                <a:srgbClr val="000000"/>
              </a:buClr>
              <a:buFont typeface="Arial" pitchFamily="32"/>
              <a:buChar char="•"/>
            </a:pPr>
            <a:r>
              <a:rPr lang="en-US" sz="1800" i="1"/>
              <a:t>S. aureus </a:t>
            </a:r>
            <a:r>
              <a:rPr lang="en-US" sz="1800"/>
              <a:t>colonise plus de 90 % des lésions d’eczéma atopique</a:t>
            </a:r>
          </a:p>
          <a:p>
            <a:pPr lvl="0">
              <a:lnSpc>
                <a:spcPct val="100000"/>
              </a:lnSpc>
              <a:spcBef>
                <a:spcPts val="1001"/>
              </a:spcBef>
              <a:buClr>
                <a:srgbClr val="000000"/>
              </a:buClr>
              <a:buFont typeface="Arial" pitchFamily="32"/>
              <a:buChar char="•"/>
            </a:pPr>
            <a:r>
              <a:rPr lang="en-US" sz="1800" i="1"/>
              <a:t>S. aureus</a:t>
            </a:r>
            <a:r>
              <a:rPr lang="en-US" sz="1800"/>
              <a:t> peut agir comme déclencheur d’une poussée de DA, ou peut causer des infections secondaires</a:t>
            </a:r>
          </a:p>
          <a:p>
            <a:pPr lvl="0">
              <a:lnSpc>
                <a:spcPct val="100000"/>
              </a:lnSpc>
              <a:spcBef>
                <a:spcPts val="1001"/>
              </a:spcBef>
              <a:buClr>
                <a:srgbClr val="000000"/>
              </a:buClr>
              <a:buFont typeface="Arial" pitchFamily="32"/>
              <a:buChar char="•"/>
            </a:pPr>
            <a:r>
              <a:rPr lang="en-US" sz="1800"/>
              <a:t>L’application de tacrolimus (comme dans le cas des corticostéroïdes topiques) sur des lésions non infectées a été associée à une diminution de la colonisation par </a:t>
            </a:r>
            <a:r>
              <a:rPr lang="en-US" sz="1800" i="1"/>
              <a:t>Staphylococcus aureus</a:t>
            </a:r>
            <a:r>
              <a:rPr lang="en-US" sz="1800"/>
              <a:t>, mais un traitement antibiotique topique d’association (comme l’association de l’acide fusidique avec l’acétate d’hydrocortisone) peut dans certains cas être nécessaire pour aider à traiter l’eczéma et l’infection18</a:t>
            </a:r>
          </a:p>
        </p:txBody>
      </p:sp>
      <p:sp>
        <p:nvSpPr>
          <p:cNvPr id="4" name="TextBox 6">
            <a:extLst>
              <a:ext uri="{FF2B5EF4-FFF2-40B4-BE49-F238E27FC236}">
                <a16:creationId xmlns:a16="http://schemas.microsoft.com/office/drawing/2014/main" id="{B7C86A48-39B8-4C14-8A95-FA761341857D}"/>
              </a:ext>
            </a:extLst>
          </p:cNvPr>
          <p:cNvSpPr/>
          <p:nvPr/>
        </p:nvSpPr>
        <p:spPr>
          <a:xfrm>
            <a:off x="838080" y="6359040"/>
            <a:ext cx="9596520" cy="272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Calibri" pitchFamily="18"/>
                <a:ea typeface="Arial Unicode MS" pitchFamily="2"/>
                <a:cs typeface="Arial Unicode MS" pitchFamily="2"/>
              </a:rPr>
              <a:t>Eichenfeld LF et al. </a:t>
            </a:r>
            <a:r>
              <a:rPr lang="en-CA" sz="1200" b="0" i="1" u="none" strike="noStrike" kern="1200" spc="0">
                <a:ln>
                  <a:noFill/>
                </a:ln>
                <a:solidFill>
                  <a:srgbClr val="000000"/>
                </a:solidFill>
                <a:latin typeface="Calibri" pitchFamily="18"/>
                <a:ea typeface="Arial Unicode MS" pitchFamily="2"/>
                <a:cs typeface="Arial Unicode MS" pitchFamily="2"/>
              </a:rPr>
              <a:t>J Am Acad Dermatol</a:t>
            </a:r>
            <a:r>
              <a:rPr lang="en-CA" sz="1200" b="0" i="0" u="none" strike="noStrike" kern="1200" spc="0">
                <a:ln>
                  <a:noFill/>
                </a:ln>
                <a:solidFill>
                  <a:srgbClr val="000000"/>
                </a:solidFill>
                <a:latin typeface="Calibri" pitchFamily="18"/>
                <a:ea typeface="Arial Unicode MS" pitchFamily="2"/>
                <a:cs typeface="Arial Unicode MS" pitchFamily="2"/>
              </a:rPr>
              <a:t> 2014;71:116-132.</a:t>
            </a:r>
          </a:p>
        </p:txBody>
      </p:sp>
      <p:sp>
        <p:nvSpPr>
          <p:cNvPr id="5" name="TextBox 7">
            <a:extLst>
              <a:ext uri="{FF2B5EF4-FFF2-40B4-BE49-F238E27FC236}">
                <a16:creationId xmlns:a16="http://schemas.microsoft.com/office/drawing/2014/main" id="{90AC10F2-6516-4EF2-A0F3-62670B65A82C}"/>
              </a:ext>
            </a:extLst>
          </p:cNvPr>
          <p:cNvSpPr/>
          <p:nvPr/>
        </p:nvSpPr>
        <p:spPr>
          <a:xfrm>
            <a:off x="8531280" y="5026680"/>
            <a:ext cx="3087360" cy="592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Représentations graphiques fournies par The Academic Unit of Dermatology Research, University of Sheffield</a:t>
            </a:r>
          </a:p>
        </p:txBody>
      </p:sp>
      <p:pic>
        <p:nvPicPr>
          <p:cNvPr id="6" name="Picture 17">
            <a:extLst>
              <a:ext uri="{FF2B5EF4-FFF2-40B4-BE49-F238E27FC236}">
                <a16:creationId xmlns:a16="http://schemas.microsoft.com/office/drawing/2014/main" id="{5BE3A70F-28A2-4324-B7ED-F2F36741356D}"/>
              </a:ext>
            </a:extLst>
          </p:cNvPr>
          <p:cNvPicPr>
            <a:picLocks noChangeAspect="1"/>
          </p:cNvPicPr>
          <p:nvPr/>
        </p:nvPicPr>
        <p:blipFill>
          <a:blip r:embed="rId3">
            <a:lum/>
            <a:alphaModFix/>
          </a:blip>
          <a:srcRect/>
          <a:stretch>
            <a:fillRect/>
          </a:stretch>
        </p:blipFill>
        <p:spPr>
          <a:xfrm>
            <a:off x="8157240" y="2422800"/>
            <a:ext cx="3836160" cy="24685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name="Mettre l’accent sur les 4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9951-E651-4E67-8B7C-AD3A55E88ADE}"/>
              </a:ext>
            </a:extLst>
          </p:cNvPr>
          <p:cNvSpPr txBox="1">
            <a:spLocks noGrp="1"/>
          </p:cNvSpPr>
          <p:nvPr>
            <p:ph type="title" idx="4294967295"/>
          </p:nvPr>
        </p:nvSpPr>
        <p:spPr>
          <a:xfrm>
            <a:off x="838080" y="212040"/>
            <a:ext cx="10515240" cy="734760"/>
          </a:xfrm>
        </p:spPr>
        <p:txBody>
          <a:bodyPr/>
          <a:lstStyle/>
          <a:p>
            <a:pPr lvl="0"/>
            <a:r>
              <a:rPr lang="en-US" sz="4000"/>
              <a:t>Mettre l’accent sur les 4R</a:t>
            </a:r>
          </a:p>
        </p:txBody>
      </p:sp>
      <p:sp>
        <p:nvSpPr>
          <p:cNvPr id="3" name="Content Placeholder 5">
            <a:extLst>
              <a:ext uri="{FF2B5EF4-FFF2-40B4-BE49-F238E27FC236}">
                <a16:creationId xmlns:a16="http://schemas.microsoft.com/office/drawing/2014/main" id="{4446D56D-3675-4AA9-A733-5C9FBB0157D5}"/>
              </a:ext>
            </a:extLst>
          </p:cNvPr>
          <p:cNvSpPr txBox="1">
            <a:spLocks noGrp="1"/>
          </p:cNvSpPr>
          <p:nvPr>
            <p:ph type="body" idx="4294967295"/>
          </p:nvPr>
        </p:nvSpPr>
        <p:spPr>
          <a:xfrm>
            <a:off x="838080" y="923400"/>
            <a:ext cx="10515240" cy="925919"/>
          </a:xfrm>
        </p:spPr>
        <p:txBody>
          <a:bodyPr/>
          <a:lstStyle/>
          <a:p>
            <a:pPr lvl="0">
              <a:spcBef>
                <a:spcPts val="601"/>
              </a:spcBef>
              <a:buClr>
                <a:srgbClr val="000000"/>
              </a:buClr>
              <a:buFont typeface="Arial" pitchFamily="32"/>
              <a:buChar char="•"/>
            </a:pPr>
            <a:r>
              <a:rPr lang="en-US" sz="1800" b="1"/>
              <a:t>Les 4R – Reconnaître, Retirer, Restaurer, Réguler</a:t>
            </a:r>
          </a:p>
          <a:p>
            <a:pPr lvl="0">
              <a:spcBef>
                <a:spcPts val="601"/>
              </a:spcBef>
              <a:buClr>
                <a:srgbClr val="000000"/>
              </a:buClr>
              <a:buFont typeface="Arial" pitchFamily="32"/>
              <a:buChar char="•"/>
            </a:pPr>
            <a:r>
              <a:rPr lang="en-US" sz="1800" b="1" i="1"/>
              <a:t>Pilier </a:t>
            </a:r>
            <a:r>
              <a:rPr lang="en-US" sz="1800"/>
              <a:t>de la prise en charge de la DA qui nécessite un traitement continu et des soins de la peau réguliers pour réduire et prendre en charge efficacement les poussées récurrentes</a:t>
            </a:r>
          </a:p>
          <a:p>
            <a:pPr lvl="0">
              <a:spcBef>
                <a:spcPts val="601"/>
              </a:spcBef>
              <a:buNone/>
            </a:pPr>
            <a:endParaRPr lang="en-US" sz="1800"/>
          </a:p>
        </p:txBody>
      </p:sp>
      <p:graphicFrame>
        <p:nvGraphicFramePr>
          <p:cNvPr id="4" name="Tableau 3">
            <a:extLst>
              <a:ext uri="{FF2B5EF4-FFF2-40B4-BE49-F238E27FC236}">
                <a16:creationId xmlns:a16="http://schemas.microsoft.com/office/drawing/2014/main" id="{C5408E2F-ABD3-40F0-AB20-8494E85EDC0D}"/>
              </a:ext>
            </a:extLst>
          </p:cNvPr>
          <p:cNvGraphicFramePr>
            <a:graphicFrameLocks noGrp="1"/>
          </p:cNvGraphicFramePr>
          <p:nvPr/>
        </p:nvGraphicFramePr>
        <p:xfrm>
          <a:off x="1152000" y="1866599"/>
          <a:ext cx="10453320" cy="5595480"/>
        </p:xfrm>
        <a:graphic>
          <a:graphicData uri="http://schemas.openxmlformats.org/drawingml/2006/table">
            <a:tbl>
              <a:tblPr/>
              <a:tblGrid>
                <a:gridCol w="3277439">
                  <a:extLst>
                    <a:ext uri="{9D8B030D-6E8A-4147-A177-3AD203B41FA5}">
                      <a16:colId xmlns:a16="http://schemas.microsoft.com/office/drawing/2014/main" val="2546681491"/>
                    </a:ext>
                  </a:extLst>
                </a:gridCol>
                <a:gridCol w="7176240">
                  <a:extLst>
                    <a:ext uri="{9D8B030D-6E8A-4147-A177-3AD203B41FA5}">
                      <a16:colId xmlns:a16="http://schemas.microsoft.com/office/drawing/2014/main" val="2146252943"/>
                    </a:ext>
                  </a:extLst>
                </a:gridCol>
              </a:tblGrid>
              <a:tr h="928439">
                <a:tc>
                  <a:txBody>
                    <a:bodyPr/>
                    <a:lstStyle/>
                    <a:p>
                      <a:pPr marL="0" marR="0" lvl="0" indent="0" algn="l" rtl="0" hangingPunct="1">
                        <a:lnSpc>
                          <a:spcPct val="115000"/>
                        </a:lnSpc>
                        <a:spcBef>
                          <a:spcPts val="0"/>
                        </a:spcBef>
                        <a:spcAft>
                          <a:spcPts val="1199"/>
                        </a:spcAft>
                        <a:buNone/>
                        <a:tabLst/>
                      </a:pPr>
                      <a:r>
                        <a:rPr lang="en-CA" sz="1400" b="0" i="0" u="none" strike="noStrike" kern="1200" spc="0">
                          <a:ln>
                            <a:noFill/>
                          </a:ln>
                          <a:solidFill>
                            <a:srgbClr val="FFFFFF"/>
                          </a:solidFill>
                          <a:latin typeface="Franklin Gothic Book" pitchFamily="18"/>
                          <a:ea typeface="Arial Unicode MS" pitchFamily="2"/>
                          <a:cs typeface="Arial Unicode MS" pitchFamily="2"/>
                        </a:rPr>
                        <a:t>1. Reconnaître – le diagnostic</a:t>
                      </a:r>
                    </a:p>
                  </a:txBody>
                  <a:tcPr/>
                </a:tc>
                <a:tc>
                  <a:txBody>
                    <a:bodyPr/>
                    <a:lstStyle/>
                    <a:p>
                      <a:pPr marL="0" marR="0" lvl="0" indent="0" algn="l" rtl="0" hangingPunct="1">
                        <a:lnSpc>
                          <a:spcPct val="115000"/>
                        </a:lnSpc>
                        <a:spcBef>
                          <a:spcPts val="0"/>
                        </a:spcBef>
                        <a:spcAft>
                          <a:spcPts val="1199"/>
                        </a:spcAft>
                        <a:buNone/>
                        <a:tabLst/>
                      </a:pPr>
                      <a:r>
                        <a:rPr lang="en-CA" sz="1600" b="0" i="0" u="none" strike="noStrike" kern="1200" spc="0">
                          <a:ln>
                            <a:noFill/>
                          </a:ln>
                          <a:solidFill>
                            <a:srgbClr val="FFFFFF"/>
                          </a:solidFill>
                          <a:latin typeface="Franklin Gothic Book" pitchFamily="18"/>
                          <a:ea typeface="Arial Unicode MS" pitchFamily="2"/>
                          <a:cs typeface="Arial Unicode MS" pitchFamily="2"/>
                        </a:rPr>
                        <a:t>Reconnaître que le diagnostic de la dermatite atopique se fonde sur l’association d’une altération de la fonction de barrière de la peau et d’une réaction inflammatoire; il s’agit de la première étape pour conseiller vos patients.</a:t>
                      </a:r>
                    </a:p>
                  </a:txBody>
                  <a:tcPr/>
                </a:tc>
                <a:extLst>
                  <a:ext uri="{0D108BD9-81ED-4DB2-BD59-A6C34878D82A}">
                    <a16:rowId xmlns:a16="http://schemas.microsoft.com/office/drawing/2014/main" val="2399511997"/>
                  </a:ext>
                </a:extLst>
              </a:tr>
              <a:tr h="1168200">
                <a:tc>
                  <a:txBody>
                    <a:bodyPr/>
                    <a:lstStyle/>
                    <a:p>
                      <a:pPr marL="0" marR="0" lvl="0" indent="0" algn="l" rtl="0" hangingPunct="1">
                        <a:lnSpc>
                          <a:spcPct val="115000"/>
                        </a:lnSpc>
                        <a:spcBef>
                          <a:spcPts val="0"/>
                        </a:spcBef>
                        <a:spcAft>
                          <a:spcPts val="1199"/>
                        </a:spcAft>
                        <a:buNone/>
                        <a:tabLst/>
                      </a:pPr>
                      <a:r>
                        <a:rPr lang="en-CA" sz="1400" b="0" i="0" u="none" strike="noStrike" kern="1200" spc="0">
                          <a:ln>
                            <a:noFill/>
                          </a:ln>
                          <a:solidFill>
                            <a:srgbClr val="FFFFFF"/>
                          </a:solidFill>
                          <a:latin typeface="Franklin Gothic Book" pitchFamily="18"/>
                          <a:ea typeface="Arial Unicode MS" pitchFamily="2"/>
                          <a:cs typeface="Arial Unicode MS" pitchFamily="2"/>
                        </a:rPr>
                        <a:t>2. Retirer – les déclencheurs</a:t>
                      </a:r>
                    </a:p>
                  </a:txBody>
                  <a:tcPr/>
                </a:tc>
                <a:tc>
                  <a:txBody>
                    <a:bodyPr/>
                    <a:lstStyle/>
                    <a:p>
                      <a:pPr marL="0" marR="0" lvl="0" indent="0" algn="l" rtl="0" hangingPunct="1">
                        <a:lnSpc>
                          <a:spcPct val="115000"/>
                        </a:lnSpc>
                        <a:spcBef>
                          <a:spcPts val="0"/>
                        </a:spcBef>
                        <a:spcAft>
                          <a:spcPts val="601"/>
                        </a:spcAft>
                        <a:buNone/>
                        <a:tabLst/>
                      </a:pPr>
                      <a:r>
                        <a:rPr lang="en-CA" sz="1600" b="0" i="0" u="none" strike="noStrike" kern="1200" spc="0">
                          <a:ln>
                            <a:noFill/>
                          </a:ln>
                          <a:solidFill>
                            <a:srgbClr val="000000"/>
                          </a:solidFill>
                          <a:latin typeface="Franklin Gothic Book" pitchFamily="18"/>
                          <a:ea typeface="Arial Unicode MS" pitchFamily="2"/>
                          <a:cs typeface="Arial Unicode MS" pitchFamily="2"/>
                        </a:rPr>
                        <a:t>Avant de pouvoir traiter la réaction inflammatoire, les déclencheurs qui ont amorcé la réaction ou endommagé la barrière cutanée doivent être réduits ou éliminés, et il est nécessaire de nettoyer la peau pour enlever la saleté et les bactéries. Si possible, essayez d’identifier et d’éviter les déclencheurs connus.</a:t>
                      </a:r>
                    </a:p>
                  </a:txBody>
                  <a:tcPr/>
                </a:tc>
                <a:extLst>
                  <a:ext uri="{0D108BD9-81ED-4DB2-BD59-A6C34878D82A}">
                    <a16:rowId xmlns:a16="http://schemas.microsoft.com/office/drawing/2014/main" val="2675684370"/>
                  </a:ext>
                </a:extLst>
              </a:tr>
              <a:tr h="688320">
                <a:tc>
                  <a:txBody>
                    <a:bodyPr/>
                    <a:lstStyle/>
                    <a:p>
                      <a:pPr marL="176040" marR="0" lvl="0" indent="-175680" algn="l" rtl="0" hangingPunct="1">
                        <a:lnSpc>
                          <a:spcPct val="115000"/>
                        </a:lnSpc>
                        <a:spcBef>
                          <a:spcPts val="0"/>
                        </a:spcBef>
                        <a:spcAft>
                          <a:spcPts val="0"/>
                        </a:spcAft>
                        <a:buNone/>
                        <a:tabLst/>
                      </a:pPr>
                      <a:r>
                        <a:rPr lang="en-CA" sz="1400" b="0" i="0" u="none" strike="noStrike" kern="1200" spc="0">
                          <a:ln>
                            <a:noFill/>
                          </a:ln>
                          <a:solidFill>
                            <a:srgbClr val="FFFFFF"/>
                          </a:solidFill>
                          <a:latin typeface="Franklin Gothic Book" pitchFamily="18"/>
                          <a:ea typeface="Arial Unicode MS" pitchFamily="2"/>
                          <a:cs typeface="Arial Unicode MS" pitchFamily="2"/>
                        </a:rPr>
                        <a:t>3. Restaurer – la fonction de barrière de la peau</a:t>
                      </a:r>
                    </a:p>
                  </a:txBody>
                  <a:tcPr/>
                </a:tc>
                <a:tc>
                  <a:txBody>
                    <a:bodyPr/>
                    <a:lstStyle/>
                    <a:p>
                      <a:pPr marL="0" marR="0" lvl="0" indent="0" algn="l" rtl="0" hangingPunct="1">
                        <a:lnSpc>
                          <a:spcPct val="115000"/>
                        </a:lnSpc>
                        <a:spcBef>
                          <a:spcPts val="0"/>
                        </a:spcBef>
                        <a:spcAft>
                          <a:spcPts val="601"/>
                        </a:spcAft>
                        <a:buNone/>
                        <a:tabLst/>
                      </a:pPr>
                      <a:r>
                        <a:rPr lang="en-CA" sz="1600" b="0" i="0" u="none" strike="noStrike" kern="1200" spc="0">
                          <a:ln>
                            <a:noFill/>
                          </a:ln>
                          <a:solidFill>
                            <a:srgbClr val="000000"/>
                          </a:solidFill>
                          <a:latin typeface="Franklin Gothic Book" pitchFamily="18"/>
                          <a:ea typeface="Arial Unicode MS" pitchFamily="2"/>
                          <a:cs typeface="Arial Unicode MS" pitchFamily="2"/>
                        </a:rPr>
                        <a:t>On a montré qu’une bonne prise en charge par les soins de la peau, y compris l’utilisation d’une bonne crème hydratante, aide à retenir l’hydratation et à améliorer la barrière cutanée.</a:t>
                      </a:r>
                    </a:p>
                  </a:txBody>
                  <a:tcPr/>
                </a:tc>
                <a:extLst>
                  <a:ext uri="{0D108BD9-81ED-4DB2-BD59-A6C34878D82A}">
                    <a16:rowId xmlns:a16="http://schemas.microsoft.com/office/drawing/2014/main" val="1002703732"/>
                  </a:ext>
                </a:extLst>
              </a:tr>
              <a:tr h="1888200">
                <a:tc>
                  <a:txBody>
                    <a:bodyPr/>
                    <a:lstStyle/>
                    <a:p>
                      <a:pPr marL="176040" marR="0" lvl="0" indent="-175680" algn="l" rtl="0" hangingPunct="1">
                        <a:lnSpc>
                          <a:spcPct val="115000"/>
                        </a:lnSpc>
                        <a:spcBef>
                          <a:spcPts val="0"/>
                        </a:spcBef>
                        <a:spcAft>
                          <a:spcPts val="0"/>
                        </a:spcAft>
                        <a:buNone/>
                        <a:tabLst/>
                      </a:pPr>
                      <a:r>
                        <a:rPr lang="en-CA" sz="1400" b="0" i="0" u="none" strike="noStrike" kern="1200" spc="0">
                          <a:ln>
                            <a:noFill/>
                          </a:ln>
                          <a:solidFill>
                            <a:srgbClr val="FFFFFF"/>
                          </a:solidFill>
                          <a:latin typeface="Franklin Gothic Book" pitchFamily="18"/>
                          <a:ea typeface="Arial Unicode MS" pitchFamily="2"/>
                          <a:cs typeface="Arial Unicode MS" pitchFamily="2"/>
                        </a:rPr>
                        <a:t>4. Réguler - l’inflammation induite par la réponse immunitaire</a:t>
                      </a:r>
                    </a:p>
                    <a:p>
                      <a:pPr marL="0" marR="0" lvl="0" indent="-175680" algn="l" rtl="0" hangingPunct="1">
                        <a:lnSpc>
                          <a:spcPct val="115000"/>
                        </a:lnSpc>
                        <a:spcBef>
                          <a:spcPts val="0"/>
                        </a:spcBef>
                        <a:spcAft>
                          <a:spcPts val="0"/>
                        </a:spcAft>
                        <a:buNone/>
                        <a:tabLst/>
                      </a:pPr>
                      <a:r>
                        <a:rPr lang="en-CA" sz="1400" b="0" i="0" u="none" strike="noStrike" kern="1200" spc="0">
                          <a:ln>
                            <a:noFill/>
                          </a:ln>
                          <a:solidFill>
                            <a:srgbClr val="FFFFFF"/>
                          </a:solidFill>
                          <a:latin typeface="Franklin Gothic Book" pitchFamily="18"/>
                          <a:ea typeface="Arial Unicode MS" pitchFamily="2"/>
                          <a:cs typeface="Arial Unicode MS" pitchFamily="2"/>
                        </a:rPr>
                        <a:t>   </a:t>
                      </a:r>
                    </a:p>
                  </a:txBody>
                  <a:tcPr/>
                </a:tc>
                <a:tc>
                  <a:txBody>
                    <a:bodyPr/>
                    <a:lstStyle/>
                    <a:p>
                      <a:pPr marL="0" marR="0" lvl="0" indent="0" algn="l" rtl="0" hangingPunct="1">
                        <a:lnSpc>
                          <a:spcPct val="115000"/>
                        </a:lnSpc>
                        <a:spcBef>
                          <a:spcPts val="0"/>
                        </a:spcBef>
                        <a:spcAft>
                          <a:spcPts val="601"/>
                        </a:spcAft>
                        <a:buNone/>
                        <a:tabLst/>
                      </a:pPr>
                      <a:r>
                        <a:rPr lang="en-CA" sz="1600" b="0" i="0" u="none" strike="noStrike" kern="1200" spc="0">
                          <a:ln>
                            <a:noFill/>
                          </a:ln>
                          <a:solidFill>
                            <a:srgbClr val="000000"/>
                          </a:solidFill>
                          <a:latin typeface="Franklin Gothic Book" pitchFamily="18"/>
                          <a:ea typeface="Arial Unicode MS" pitchFamily="2"/>
                          <a:cs typeface="Arial Unicode MS" pitchFamily="2"/>
                        </a:rPr>
                        <a:t>Lors d’une poussée cutanée, des corticostéroïdes topiques en association avec une bonne crème hydratante sont nécessaires pour maîtriser l’inflammation et aider à restaurer la barrière cutanée. Les inhibiteurs topiques de la calcineurine peuvent être utiles pour aider à réduire l’exposition aux stéroïdes dans les zones sensibles ou être utilisés lorsque les stéroïdes ne sont pas efficaces. Un onguent à base de tacrolimus peut être un ajout avantageux comme traitement d’entretien à long terme pour prolonger les périodes entre les exacerbations de la maladie.</a:t>
                      </a:r>
                    </a:p>
                  </a:txBody>
                  <a:tcPr/>
                </a:tc>
                <a:extLst>
                  <a:ext uri="{0D108BD9-81ED-4DB2-BD59-A6C34878D82A}">
                    <a16:rowId xmlns:a16="http://schemas.microsoft.com/office/drawing/2014/main" val="1712075507"/>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Relever les défis de la DA &#10;à l’aide du traitement topiq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2268E-C9B1-4CD3-9352-7FF60BD26715}"/>
              </a:ext>
            </a:extLst>
          </p:cNvPr>
          <p:cNvSpPr txBox="1">
            <a:spLocks noGrp="1"/>
          </p:cNvSpPr>
          <p:nvPr>
            <p:ph type="title" idx="4294967295"/>
          </p:nvPr>
        </p:nvSpPr>
        <p:spPr/>
        <p:txBody>
          <a:bodyPr/>
          <a:lstStyle/>
          <a:p>
            <a:pPr lvl="0"/>
            <a:r>
              <a:rPr lang="en-US"/>
              <a:t>Relever les défis de la DA </a:t>
            </a:r>
            <a:br>
              <a:rPr lang="en-US"/>
            </a:br>
            <a:r>
              <a:rPr lang="en-US"/>
              <a:t>à l’aide du traitement topique</a:t>
            </a:r>
          </a:p>
        </p:txBody>
      </p:sp>
      <p:sp>
        <p:nvSpPr>
          <p:cNvPr id="3" name="Content Placeholder 3">
            <a:extLst>
              <a:ext uri="{FF2B5EF4-FFF2-40B4-BE49-F238E27FC236}">
                <a16:creationId xmlns:a16="http://schemas.microsoft.com/office/drawing/2014/main" id="{A882E02A-E179-44D4-BA52-45ACC9DBCC92}"/>
              </a:ext>
            </a:extLst>
          </p:cNvPr>
          <p:cNvSpPr txBox="1">
            <a:spLocks noGrp="1"/>
          </p:cNvSpPr>
          <p:nvPr>
            <p:ph type="body" idx="4294967295"/>
          </p:nvPr>
        </p:nvSpPr>
        <p:spPr>
          <a:xfrm>
            <a:off x="838080" y="1872000"/>
            <a:ext cx="8340120" cy="4350960"/>
          </a:xfrm>
        </p:spPr>
        <p:txBody>
          <a:bodyPr/>
          <a:lstStyle/>
          <a:p>
            <a:pPr lvl="0">
              <a:lnSpc>
                <a:spcPct val="100000"/>
              </a:lnSpc>
              <a:spcBef>
                <a:spcPts val="1001"/>
              </a:spcBef>
              <a:buClr>
                <a:srgbClr val="000000"/>
              </a:buClr>
              <a:buFont typeface="Arial" pitchFamily="32"/>
              <a:buChar char="•"/>
            </a:pPr>
            <a:r>
              <a:rPr lang="en-US" sz="2000" b="1"/>
              <a:t>Aborder les préoccupations des patients </a:t>
            </a:r>
            <a:r>
              <a:rPr lang="en-US" sz="2000"/>
              <a:t>à propos des effets secondaires et souligner l’importance d’une bonne application des corticostéroïdes topiques et des inhibiteurs topiques de la calcineurine (ITC) sont des mesures essentielles à la réussite du traitement des patients atteints de DA32</a:t>
            </a:r>
          </a:p>
          <a:p>
            <a:pPr lvl="0">
              <a:lnSpc>
                <a:spcPct val="100000"/>
              </a:lnSpc>
              <a:spcBef>
                <a:spcPts val="1001"/>
              </a:spcBef>
              <a:buClr>
                <a:srgbClr val="000000"/>
              </a:buClr>
              <a:buFont typeface="Arial" pitchFamily="32"/>
              <a:buChar char="•"/>
            </a:pPr>
            <a:r>
              <a:rPr lang="en-US" sz="2000" b="1"/>
              <a:t>Encourager l’observance </a:t>
            </a:r>
            <a:r>
              <a:rPr lang="en-US" sz="2000"/>
              <a:t>et rassurer le patient sur la réduction du risque d’effets secondaires au minimum4</a:t>
            </a:r>
          </a:p>
          <a:p>
            <a:pPr lvl="0">
              <a:lnSpc>
                <a:spcPct val="100000"/>
              </a:lnSpc>
              <a:spcBef>
                <a:spcPts val="1001"/>
              </a:spcBef>
              <a:buClr>
                <a:srgbClr val="000000"/>
              </a:buClr>
              <a:buFont typeface="Arial" pitchFamily="32"/>
              <a:buChar char="•"/>
            </a:pPr>
            <a:r>
              <a:rPr lang="en-US" sz="2000" b="1"/>
              <a:t>Conseiller les patients, les parents et les aidants sur la bonne prise en charge </a:t>
            </a:r>
            <a:r>
              <a:rPr lang="en-US" sz="2000"/>
              <a:t>peut permettre de réduire le stress et l’anxiété des patients</a:t>
            </a:r>
          </a:p>
          <a:p>
            <a:pPr lvl="0">
              <a:lnSpc>
                <a:spcPct val="100000"/>
              </a:lnSpc>
              <a:spcBef>
                <a:spcPts val="1001"/>
              </a:spcBef>
              <a:buClr>
                <a:srgbClr val="000000"/>
              </a:buClr>
              <a:buFont typeface="Arial" pitchFamily="32"/>
              <a:buChar char="•"/>
            </a:pPr>
            <a:r>
              <a:rPr lang="en-US" sz="2000" b="1"/>
              <a:t>L’éducation thérapeutique et les conseils aux patients peuvent varier, mais on peut suivre les lignes directrices générales suivantes</a:t>
            </a:r>
            <a:r>
              <a:rPr lang="en-US" sz="2000"/>
              <a:t>14,34,35</a:t>
            </a:r>
            <a:r>
              <a:rPr lang="en-US"/>
              <a:t> :</a:t>
            </a:r>
          </a:p>
          <a:p>
            <a:pPr lvl="0">
              <a:lnSpc>
                <a:spcPct val="100000"/>
              </a:lnSpc>
              <a:spcBef>
                <a:spcPts val="1001"/>
              </a:spcBef>
              <a:buClr>
                <a:srgbClr val="000000"/>
              </a:buClr>
              <a:buSzPct val="80000"/>
              <a:buFont typeface="Courier New" pitchFamily="49"/>
              <a:buChar char="o"/>
            </a:pPr>
            <a:r>
              <a:rPr lang="en-US" sz="2000" b="1"/>
              <a:t>Discuter de la posologie</a:t>
            </a:r>
          </a:p>
          <a:p>
            <a:pPr lvl="0">
              <a:lnSpc>
                <a:spcPct val="100000"/>
              </a:lnSpc>
              <a:spcBef>
                <a:spcPts val="1001"/>
              </a:spcBef>
              <a:buClr>
                <a:srgbClr val="000000"/>
              </a:buClr>
              <a:buSzPct val="80000"/>
              <a:buFont typeface="Courier New" pitchFamily="49"/>
              <a:buChar char="o"/>
            </a:pPr>
            <a:r>
              <a:rPr lang="en-US" sz="2000" b="1"/>
              <a:t>Expliquer les objectifs et les résultats réalistes auxquels on peut s’attendre</a:t>
            </a:r>
          </a:p>
          <a:p>
            <a:pPr lvl="0">
              <a:lnSpc>
                <a:spcPct val="100000"/>
              </a:lnSpc>
              <a:spcBef>
                <a:spcPts val="1001"/>
              </a:spcBef>
              <a:buClr>
                <a:srgbClr val="000000"/>
              </a:buClr>
              <a:buSzPct val="80000"/>
              <a:buFont typeface="Courier New" pitchFamily="49"/>
              <a:buChar char="o"/>
            </a:pPr>
            <a:r>
              <a:rPr lang="en-US" sz="2000" b="1"/>
              <a:t>Expliquer l’utilisation et l’application appropriées</a:t>
            </a:r>
          </a:p>
          <a:p>
            <a:pPr lvl="0">
              <a:lnSpc>
                <a:spcPct val="100000"/>
              </a:lnSpc>
              <a:spcBef>
                <a:spcPts val="1001"/>
              </a:spcBef>
              <a:buClr>
                <a:srgbClr val="000000"/>
              </a:buClr>
              <a:buSzPct val="80000"/>
              <a:buFont typeface="Courier New" pitchFamily="49"/>
              <a:buChar char="o"/>
            </a:pPr>
            <a:r>
              <a:rPr lang="en-US" sz="2000" b="1"/>
              <a:t>Donner de la formation aux patients et évaluer leur compréhension</a:t>
            </a:r>
          </a:p>
        </p:txBody>
      </p:sp>
      <p:sp>
        <p:nvSpPr>
          <p:cNvPr id="4" name="TextBox 4">
            <a:extLst>
              <a:ext uri="{FF2B5EF4-FFF2-40B4-BE49-F238E27FC236}">
                <a16:creationId xmlns:a16="http://schemas.microsoft.com/office/drawing/2014/main" id="{9E3ACCEC-0C80-4E35-B745-A40E378D9FE9}"/>
              </a:ext>
            </a:extLst>
          </p:cNvPr>
          <p:cNvSpPr/>
          <p:nvPr/>
        </p:nvSpPr>
        <p:spPr>
          <a:xfrm>
            <a:off x="743040" y="6180480"/>
            <a:ext cx="9983160" cy="637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Ramos CL. E.L.F. Publications. ACPE. 2009; Lynde C et al. </a:t>
            </a:r>
            <a:r>
              <a:rPr lang="en-CA" sz="1200" b="0" i="1" u="none" strike="noStrike" kern="1200" spc="0">
                <a:ln>
                  <a:noFill/>
                </a:ln>
                <a:solidFill>
                  <a:srgbClr val="000000"/>
                </a:solidFill>
                <a:latin typeface="Franklin Gothic Book" pitchFamily="18"/>
                <a:ea typeface="Arial Unicode MS" pitchFamily="2"/>
                <a:cs typeface="Arial Unicode MS" pitchFamily="2"/>
              </a:rPr>
              <a:t>J Cutan Med Surg</a:t>
            </a:r>
            <a:r>
              <a:rPr lang="en-CA" sz="1200" b="0" i="0" u="none" strike="noStrike" kern="1200" spc="0">
                <a:ln>
                  <a:noFill/>
                </a:ln>
                <a:solidFill>
                  <a:srgbClr val="000000"/>
                </a:solidFill>
                <a:latin typeface="Franklin Gothic Book" pitchFamily="18"/>
                <a:ea typeface="Arial Unicode MS" pitchFamily="2"/>
                <a:cs typeface="Arial Unicode MS" pitchFamily="2"/>
              </a:rPr>
              <a:t> 2005. Weinstein M et al. Société Canadienne de l’eczéma, juillet 2016;</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ASHP Guidelines. Reviewed 2011. </a:t>
            </a:r>
            <a:r>
              <a:rPr lang="en-CA" sz="1200" b="0" i="1" u="none" strike="noStrike" kern="1200" spc="0">
                <a:ln>
                  <a:noFill/>
                </a:ln>
                <a:solidFill>
                  <a:srgbClr val="000000"/>
                </a:solidFill>
                <a:latin typeface="Franklin Gothic Book" pitchFamily="18"/>
                <a:ea typeface="Arial Unicode MS" pitchFamily="2"/>
                <a:cs typeface="Arial Unicode MS" pitchFamily="2"/>
              </a:rPr>
              <a:t>Council on Pharmacy</a:t>
            </a:r>
            <a:r>
              <a:rPr lang="en-CA" sz="1200" b="0" i="0" u="none" strike="noStrike" kern="1200" spc="0">
                <a:ln>
                  <a:noFill/>
                </a:ln>
                <a:solidFill>
                  <a:srgbClr val="000000"/>
                </a:solidFill>
                <a:latin typeface="Franklin Gothic Book" pitchFamily="18"/>
                <a:ea typeface="Arial Unicode MS" pitchFamily="2"/>
                <a:cs typeface="Arial Unicode MS" pitchFamily="2"/>
              </a:rPr>
              <a:t> </a:t>
            </a:r>
            <a:r>
              <a:rPr lang="en-CA" sz="1200" b="0" i="1" u="none" strike="noStrike" kern="1200" spc="0">
                <a:ln>
                  <a:noFill/>
                </a:ln>
                <a:solidFill>
                  <a:srgbClr val="000000"/>
                </a:solidFill>
                <a:latin typeface="Franklin Gothic Book" pitchFamily="18"/>
                <a:ea typeface="Arial Unicode MS" pitchFamily="2"/>
                <a:cs typeface="Arial Unicode MS" pitchFamily="2"/>
              </a:rPr>
              <a:t>Practice;</a:t>
            </a:r>
            <a:r>
              <a:rPr lang="en-CA" sz="1200" b="0" i="0" u="none" strike="noStrike" kern="1200" spc="0">
                <a:ln>
                  <a:noFill/>
                </a:ln>
                <a:solidFill>
                  <a:srgbClr val="000000"/>
                </a:solidFill>
                <a:latin typeface="Franklin Gothic Book" pitchFamily="18"/>
                <a:ea typeface="Arial Unicode MS" pitchFamily="2"/>
                <a:cs typeface="Arial Unicode MS" pitchFamily="2"/>
              </a:rPr>
              <a:t> Leuck S. </a:t>
            </a:r>
            <a:r>
              <a:rPr lang="en-CA" sz="1200" b="0" i="1" u="none" strike="noStrike" kern="1200" spc="0">
                <a:ln>
                  <a:noFill/>
                </a:ln>
                <a:solidFill>
                  <a:srgbClr val="000000"/>
                </a:solidFill>
                <a:latin typeface="Franklin Gothic Book" pitchFamily="18"/>
                <a:ea typeface="Arial Unicode MS" pitchFamily="2"/>
                <a:cs typeface="Arial Unicode MS" pitchFamily="2"/>
              </a:rPr>
              <a:t>Pharmacy Times</a:t>
            </a:r>
            <a:r>
              <a:rPr lang="en-CA" sz="1200" b="0" i="0" u="none" strike="noStrike" kern="1200" spc="0">
                <a:ln>
                  <a:noFill/>
                </a:ln>
                <a:solidFill>
                  <a:srgbClr val="000000"/>
                </a:solidFill>
                <a:latin typeface="Franklin Gothic Book" pitchFamily="18"/>
                <a:ea typeface="Arial Unicode MS" pitchFamily="2"/>
                <a:cs typeface="Arial Unicode MS" pitchFamily="2"/>
              </a:rPr>
              <a:t> 2015.  </a:t>
            </a:r>
          </a:p>
        </p:txBody>
      </p:sp>
      <p:pic>
        <p:nvPicPr>
          <p:cNvPr id="5" name="Picture 5">
            <a:extLst>
              <a:ext uri="{FF2B5EF4-FFF2-40B4-BE49-F238E27FC236}">
                <a16:creationId xmlns:a16="http://schemas.microsoft.com/office/drawing/2014/main" id="{95EECF78-A53A-46E4-8C06-ECAB47CC72EE}"/>
              </a:ext>
            </a:extLst>
          </p:cNvPr>
          <p:cNvPicPr>
            <a:picLocks noChangeAspect="1"/>
          </p:cNvPicPr>
          <p:nvPr/>
        </p:nvPicPr>
        <p:blipFill>
          <a:blip r:embed="rId3">
            <a:lum/>
            <a:alphaModFix/>
          </a:blip>
          <a:srcRect/>
          <a:stretch>
            <a:fillRect/>
          </a:stretch>
        </p:blipFill>
        <p:spPr>
          <a:xfrm>
            <a:off x="9300600" y="2041200"/>
            <a:ext cx="2285640" cy="3422879"/>
          </a:xfrm>
          <a:prstGeom prst="rect">
            <a:avLst/>
          </a:prstGeom>
          <a:solidFill>
            <a:srgbClr val="EDEDED"/>
          </a:solidFill>
          <a:ln w="190440">
            <a:solidFill>
              <a:srgbClr val="FFFFFF"/>
            </a:solidFill>
            <a:prstDash val="soli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Principaux points d’apprenti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78306-1B39-4C7A-9E93-22CA4054B38C}"/>
              </a:ext>
            </a:extLst>
          </p:cNvPr>
          <p:cNvSpPr txBox="1">
            <a:spLocks noGrp="1"/>
          </p:cNvSpPr>
          <p:nvPr>
            <p:ph type="title" idx="4294967295"/>
          </p:nvPr>
        </p:nvSpPr>
        <p:spPr/>
        <p:txBody>
          <a:bodyPr/>
          <a:lstStyle/>
          <a:p>
            <a:pPr lvl="0"/>
            <a:r>
              <a:rPr lang="en-US"/>
              <a:t>Principaux points d’apprentissage</a:t>
            </a:r>
          </a:p>
        </p:txBody>
      </p:sp>
      <p:sp>
        <p:nvSpPr>
          <p:cNvPr id="3" name="Content Placeholder 2">
            <a:extLst>
              <a:ext uri="{FF2B5EF4-FFF2-40B4-BE49-F238E27FC236}">
                <a16:creationId xmlns:a16="http://schemas.microsoft.com/office/drawing/2014/main" id="{79331B93-1940-4952-85EC-98EF043F7DFE}"/>
              </a:ext>
            </a:extLst>
          </p:cNvPr>
          <p:cNvSpPr txBox="1">
            <a:spLocks noGrp="1"/>
          </p:cNvSpPr>
          <p:nvPr>
            <p:ph type="body" idx="4294967295"/>
          </p:nvPr>
        </p:nvSpPr>
        <p:spPr/>
        <p:txBody>
          <a:bodyPr/>
          <a:lstStyle/>
          <a:p>
            <a:pPr lvl="0">
              <a:lnSpc>
                <a:spcPct val="110000"/>
              </a:lnSpc>
              <a:spcAft>
                <a:spcPts val="799"/>
              </a:spcAft>
              <a:buClr>
                <a:srgbClr val="000000"/>
              </a:buClr>
              <a:buFont typeface="Arial" pitchFamily="32"/>
              <a:buChar char="•"/>
            </a:pPr>
            <a:r>
              <a:rPr lang="en-US"/>
              <a:t>La prévalence de la DA a augmenté dans le monde entier, les taux étant de 2 à 3 fois plus élevés qu’il y a 30 ans1-3</a:t>
            </a:r>
          </a:p>
          <a:p>
            <a:pPr lvl="0">
              <a:lnSpc>
                <a:spcPct val="110000"/>
              </a:lnSpc>
              <a:spcAft>
                <a:spcPts val="799"/>
              </a:spcAft>
              <a:buClr>
                <a:srgbClr val="000000"/>
              </a:buClr>
              <a:buFont typeface="Arial" pitchFamily="32"/>
              <a:buChar char="•"/>
            </a:pPr>
            <a:r>
              <a:rPr lang="en-US"/>
              <a:t>La DA est une affection inflammatoire et intensément prurigineuse courante qui commence généralement dans la petite enfance, avant l’âge de cinq ans dans 85 % à 90 % des cas1,7</a:t>
            </a:r>
          </a:p>
          <a:p>
            <a:pPr lvl="0">
              <a:lnSpc>
                <a:spcPct val="110000"/>
              </a:lnSpc>
              <a:spcAft>
                <a:spcPts val="799"/>
              </a:spcAft>
              <a:buClr>
                <a:srgbClr val="000000"/>
              </a:buClr>
              <a:buFont typeface="Arial" pitchFamily="32"/>
              <a:buChar char="•"/>
            </a:pPr>
            <a:r>
              <a:rPr lang="en-US"/>
              <a:t>La DA est une maladie complexe ayant une composante héréditaire marquée, des antécédents familiaux positifs de la maladie étant présents dans environ 70 % des cas3,7</a:t>
            </a:r>
          </a:p>
          <a:p>
            <a:pPr lvl="0">
              <a:lnSpc>
                <a:spcPct val="110000"/>
              </a:lnSpc>
              <a:spcBef>
                <a:spcPts val="1001"/>
              </a:spcBef>
              <a:spcAft>
                <a:spcPts val="799"/>
              </a:spcAft>
              <a:buClr>
                <a:srgbClr val="000000"/>
              </a:buClr>
              <a:buFont typeface="Arial" pitchFamily="32"/>
              <a:buChar char="•"/>
            </a:pPr>
            <a:r>
              <a:rPr lang="en-US"/>
              <a:t>La prise en charge de la DA nécessite généralement une approche de traitement « multimodale » qui associe des approches </a:t>
            </a:r>
            <a:r>
              <a:rPr lang="en-US" i="1"/>
              <a:t>pharmacologiques</a:t>
            </a:r>
            <a:r>
              <a:rPr lang="en-US"/>
              <a:t> à des approches </a:t>
            </a:r>
            <a:r>
              <a:rPr lang="en-US" i="1"/>
              <a:t>non pharmacologiques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Principaux points d’apprenti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8D9CF-3D9D-4D3E-8972-280A6DCF2808}"/>
              </a:ext>
            </a:extLst>
          </p:cNvPr>
          <p:cNvSpPr txBox="1">
            <a:spLocks noGrp="1"/>
          </p:cNvSpPr>
          <p:nvPr>
            <p:ph type="title" idx="4294967295"/>
          </p:nvPr>
        </p:nvSpPr>
        <p:spPr/>
        <p:txBody>
          <a:bodyPr/>
          <a:lstStyle/>
          <a:p>
            <a:pPr lvl="0"/>
            <a:r>
              <a:rPr lang="en-US"/>
              <a:t>Principaux points d’apprentissage</a:t>
            </a:r>
          </a:p>
        </p:txBody>
      </p:sp>
      <p:sp>
        <p:nvSpPr>
          <p:cNvPr id="3" name="Content Placeholder 2">
            <a:extLst>
              <a:ext uri="{FF2B5EF4-FFF2-40B4-BE49-F238E27FC236}">
                <a16:creationId xmlns:a16="http://schemas.microsoft.com/office/drawing/2014/main" id="{EDD44105-ED08-433C-9CE2-824D5582F496}"/>
              </a:ext>
            </a:extLst>
          </p:cNvPr>
          <p:cNvSpPr txBox="1">
            <a:spLocks noGrp="1"/>
          </p:cNvSpPr>
          <p:nvPr>
            <p:ph type="body" idx="4294967295"/>
          </p:nvPr>
        </p:nvSpPr>
        <p:spPr/>
        <p:txBody>
          <a:bodyPr/>
          <a:lstStyle/>
          <a:p>
            <a:pPr lvl="0">
              <a:lnSpc>
                <a:spcPct val="100000"/>
              </a:lnSpc>
              <a:spcBef>
                <a:spcPts val="1001"/>
              </a:spcBef>
              <a:buClr>
                <a:srgbClr val="000000"/>
              </a:buClr>
              <a:buFont typeface="Arial" pitchFamily="32"/>
              <a:buChar char="•"/>
            </a:pPr>
            <a:r>
              <a:rPr lang="en-US" sz="2600"/>
              <a:t>Le traitement de la DA se concentre sur le besoin immédiat de traiter les poussées aiguës</a:t>
            </a:r>
          </a:p>
          <a:p>
            <a:pPr lvl="0">
              <a:lnSpc>
                <a:spcPct val="100000"/>
              </a:lnSpc>
              <a:spcBef>
                <a:spcPts val="1001"/>
              </a:spcBef>
              <a:buClr>
                <a:srgbClr val="000000"/>
              </a:buClr>
              <a:buFont typeface="Arial" pitchFamily="32"/>
              <a:buChar char="•"/>
            </a:pPr>
            <a:r>
              <a:rPr lang="en-US" sz="2600" b="1"/>
              <a:t>Les corticostéroïdes topiques et l’hydratation</a:t>
            </a:r>
            <a:r>
              <a:rPr lang="en-US" sz="2600"/>
              <a:t> sont le pilier du traitement et la norme de soins</a:t>
            </a:r>
          </a:p>
          <a:p>
            <a:pPr lvl="0">
              <a:lnSpc>
                <a:spcPct val="100000"/>
              </a:lnSpc>
              <a:spcBef>
                <a:spcPts val="1001"/>
              </a:spcBef>
              <a:buClr>
                <a:srgbClr val="000000"/>
              </a:buClr>
              <a:buFont typeface="Arial" pitchFamily="32"/>
              <a:buChar char="•"/>
            </a:pPr>
            <a:r>
              <a:rPr lang="en-US" sz="2600"/>
              <a:t>L’approche thérapeutique inclut la prescription de corticostéroïdes topiques </a:t>
            </a:r>
            <a:r>
              <a:rPr lang="en-US" sz="2600" b="1"/>
              <a:t>et/ou</a:t>
            </a:r>
            <a:r>
              <a:rPr lang="en-US" sz="2600"/>
              <a:t> d’inhibiteurs topiques de la calcineurine (ITC), une bonne hydratation de la peau et un programme de soins de la peau à long terme1</a:t>
            </a:r>
          </a:p>
          <a:p>
            <a:pPr lvl="0">
              <a:lnSpc>
                <a:spcPct val="100000"/>
              </a:lnSpc>
              <a:spcBef>
                <a:spcPts val="1001"/>
              </a:spcBef>
              <a:buClr>
                <a:srgbClr val="000000"/>
              </a:buClr>
              <a:buFont typeface="Arial" pitchFamily="32"/>
              <a:buChar char="•"/>
            </a:pPr>
            <a:r>
              <a:rPr lang="en-US" sz="2600"/>
              <a:t>Objectif à long terme d’inclure l’administration de tacrolimus en traitement d’entretien pour réduire de façon proactive le développement des symptômes1,14,25,26</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Forum de discus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8436F-9E9F-4E32-BED0-D2F5D63554BE}"/>
              </a:ext>
            </a:extLst>
          </p:cNvPr>
          <p:cNvSpPr txBox="1">
            <a:spLocks noGrp="1"/>
          </p:cNvSpPr>
          <p:nvPr>
            <p:ph type="title" idx="4294967295"/>
          </p:nvPr>
        </p:nvSpPr>
        <p:spPr>
          <a:xfrm>
            <a:off x="838080" y="355680"/>
            <a:ext cx="10515240" cy="1325160"/>
          </a:xfrm>
        </p:spPr>
        <p:txBody>
          <a:bodyPr/>
          <a:lstStyle/>
          <a:p>
            <a:pPr lvl="0"/>
            <a:r>
              <a:rPr lang="en-US"/>
              <a:t>Forum de discussion</a:t>
            </a:r>
          </a:p>
        </p:txBody>
      </p:sp>
      <p:sp>
        <p:nvSpPr>
          <p:cNvPr id="3" name="Content Placeholder 3">
            <a:extLst>
              <a:ext uri="{FF2B5EF4-FFF2-40B4-BE49-F238E27FC236}">
                <a16:creationId xmlns:a16="http://schemas.microsoft.com/office/drawing/2014/main" id="{B64E9AD9-9054-4C00-8804-D82A27686F4B}"/>
              </a:ext>
            </a:extLst>
          </p:cNvPr>
          <p:cNvSpPr txBox="1">
            <a:spLocks noGrp="1"/>
          </p:cNvSpPr>
          <p:nvPr>
            <p:ph type="body" idx="4294967295"/>
          </p:nvPr>
        </p:nvSpPr>
        <p:spPr>
          <a:xfrm>
            <a:off x="838080" y="1825560"/>
            <a:ext cx="7910999" cy="4389480"/>
          </a:xfrm>
        </p:spPr>
        <p:txBody>
          <a:bodyPr/>
          <a:lstStyle/>
          <a:p>
            <a:pPr lvl="0">
              <a:lnSpc>
                <a:spcPct val="120000"/>
              </a:lnSpc>
              <a:spcBef>
                <a:spcPts val="1001"/>
              </a:spcBef>
              <a:buClr>
                <a:srgbClr val="000000"/>
              </a:buClr>
              <a:buAutoNum type="arabicPeriod"/>
            </a:pPr>
            <a:r>
              <a:rPr lang="en-US"/>
              <a:t>Quel est le plus grand défi associé à l’accompagnement des patients ou des parents d’enfants atteints de DA?</a:t>
            </a:r>
          </a:p>
          <a:p>
            <a:pPr lvl="0">
              <a:lnSpc>
                <a:spcPct val="120000"/>
              </a:lnSpc>
              <a:spcBef>
                <a:spcPts val="1001"/>
              </a:spcBef>
              <a:buClr>
                <a:srgbClr val="000000"/>
              </a:buClr>
              <a:buAutoNum type="arabicPeriod"/>
            </a:pPr>
            <a:r>
              <a:rPr lang="en-US"/>
              <a:t>Quelles difficultés se présentent en particulier quand vient le temps de conseiller les patients atteints de DA sur la bonne utilisation des corticostéroïdes topiques?</a:t>
            </a:r>
          </a:p>
          <a:p>
            <a:pPr lvl="0">
              <a:lnSpc>
                <a:spcPct val="120000"/>
              </a:lnSpc>
              <a:spcBef>
                <a:spcPts val="1001"/>
              </a:spcBef>
              <a:buClr>
                <a:srgbClr val="000000"/>
              </a:buClr>
              <a:buAutoNum type="arabicPeriod"/>
            </a:pPr>
            <a:r>
              <a:rPr lang="en-US"/>
              <a:t>Quels avantages ou préoccupations les patients mentionnent-ils quand ils utilisent un inhibiteur topique de la calcineurine (ITC)?</a:t>
            </a:r>
          </a:p>
          <a:p>
            <a:pPr lvl="0">
              <a:lnSpc>
                <a:spcPct val="120000"/>
              </a:lnSpc>
              <a:spcBef>
                <a:spcPts val="1001"/>
              </a:spcBef>
              <a:buClr>
                <a:srgbClr val="000000"/>
              </a:buClr>
              <a:buAutoNum type="arabicPeriod"/>
            </a:pPr>
            <a:r>
              <a:rPr lang="en-US"/>
              <a:t>Comment conseillez-vous les patients quant à l’intégration d’une bonne prise en charge des soins de la peau ainsi que d’un traitement anti-inflammatoire topique dans leur programme de soins contre la DA?</a:t>
            </a:r>
          </a:p>
        </p:txBody>
      </p:sp>
      <p:pic>
        <p:nvPicPr>
          <p:cNvPr id="4" name="Picture 5">
            <a:extLst>
              <a:ext uri="{FF2B5EF4-FFF2-40B4-BE49-F238E27FC236}">
                <a16:creationId xmlns:a16="http://schemas.microsoft.com/office/drawing/2014/main" id="{4BD84AC2-DE01-409F-96BD-10BB3571D797}"/>
              </a:ext>
            </a:extLst>
          </p:cNvPr>
          <p:cNvPicPr>
            <a:picLocks noChangeAspect="1"/>
          </p:cNvPicPr>
          <p:nvPr/>
        </p:nvPicPr>
        <p:blipFill>
          <a:blip r:embed="rId3">
            <a:lum/>
            <a:alphaModFix/>
          </a:blip>
          <a:srcRect/>
          <a:stretch>
            <a:fillRect/>
          </a:stretch>
        </p:blipFill>
        <p:spPr>
          <a:xfrm>
            <a:off x="8749800" y="1929960"/>
            <a:ext cx="2857320" cy="272556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Ressources">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83A970F-F64F-46D9-8C2B-EBE355DDB916}"/>
              </a:ext>
            </a:extLst>
          </p:cNvPr>
          <p:cNvPicPr>
            <a:picLocks noChangeAspect="1"/>
          </p:cNvPicPr>
          <p:nvPr/>
        </p:nvPicPr>
        <p:blipFill>
          <a:blip r:embed="rId3">
            <a:lum/>
            <a:alphaModFix/>
          </a:blip>
          <a:srcRect l="1255" r="952"/>
          <a:stretch>
            <a:fillRect/>
          </a:stretch>
        </p:blipFill>
        <p:spPr>
          <a:xfrm>
            <a:off x="8426520" y="1825560"/>
            <a:ext cx="3333240" cy="3282479"/>
          </a:xfrm>
          <a:prstGeom prst="rect">
            <a:avLst/>
          </a:prstGeom>
          <a:noFill/>
          <a:ln>
            <a:noFill/>
          </a:ln>
        </p:spPr>
      </p:pic>
      <p:sp>
        <p:nvSpPr>
          <p:cNvPr id="3" name="Title 1">
            <a:extLst>
              <a:ext uri="{FF2B5EF4-FFF2-40B4-BE49-F238E27FC236}">
                <a16:creationId xmlns:a16="http://schemas.microsoft.com/office/drawing/2014/main" id="{FFFC3356-F639-430D-9A90-9D3B0D82D044}"/>
              </a:ext>
            </a:extLst>
          </p:cNvPr>
          <p:cNvSpPr txBox="1">
            <a:spLocks noGrp="1"/>
          </p:cNvSpPr>
          <p:nvPr>
            <p:ph type="title" idx="4294967295"/>
          </p:nvPr>
        </p:nvSpPr>
        <p:spPr/>
        <p:txBody>
          <a:bodyPr/>
          <a:lstStyle/>
          <a:p>
            <a:pPr lvl="0"/>
            <a:r>
              <a:rPr lang="en-US"/>
              <a:t>Ressources</a:t>
            </a:r>
          </a:p>
        </p:txBody>
      </p:sp>
      <p:sp>
        <p:nvSpPr>
          <p:cNvPr id="4" name="Content Placeholder 4">
            <a:extLst>
              <a:ext uri="{FF2B5EF4-FFF2-40B4-BE49-F238E27FC236}">
                <a16:creationId xmlns:a16="http://schemas.microsoft.com/office/drawing/2014/main" id="{D2377B6A-6611-47BF-94F2-E140D75E008B}"/>
              </a:ext>
            </a:extLst>
          </p:cNvPr>
          <p:cNvSpPr txBox="1">
            <a:spLocks noGrp="1"/>
          </p:cNvSpPr>
          <p:nvPr>
            <p:ph type="body" idx="4294967295"/>
          </p:nvPr>
        </p:nvSpPr>
        <p:spPr>
          <a:xfrm>
            <a:off x="838080" y="1825560"/>
            <a:ext cx="7495200" cy="4350960"/>
          </a:xfrm>
        </p:spPr>
        <p:txBody>
          <a:bodyPr/>
          <a:lstStyle/>
          <a:p>
            <a:pPr lvl="0">
              <a:lnSpc>
                <a:spcPct val="100000"/>
              </a:lnSpc>
              <a:spcBef>
                <a:spcPts val="601"/>
              </a:spcBef>
              <a:spcAft>
                <a:spcPts val="601"/>
              </a:spcAft>
              <a:buClr>
                <a:srgbClr val="000000"/>
              </a:buClr>
              <a:buFont typeface="Arial" pitchFamily="32"/>
              <a:buChar char="•"/>
            </a:pPr>
            <a:r>
              <a:rPr lang="en-US" sz="2400"/>
              <a:t>Programme Appui, information et sensibilisation à l’eczéma (AISE) </a:t>
            </a:r>
            <a:r>
              <a:rPr lang="en-US" sz="2400" u="sng">
                <a:hlinkClick r:id="rId4"/>
              </a:rPr>
              <a:t>www.eczemacanada.ca</a:t>
            </a:r>
          </a:p>
          <a:p>
            <a:pPr lvl="0">
              <a:lnSpc>
                <a:spcPct val="100000"/>
              </a:lnSpc>
              <a:spcBef>
                <a:spcPts val="601"/>
              </a:spcBef>
              <a:spcAft>
                <a:spcPts val="601"/>
              </a:spcAft>
              <a:buClr>
                <a:srgbClr val="000000"/>
              </a:buClr>
              <a:buFont typeface="Arial" pitchFamily="32"/>
              <a:buChar char="•"/>
            </a:pPr>
            <a:r>
              <a:rPr lang="en-US" sz="2400"/>
              <a:t>Société canadienne de l’eczéma </a:t>
            </a:r>
            <a:r>
              <a:rPr lang="en-US" sz="2400" u="sng">
                <a:hlinkClick r:id="rId5"/>
              </a:rPr>
              <a:t>https://eczemahelp.ca/?lang=fr</a:t>
            </a:r>
          </a:p>
          <a:p>
            <a:pPr lvl="0">
              <a:lnSpc>
                <a:spcPct val="100000"/>
              </a:lnSpc>
              <a:spcBef>
                <a:spcPts val="601"/>
              </a:spcBef>
              <a:spcAft>
                <a:spcPts val="601"/>
              </a:spcAft>
              <a:buClr>
                <a:srgbClr val="000000"/>
              </a:buClr>
              <a:buFont typeface="Arial" pitchFamily="32"/>
              <a:buChar char="•"/>
            </a:pPr>
            <a:r>
              <a:rPr lang="en-US" sz="2400"/>
              <a:t>Énoncé de position de l’ACD sur les ITC </a:t>
            </a:r>
            <a:r>
              <a:rPr lang="en-US" sz="2400">
                <a:hlinkClick r:id="rId6"/>
              </a:rPr>
              <a:t>Énoncé de principe de l’Association canadienne de dermatologie sur les inhibiteurs topiques de la calcineurine</a:t>
            </a:r>
          </a:p>
          <a:p>
            <a:pPr lvl="0">
              <a:lnSpc>
                <a:spcPct val="100000"/>
              </a:lnSpc>
              <a:spcBef>
                <a:spcPts val="601"/>
              </a:spcBef>
              <a:spcAft>
                <a:spcPts val="601"/>
              </a:spcAft>
              <a:buClr>
                <a:srgbClr val="000000"/>
              </a:buClr>
              <a:buFont typeface="Arial" pitchFamily="32"/>
              <a:buChar char="•"/>
            </a:pPr>
            <a:r>
              <a:rPr lang="en-US" sz="2400"/>
              <a:t>Programme AISE </a:t>
            </a:r>
            <a:r>
              <a:rPr lang="en-US" sz="2400" u="sng">
                <a:hlinkClick r:id="rId4"/>
              </a:rPr>
              <a:t>www.eczemacanada.ca</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Réfé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3813-021E-4C27-A718-AE724FEE1C37}"/>
              </a:ext>
            </a:extLst>
          </p:cNvPr>
          <p:cNvSpPr txBox="1">
            <a:spLocks noGrp="1"/>
          </p:cNvSpPr>
          <p:nvPr>
            <p:ph type="title" idx="4294967295"/>
          </p:nvPr>
        </p:nvSpPr>
        <p:spPr/>
        <p:txBody>
          <a:bodyPr/>
          <a:lstStyle/>
          <a:p>
            <a:pPr lvl="0"/>
            <a:r>
              <a:rPr lang="en-US"/>
              <a:t>Références</a:t>
            </a:r>
          </a:p>
        </p:txBody>
      </p:sp>
      <p:sp>
        <p:nvSpPr>
          <p:cNvPr id="3" name="Rectangle 2">
            <a:extLst>
              <a:ext uri="{FF2B5EF4-FFF2-40B4-BE49-F238E27FC236}">
                <a16:creationId xmlns:a16="http://schemas.microsoft.com/office/drawing/2014/main" id="{88A4A697-E593-40F9-9535-B70D6F144EC5}"/>
              </a:ext>
            </a:extLst>
          </p:cNvPr>
          <p:cNvSpPr/>
          <p:nvPr/>
        </p:nvSpPr>
        <p:spPr>
          <a:xfrm>
            <a:off x="854639" y="1417680"/>
            <a:ext cx="10396080" cy="5018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1. Lebwohl MG et al. Pathways to managing atopic dermatitis. Supplement. </a:t>
            </a:r>
            <a:r>
              <a:rPr lang="en-CA" sz="1200" b="0" i="1" u="none" strike="noStrike" kern="1200" spc="0">
                <a:ln>
                  <a:noFill/>
                </a:ln>
                <a:solidFill>
                  <a:srgbClr val="000000"/>
                </a:solidFill>
                <a:latin typeface="Franklin Gothic Book" pitchFamily="18"/>
                <a:ea typeface="Arial Unicode MS" pitchFamily="2"/>
                <a:cs typeface="Arial Unicode MS" pitchFamily="2"/>
              </a:rPr>
              <a:t>J Clin Aesthet Derm</a:t>
            </a:r>
            <a:r>
              <a:rPr lang="en-CA" sz="1200" b="0" i="0" u="none" strike="noStrike" kern="1200" spc="0">
                <a:ln>
                  <a:noFill/>
                </a:ln>
                <a:solidFill>
                  <a:srgbClr val="000000"/>
                </a:solidFill>
                <a:latin typeface="Franklin Gothic Book" pitchFamily="18"/>
                <a:ea typeface="Arial Unicode MS" pitchFamily="2"/>
                <a:cs typeface="Arial Unicode MS" pitchFamily="2"/>
              </a:rPr>
              <a:t> 2013:6(7);S3-S18. </a:t>
            </a:r>
            <a:r>
              <a:rPr lang="en-CA" sz="1200" b="0" i="0" u="sng" strike="noStrike" kern="1200" spc="0">
                <a:ln>
                  <a:noFill/>
                </a:ln>
                <a:solidFill>
                  <a:srgbClr val="000000"/>
                </a:solidFill>
                <a:uFillTx/>
                <a:latin typeface="Franklin Gothic Book" pitchFamily="18"/>
                <a:ea typeface="Arial Unicode MS" pitchFamily="2"/>
                <a:cs typeface="Arial Unicode MS" pitchFamily="2"/>
                <a:hlinkClick r:id="rId3"/>
              </a:rPr>
              <a:t>https://PMC3809/pdfjcad_6_7_suppl.pdf</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2. Bieber T. Atopic Dermatitis. </a:t>
            </a:r>
            <a:r>
              <a:rPr lang="en-CA" sz="1200" b="0" i="1" u="none" strike="noStrike" kern="1200" spc="0">
                <a:ln>
                  <a:noFill/>
                </a:ln>
                <a:solidFill>
                  <a:srgbClr val="000000"/>
                </a:solidFill>
                <a:latin typeface="Franklin Gothic Book" pitchFamily="18"/>
                <a:ea typeface="Arial Unicode MS" pitchFamily="2"/>
                <a:cs typeface="Arial Unicode MS" pitchFamily="2"/>
              </a:rPr>
              <a:t>N Engl J Med</a:t>
            </a:r>
            <a:r>
              <a:rPr lang="en-CA" sz="1200" b="0" i="0" u="none" strike="noStrike" kern="1200" spc="0">
                <a:ln>
                  <a:noFill/>
                </a:ln>
                <a:solidFill>
                  <a:srgbClr val="000000"/>
                </a:solidFill>
                <a:latin typeface="Franklin Gothic Book" pitchFamily="18"/>
                <a:ea typeface="Arial Unicode MS" pitchFamily="2"/>
                <a:cs typeface="Arial Unicode MS" pitchFamily="2"/>
              </a:rPr>
              <a:t>. 2008;358:1483-1494. </a:t>
            </a:r>
            <a:r>
              <a:rPr lang="en-CA" sz="1200" b="0" i="0" u="sng" strike="noStrike" kern="1200" spc="0">
                <a:ln>
                  <a:noFill/>
                </a:ln>
                <a:solidFill>
                  <a:srgbClr val="000000"/>
                </a:solidFill>
                <a:uFillTx/>
                <a:latin typeface="Franklin Gothic Book" pitchFamily="18"/>
                <a:ea typeface="Arial Unicode MS" pitchFamily="2"/>
                <a:cs typeface="Arial Unicode MS" pitchFamily="2"/>
                <a:hlinkClick r:id="rId4"/>
              </a:rPr>
              <a:t>http://www.nejm.org/doi/full/10.1056/NEJMra074081</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3. Smiley T. Topical anti-inflammatory treatment for management of atopic dermatitis: Demystifying the role of topical calcineurin inhibitor therapy. </a:t>
            </a:r>
            <a:r>
              <a:rPr lang="en-CA" sz="1200" b="0" i="1" u="none" strike="noStrike" kern="1200" spc="0">
                <a:ln>
                  <a:noFill/>
                </a:ln>
                <a:solidFill>
                  <a:srgbClr val="000000"/>
                </a:solidFill>
                <a:latin typeface="Franklin Gothic Book" pitchFamily="18"/>
                <a:ea typeface="Arial Unicode MS" pitchFamily="2"/>
                <a:cs typeface="Arial Unicode MS" pitchFamily="2"/>
              </a:rPr>
              <a:t>Canadian Healthcare Network</a:t>
            </a:r>
            <a:r>
              <a:rPr lang="en-CA" sz="1200" b="0" i="0" u="none" strike="noStrike" kern="1200" spc="0">
                <a:ln>
                  <a:noFill/>
                </a:ln>
                <a:solidFill>
                  <a:srgbClr val="000000"/>
                </a:solidFill>
                <a:latin typeface="Franklin Gothic Book" pitchFamily="18"/>
                <a:ea typeface="Arial Unicode MS" pitchFamily="2"/>
                <a:cs typeface="Arial Unicode MS" pitchFamily="2"/>
              </a:rPr>
              <a:t>. 2006. </a:t>
            </a:r>
            <a:r>
              <a:rPr lang="en-CA" sz="1200" b="0" i="0" u="sng" strike="noStrike" kern="1200" spc="0">
                <a:ln>
                  <a:noFill/>
                </a:ln>
                <a:solidFill>
                  <a:srgbClr val="000000"/>
                </a:solidFill>
                <a:uFillTx/>
                <a:latin typeface="Franklin Gothic Book" pitchFamily="18"/>
                <a:ea typeface="Arial Unicode MS" pitchFamily="2"/>
                <a:cs typeface="Arial Unicode MS" pitchFamily="2"/>
                <a:hlinkClick r:id="rId5"/>
              </a:rPr>
              <a:t>http://www.canadianhealthcarenetwork.ca/files/2009/10/ce_astella_en_jun06.pdf</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4. Lynde C et al. Canadian Practical Guide for the Treatment and Management of Atopic Dermatitis. </a:t>
            </a:r>
            <a:r>
              <a:rPr lang="en-CA" sz="1200" b="0" i="1" u="none" strike="noStrike" kern="1200" spc="0">
                <a:ln>
                  <a:noFill/>
                </a:ln>
                <a:solidFill>
                  <a:srgbClr val="000000"/>
                </a:solidFill>
                <a:latin typeface="Franklin Gothic Book" pitchFamily="18"/>
                <a:ea typeface="Arial Unicode MS" pitchFamily="2"/>
                <a:cs typeface="Arial Unicode MS" pitchFamily="2"/>
              </a:rPr>
              <a:t>J Cutan Med Surg</a:t>
            </a:r>
            <a:r>
              <a:rPr lang="en-CA" sz="1200" b="0" i="0" u="none" strike="noStrike" kern="1200" spc="0">
                <a:ln>
                  <a:noFill/>
                </a:ln>
                <a:solidFill>
                  <a:srgbClr val="000000"/>
                </a:solidFill>
                <a:latin typeface="Franklin Gothic Book" pitchFamily="18"/>
                <a:ea typeface="Arial Unicode MS" pitchFamily="2"/>
                <a:cs typeface="Arial Unicode MS" pitchFamily="2"/>
              </a:rPr>
              <a:t> 2005. </a:t>
            </a:r>
            <a:r>
              <a:rPr lang="en-CA" sz="1200" b="0" i="0" u="sng" strike="noStrike" kern="1200" spc="0">
                <a:ln>
                  <a:noFill/>
                </a:ln>
                <a:solidFill>
                  <a:srgbClr val="000000"/>
                </a:solidFill>
                <a:uFillTx/>
                <a:latin typeface="Franklin Gothic Book" pitchFamily="18"/>
                <a:ea typeface="Arial Unicode MS" pitchFamily="2"/>
                <a:cs typeface="Arial Unicode MS" pitchFamily="2"/>
                <a:hlinkClick r:id="rId6"/>
              </a:rPr>
              <a:t>http://www.ncbi.nlm.nih.gov/pubmed/19830906</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5. Wollenberg A et al. ETFAD/EADV Eczema task force 2015 position paper on diagnosis and treatment of atopic dermatitis in adult and paediatric patients. 2016 European Academy of Dermatology and Venereology </a:t>
            </a:r>
            <a:r>
              <a:rPr lang="en-CA" sz="1200" b="0" i="1" u="none" strike="noStrike" kern="1200" spc="0">
                <a:ln>
                  <a:noFill/>
                </a:ln>
                <a:solidFill>
                  <a:srgbClr val="000000"/>
                </a:solidFill>
                <a:latin typeface="Franklin Gothic Book" pitchFamily="18"/>
                <a:ea typeface="Arial Unicode MS" pitchFamily="2"/>
                <a:cs typeface="Arial Unicode MS" pitchFamily="2"/>
              </a:rPr>
              <a:t>J Eur Acad Dermatol Venereol</a:t>
            </a:r>
            <a:r>
              <a:rPr lang="en-CA" sz="1200" b="0" i="0" u="none" strike="noStrike" kern="1200" spc="0">
                <a:ln>
                  <a:noFill/>
                </a:ln>
                <a:solidFill>
                  <a:srgbClr val="000000"/>
                </a:solidFill>
                <a:latin typeface="Franklin Gothic Book" pitchFamily="18"/>
                <a:ea typeface="Arial Unicode MS" pitchFamily="2"/>
                <a:cs typeface="Arial Unicode MS" pitchFamily="2"/>
              </a:rPr>
              <a:t>. 2016 May;30(5):729-47. DOI : 10.1111/jdv.13599 </a:t>
            </a:r>
            <a:r>
              <a:rPr lang="en-CA" sz="1200" b="0" i="0" u="sng" strike="noStrike" kern="1200" spc="0">
                <a:ln>
                  <a:noFill/>
                </a:ln>
                <a:solidFill>
                  <a:srgbClr val="000000"/>
                </a:solidFill>
                <a:uFillTx/>
                <a:latin typeface="Franklin Gothic Book" pitchFamily="18"/>
                <a:ea typeface="Arial Unicode MS" pitchFamily="2"/>
                <a:cs typeface="Arial Unicode MS" pitchFamily="2"/>
                <a:hlinkClick r:id="rId7"/>
              </a:rPr>
              <a:t>http://www.ncbi.nlm.nih.gov/pubmed/27004560</a:t>
            </a:r>
            <a:r>
              <a:rPr lang="en-CA" sz="1200" b="0" i="0" u="sng" strike="noStrike" kern="1200" spc="0">
                <a:ln>
                  <a:noFill/>
                </a:ln>
                <a:solidFill>
                  <a:srgbClr val="000000"/>
                </a:solidFill>
                <a:uFillTx/>
                <a:latin typeface="Franklin Gothic Book" pitchFamily="18"/>
                <a:ea typeface="Arial Unicode MS" pitchFamily="2"/>
                <a:cs typeface="Arial Unicode MS" pitchFamily="2"/>
              </a:rPr>
              <a:t> http://onlinelibrary.wiley.com/doi/10.1111/jdv.13599/epdf</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6. Leung DYM, Guttman-Yassky E. Deciphering the complexities of atopic dermatitis: Shifting paradigms in treatment approaches. </a:t>
            </a:r>
            <a:r>
              <a:rPr lang="en-CA" sz="1200" b="0" i="1" u="none" strike="noStrike" kern="1200" spc="0">
                <a:ln>
                  <a:noFill/>
                </a:ln>
                <a:solidFill>
                  <a:srgbClr val="000000"/>
                </a:solidFill>
                <a:latin typeface="Franklin Gothic Book" pitchFamily="18"/>
                <a:ea typeface="Arial Unicode MS" pitchFamily="2"/>
                <a:cs typeface="Arial Unicode MS" pitchFamily="2"/>
              </a:rPr>
              <a:t>J Allergy Clin Immunol.</a:t>
            </a:r>
            <a:r>
              <a:rPr lang="en-CA" sz="1200" b="0" i="0" u="none" strike="noStrike" kern="1200" spc="0">
                <a:ln>
                  <a:noFill/>
                </a:ln>
                <a:solidFill>
                  <a:srgbClr val="000000"/>
                </a:solidFill>
                <a:latin typeface="Franklin Gothic Book" pitchFamily="18"/>
                <a:ea typeface="Arial Unicode MS" pitchFamily="2"/>
                <a:cs typeface="Arial Unicode MS" pitchFamily="2"/>
              </a:rPr>
              <a:t> 2014;134:769-79. </a:t>
            </a:r>
            <a:r>
              <a:rPr lang="en-CA" sz="1200" b="0" i="0" u="sng" strike="noStrike" kern="1200" spc="0">
                <a:ln>
                  <a:noFill/>
                </a:ln>
                <a:solidFill>
                  <a:srgbClr val="000000"/>
                </a:solidFill>
                <a:uFillTx/>
                <a:latin typeface="Franklin Gothic Book" pitchFamily="18"/>
                <a:ea typeface="Arial Unicode MS" pitchFamily="2"/>
                <a:cs typeface="Arial Unicode MS" pitchFamily="2"/>
                <a:hlinkClick r:id="rId8"/>
              </a:rPr>
              <a:t>http://www.jacionline.org/article/S0091-6749%2814%2901159-2/pdf</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7. Eichenfeld LF et al. Guidelines of care for the management of atopic dermatitis. Section 1. Diagnosis and assessment of atopic dermatitis. </a:t>
            </a:r>
            <a:r>
              <a:rPr lang="en-CA" sz="1200" b="0" i="1" u="none" strike="noStrike" kern="1200" spc="0">
                <a:ln>
                  <a:noFill/>
                </a:ln>
                <a:solidFill>
                  <a:srgbClr val="000000"/>
                </a:solidFill>
                <a:latin typeface="Franklin Gothic Book" pitchFamily="18"/>
                <a:ea typeface="Arial Unicode MS" pitchFamily="2"/>
                <a:cs typeface="Arial Unicode MS" pitchFamily="2"/>
              </a:rPr>
              <a:t>J Am Acad Dermatol</a:t>
            </a:r>
            <a:r>
              <a:rPr lang="en-CA" sz="1200" b="0" i="0" u="none" strike="noStrike" kern="1200" spc="0">
                <a:ln>
                  <a:noFill/>
                </a:ln>
                <a:solidFill>
                  <a:srgbClr val="000000"/>
                </a:solidFill>
                <a:latin typeface="Franklin Gothic Book" pitchFamily="18"/>
                <a:ea typeface="Arial Unicode MS" pitchFamily="2"/>
                <a:cs typeface="Arial Unicode MS" pitchFamily="2"/>
              </a:rPr>
              <a:t> 2014;70:338-351. </a:t>
            </a:r>
            <a:r>
              <a:rPr lang="en-CA" sz="1200" b="0" i="0" u="sng" strike="noStrike" kern="1200" spc="0">
                <a:ln>
                  <a:noFill/>
                </a:ln>
                <a:solidFill>
                  <a:srgbClr val="000000"/>
                </a:solidFill>
                <a:uFillTx/>
                <a:latin typeface="Franklin Gothic Book" pitchFamily="18"/>
                <a:ea typeface="Arial Unicode MS" pitchFamily="2"/>
                <a:cs typeface="Arial Unicode MS" pitchFamily="2"/>
                <a:hlinkClick r:id="rId9"/>
              </a:rPr>
              <a:t>http://www.ncbi.nlm.nih.gov/pubmed/24290431</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8. Bourcier M. A new paradigm shift in the management of atopic dermatitis. </a:t>
            </a:r>
            <a:r>
              <a:rPr lang="en-CA" sz="1200" b="0" i="1" u="none" strike="noStrike" kern="1200" spc="0">
                <a:ln>
                  <a:noFill/>
                </a:ln>
                <a:solidFill>
                  <a:srgbClr val="000000"/>
                </a:solidFill>
                <a:latin typeface="Franklin Gothic Book" pitchFamily="18"/>
                <a:ea typeface="Arial Unicode MS" pitchFamily="2"/>
                <a:cs typeface="Arial Unicode MS" pitchFamily="2"/>
              </a:rPr>
              <a:t>Skin therapy Letter</a:t>
            </a:r>
            <a:r>
              <a:rPr lang="en-CA" sz="1200" b="0" i="0" u="none" strike="noStrike" kern="1200" spc="0">
                <a:ln>
                  <a:noFill/>
                </a:ln>
                <a:solidFill>
                  <a:srgbClr val="000000"/>
                </a:solidFill>
                <a:latin typeface="Franklin Gothic Book" pitchFamily="18"/>
                <a:ea typeface="Arial Unicode MS" pitchFamily="2"/>
                <a:cs typeface="Arial Unicode MS" pitchFamily="2"/>
              </a:rPr>
              <a:t>. Pharmacist Edition. 2011:6(1). </a:t>
            </a:r>
            <a:r>
              <a:rPr lang="en-CA" sz="1200" b="0" i="0" u="sng" strike="noStrike" kern="1200" spc="0">
                <a:ln>
                  <a:noFill/>
                </a:ln>
                <a:solidFill>
                  <a:srgbClr val="000000"/>
                </a:solidFill>
                <a:uFillTx/>
                <a:latin typeface="Franklin Gothic Book" pitchFamily="18"/>
                <a:ea typeface="Arial Unicode MS" pitchFamily="2"/>
                <a:cs typeface="Arial Unicode MS" pitchFamily="2"/>
                <a:hlinkClick r:id="rId10"/>
              </a:rPr>
              <a:t>http://www.skinpharmacies.ca/6_1_en.pdf</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9. Eczema Skin Care Made Simple. Patient pack. Eczema Society of Canada. </a:t>
            </a:r>
            <a:r>
              <a:rPr lang="en-CA" sz="1200" b="0" i="0" u="sng" strike="noStrike" kern="1200" spc="0">
                <a:ln>
                  <a:noFill/>
                </a:ln>
                <a:solidFill>
                  <a:srgbClr val="000000"/>
                </a:solidFill>
                <a:uFillTx/>
                <a:latin typeface="Franklin Gothic Book" pitchFamily="18"/>
                <a:ea typeface="Arial Unicode MS" pitchFamily="2"/>
                <a:cs typeface="Arial Unicode MS" pitchFamily="2"/>
                <a:hlinkClick r:id="rId11"/>
              </a:rPr>
              <a:t>https://eczemahelp.ca/wp-content/uploads/2017/04/PATIENT-PACK-PDF-ENGLISH.pdf</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10. </a:t>
            </a:r>
            <a:r>
              <a:rPr lang="en-CA" sz="1200" b="0" i="0" u="none" strike="noStrike" kern="1200" spc="0">
                <a:ln>
                  <a:noFill/>
                </a:ln>
                <a:solidFill>
                  <a:srgbClr val="000000"/>
                </a:solidFill>
                <a:latin typeface="Calibri" pitchFamily="18"/>
                <a:ea typeface="Arial Unicode MS" pitchFamily="2"/>
                <a:cs typeface="Arial Unicode MS" pitchFamily="2"/>
              </a:rPr>
              <a:t>Tollefson MM, Bruckner AL. Atopic Dermatitis: Skin-directed management. </a:t>
            </a:r>
            <a:r>
              <a:rPr lang="en-CA" sz="1200" b="0" i="1" u="none" strike="noStrike" kern="1200" spc="0">
                <a:ln>
                  <a:noFill/>
                </a:ln>
                <a:solidFill>
                  <a:srgbClr val="000000"/>
                </a:solidFill>
                <a:latin typeface="Calibri" pitchFamily="18"/>
                <a:ea typeface="Arial Unicode MS" pitchFamily="2"/>
                <a:cs typeface="Arial Unicode MS" pitchFamily="2"/>
              </a:rPr>
              <a:t>Am Acad of Pediatrics</a:t>
            </a:r>
            <a:r>
              <a:rPr lang="en-CA" sz="1200" b="0" i="0" u="none" strike="noStrike" kern="1200" spc="0">
                <a:ln>
                  <a:noFill/>
                </a:ln>
                <a:solidFill>
                  <a:srgbClr val="000000"/>
                </a:solidFill>
                <a:latin typeface="Calibri" pitchFamily="18"/>
                <a:ea typeface="Arial Unicode MS" pitchFamily="2"/>
                <a:cs typeface="Arial Unicode MS" pitchFamily="2"/>
              </a:rPr>
              <a:t> 2014;134(6):e1735-1744. </a:t>
            </a:r>
            <a:r>
              <a:rPr lang="en-CA" sz="1200" b="0" i="0" u="sng" strike="noStrike" kern="1200" spc="0">
                <a:ln>
                  <a:noFill/>
                </a:ln>
                <a:solidFill>
                  <a:srgbClr val="000000"/>
                </a:solidFill>
                <a:uFillTx/>
                <a:latin typeface="Calibri" pitchFamily="18"/>
                <a:ea typeface="Arial Unicode MS" pitchFamily="2"/>
                <a:cs typeface="Arial Unicode MS" pitchFamily="2"/>
                <a:hlinkClick r:id="rId12"/>
              </a:rPr>
              <a:t>http://pediatrics.aappublications.org/content/pediatrics/134/6/e1735.full.pdf</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11. Zuberbier T et al. Patient perspectives on the management of atopic dermatitis. </a:t>
            </a:r>
            <a:r>
              <a:rPr lang="en-CA" sz="1200" b="0" i="1" u="none" strike="noStrike" kern="1200" spc="0">
                <a:ln>
                  <a:noFill/>
                </a:ln>
                <a:solidFill>
                  <a:srgbClr val="000000"/>
                </a:solidFill>
                <a:latin typeface="Franklin Gothic Book" pitchFamily="18"/>
                <a:ea typeface="Arial Unicode MS" pitchFamily="2"/>
                <a:cs typeface="Arial Unicode MS" pitchFamily="2"/>
              </a:rPr>
              <a:t>J Allergy Clin Immunol</a:t>
            </a:r>
            <a:r>
              <a:rPr lang="en-CA" sz="1200" b="0" i="0" u="none" strike="noStrike" kern="1200" spc="0">
                <a:ln>
                  <a:noFill/>
                </a:ln>
                <a:solidFill>
                  <a:srgbClr val="000000"/>
                </a:solidFill>
                <a:latin typeface="Franklin Gothic Book" pitchFamily="18"/>
                <a:ea typeface="Arial Unicode MS" pitchFamily="2"/>
                <a:cs typeface="Arial Unicode MS" pitchFamily="2"/>
              </a:rPr>
              <a:t> 2006;118(1):226-232. </a:t>
            </a:r>
            <a:r>
              <a:rPr lang="en-CA" sz="1200" b="0" i="0" u="sng" strike="noStrike" kern="1200" spc="0">
                <a:ln>
                  <a:noFill/>
                </a:ln>
                <a:solidFill>
                  <a:srgbClr val="000000"/>
                </a:solidFill>
                <a:uFillTx/>
                <a:latin typeface="Franklin Gothic Book" pitchFamily="18"/>
                <a:ea typeface="Arial Unicode MS" pitchFamily="2"/>
                <a:cs typeface="Arial Unicode MS" pitchFamily="2"/>
                <a:hlinkClick r:id="rId13"/>
              </a:rPr>
              <a:t>https://www.ncbi.nlm.nih.gov/pubmed/16815160</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12. Leung DY et al. Disease management of atopic dermatitis: a practice parameter. Joint Task Force on Practice Parameters, representing the American Academy of Allergy, Asthma and Immunology, the American College of Allergy, Asthma and Immunology, and the Joint Council of Allergy, Asthma and Immunology. Work Group on Atopic Dermatitis. </a:t>
            </a:r>
            <a:r>
              <a:rPr lang="en-CA" sz="1200" b="0" i="1" u="none" strike="noStrike" kern="1200" spc="0">
                <a:ln>
                  <a:noFill/>
                </a:ln>
                <a:solidFill>
                  <a:srgbClr val="000000"/>
                </a:solidFill>
                <a:latin typeface="Franklin Gothic Book" pitchFamily="18"/>
                <a:ea typeface="Arial Unicode MS" pitchFamily="2"/>
                <a:cs typeface="Arial Unicode MS" pitchFamily="2"/>
              </a:rPr>
              <a:t>Ann Allergy Asthma Immunol</a:t>
            </a:r>
            <a:r>
              <a:rPr lang="en-CA" sz="1200" b="0" i="0" u="none" strike="noStrike" kern="1200" spc="0">
                <a:ln>
                  <a:noFill/>
                </a:ln>
                <a:solidFill>
                  <a:srgbClr val="000000"/>
                </a:solidFill>
                <a:latin typeface="Franklin Gothic Book" pitchFamily="18"/>
                <a:ea typeface="Arial Unicode MS" pitchFamily="2"/>
                <a:cs typeface="Arial Unicode MS" pitchFamily="2"/>
              </a:rPr>
              <a:t> 1997;79:197-211.</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13. Liu AH. The Allergic March of Childhood. </a:t>
            </a:r>
            <a:r>
              <a:rPr lang="en-CA" sz="1200" b="0" i="1" u="none" strike="noStrike" kern="1200" spc="0">
                <a:ln>
                  <a:noFill/>
                </a:ln>
                <a:solidFill>
                  <a:srgbClr val="000000"/>
                </a:solidFill>
                <a:latin typeface="Franklin Gothic Book" pitchFamily="18"/>
                <a:ea typeface="Arial Unicode MS" pitchFamily="2"/>
                <a:cs typeface="Arial Unicode MS" pitchFamily="2"/>
              </a:rPr>
              <a:t>Med Sci Update</a:t>
            </a:r>
            <a:r>
              <a:rPr lang="en-CA" sz="1200" b="0" i="0" u="none" strike="noStrike" kern="1200" spc="0">
                <a:ln>
                  <a:noFill/>
                </a:ln>
                <a:solidFill>
                  <a:srgbClr val="000000"/>
                </a:solidFill>
                <a:latin typeface="Franklin Gothic Book" pitchFamily="18"/>
                <a:ea typeface="Arial Unicode MS" pitchFamily="2"/>
                <a:cs typeface="Arial Unicode MS" pitchFamily="2"/>
              </a:rPr>
              <a:t> 2006;23(1):1-7.</a:t>
            </a:r>
          </a:p>
          <a:p>
            <a:pPr marL="0" marR="0" lvl="0" indent="0" algn="l" rtl="0" hangingPunct="1">
              <a:lnSpc>
                <a:spcPct val="100000"/>
              </a:lnSpc>
              <a:spcBef>
                <a:spcPts val="0"/>
              </a:spcBef>
              <a:spcAft>
                <a:spcPts val="0"/>
              </a:spcAft>
              <a:buNone/>
              <a:tabLst/>
              <a:defRPr sz="1800"/>
            </a:pPr>
            <a:r>
              <a:rPr lang="en-CA" sz="1200" b="0" i="0" u="sng" strike="noStrike" kern="1200" spc="0">
                <a:ln>
                  <a:noFill/>
                </a:ln>
                <a:solidFill>
                  <a:srgbClr val="000000"/>
                </a:solidFill>
                <a:uFillTx/>
                <a:latin typeface="Franklin Gothic Book" pitchFamily="18"/>
                <a:ea typeface="Arial Unicode MS" pitchFamily="2"/>
                <a:cs typeface="Arial Unicode MS" pitchFamily="2"/>
                <a:hlinkClick r:id="rId14"/>
              </a:rPr>
              <a:t>http://allergypro.us/wp-content/uploads/2016/09/Allergic-March-Article.pdf</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Réfé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E9E1-ED96-4BB5-871C-C45B4DF81E64}"/>
              </a:ext>
            </a:extLst>
          </p:cNvPr>
          <p:cNvSpPr txBox="1">
            <a:spLocks noGrp="1"/>
          </p:cNvSpPr>
          <p:nvPr>
            <p:ph type="title" idx="4294967295"/>
          </p:nvPr>
        </p:nvSpPr>
        <p:spPr/>
        <p:txBody>
          <a:bodyPr/>
          <a:lstStyle/>
          <a:p>
            <a:pPr lvl="0"/>
            <a:r>
              <a:rPr lang="en-US"/>
              <a:t>Références</a:t>
            </a:r>
          </a:p>
        </p:txBody>
      </p:sp>
      <p:sp>
        <p:nvSpPr>
          <p:cNvPr id="3" name="Rectangle 2">
            <a:extLst>
              <a:ext uri="{FF2B5EF4-FFF2-40B4-BE49-F238E27FC236}">
                <a16:creationId xmlns:a16="http://schemas.microsoft.com/office/drawing/2014/main" id="{BDCF2D18-6BCD-46EC-A1C4-71A1D48B6DB7}"/>
              </a:ext>
            </a:extLst>
          </p:cNvPr>
          <p:cNvSpPr/>
          <p:nvPr/>
        </p:nvSpPr>
        <p:spPr>
          <a:xfrm>
            <a:off x="536760" y="1792800"/>
            <a:ext cx="10415880" cy="280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endParaRPr lang="en-CA" sz="1800" b="0" i="0" u="none" strike="noStrike" kern="1200">
              <a:ln>
                <a:noFill/>
              </a:ln>
              <a:latin typeface="Arial" pitchFamily="18"/>
              <a:ea typeface="Arial Unicode MS" pitchFamily="2"/>
              <a:cs typeface="Arial Unicode MS" pitchFamily="2"/>
            </a:endParaRPr>
          </a:p>
        </p:txBody>
      </p:sp>
      <p:sp>
        <p:nvSpPr>
          <p:cNvPr id="4" name="Rectangle 3">
            <a:extLst>
              <a:ext uri="{FF2B5EF4-FFF2-40B4-BE49-F238E27FC236}">
                <a16:creationId xmlns:a16="http://schemas.microsoft.com/office/drawing/2014/main" id="{928C8B2F-92BB-45B9-9FD1-7114B72B3CCC}"/>
              </a:ext>
            </a:extLst>
          </p:cNvPr>
          <p:cNvSpPr/>
          <p:nvPr/>
        </p:nvSpPr>
        <p:spPr>
          <a:xfrm>
            <a:off x="536760" y="1612440"/>
            <a:ext cx="10845360" cy="455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endParaRPr lang="en-CA" sz="1200" b="0" i="0" u="none" strike="noStrike" kern="1200" spc="0">
              <a:ln>
                <a:noFill/>
              </a:ln>
              <a:solidFill>
                <a:srgbClr val="000000"/>
              </a:solidFill>
              <a:latin typeface="Franklin Gothic Book" pitchFamily="18"/>
              <a:ea typeface="Arial Unicode MS" pitchFamily="2"/>
              <a:cs typeface="Arial Unicode MS" pitchFamily="2"/>
            </a:endParaRPr>
          </a:p>
          <a:p>
            <a:pPr marL="0" marR="0" lvl="0" indent="0" algn="l" rtl="0" hangingPunct="1">
              <a:lnSpc>
                <a:spcPct val="100000"/>
              </a:lnSpc>
              <a:spcBef>
                <a:spcPts val="0"/>
              </a:spcBef>
              <a:spcAft>
                <a:spcPts val="0"/>
              </a:spcAft>
              <a:buNone/>
              <a:tabLst/>
              <a:defRPr sz="1800"/>
            </a:pPr>
            <a:endParaRPr lang="en-CA" sz="1200" b="0" i="0" u="none" strike="noStrike" kern="1200" spc="0">
              <a:ln>
                <a:noFill/>
              </a:ln>
              <a:solidFill>
                <a:srgbClr val="000000"/>
              </a:solidFill>
              <a:latin typeface="Franklin Gothic Book" pitchFamily="18"/>
              <a:ea typeface="Arial Unicode MS" pitchFamily="2"/>
              <a:cs typeface="Arial Unicode MS" pitchFamily="2"/>
            </a:endParaRPr>
          </a:p>
        </p:txBody>
      </p:sp>
      <p:sp>
        <p:nvSpPr>
          <p:cNvPr id="5" name="Rectangle 4">
            <a:extLst>
              <a:ext uri="{FF2B5EF4-FFF2-40B4-BE49-F238E27FC236}">
                <a16:creationId xmlns:a16="http://schemas.microsoft.com/office/drawing/2014/main" id="{C21DE225-3D7D-4E38-8196-69CE69179455}"/>
              </a:ext>
            </a:extLst>
          </p:cNvPr>
          <p:cNvSpPr/>
          <p:nvPr/>
        </p:nvSpPr>
        <p:spPr>
          <a:xfrm>
            <a:off x="838080" y="1417680"/>
            <a:ext cx="10329120" cy="5018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14. Weinstein M et al. Atopic Dermatitis: A Practical Guide to Management. Health Care Provider Resource. Eczema Society of Canada July 2016. </a:t>
            </a:r>
            <a:r>
              <a:rPr lang="en-CA" sz="1200" b="0" i="0" u="sng" strike="noStrike" kern="1200" spc="0">
                <a:ln>
                  <a:noFill/>
                </a:ln>
                <a:solidFill>
                  <a:srgbClr val="000000"/>
                </a:solidFill>
                <a:uFillTx/>
                <a:latin typeface="Franklin Gothic Book" pitchFamily="18"/>
                <a:ea typeface="Arial Unicode MS" pitchFamily="2"/>
                <a:cs typeface="Arial Unicode MS" pitchFamily="2"/>
                <a:hlinkClick r:id="rId3"/>
              </a:rPr>
              <a:t>https://eczemahelp.ca/wp-content/uploads/2016/11/ESC-Atopic-Dermatitis-Practical-HCP-Guide-2nd-Ed-2016.pdf</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15. Ellis RM et al. Potential barriers to adherence in pediatric dermatology. </a:t>
            </a:r>
            <a:r>
              <a:rPr lang="en-CA" sz="1200" b="0" i="1" u="none" strike="noStrike" kern="1200" spc="0">
                <a:ln>
                  <a:noFill/>
                </a:ln>
                <a:solidFill>
                  <a:srgbClr val="000000"/>
                </a:solidFill>
                <a:latin typeface="Franklin Gothic Book" pitchFamily="18"/>
                <a:ea typeface="Arial Unicode MS" pitchFamily="2"/>
                <a:cs typeface="Arial Unicode MS" pitchFamily="2"/>
              </a:rPr>
              <a:t>Pediatric Dermatology.</a:t>
            </a:r>
            <a:r>
              <a:rPr lang="en-CA" sz="1200" b="0" i="0" u="none" strike="noStrike" kern="1200" spc="0">
                <a:ln>
                  <a:noFill/>
                </a:ln>
                <a:solidFill>
                  <a:srgbClr val="000000"/>
                </a:solidFill>
                <a:latin typeface="Franklin Gothic Book" pitchFamily="18"/>
                <a:ea typeface="Arial Unicode MS" pitchFamily="2"/>
                <a:cs typeface="Arial Unicode MS" pitchFamily="2"/>
              </a:rPr>
              <a:t> 2011;28(3):242-244. </a:t>
            </a:r>
            <a:r>
              <a:rPr lang="en-CA" sz="1200" b="0" i="0" u="sng" strike="noStrike" kern="1200" spc="0">
                <a:ln>
                  <a:noFill/>
                </a:ln>
                <a:solidFill>
                  <a:srgbClr val="000000"/>
                </a:solidFill>
                <a:uFillTx/>
                <a:latin typeface="Franklin Gothic Book" pitchFamily="18"/>
                <a:ea typeface="Arial Unicode MS" pitchFamily="2"/>
                <a:cs typeface="Arial Unicode MS" pitchFamily="2"/>
                <a:hlinkClick r:id="rId4"/>
              </a:rPr>
              <a:t>http://199.171.202.195/doi/10.1111/j.1525-1470.2011.01493.x/abstract</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16. Canadian Guidelines for the Management of Plaque Psoriasis, Canadian Dermatology Association, 1st Edition, June 2009. </a:t>
            </a:r>
            <a:r>
              <a:rPr lang="en-CA" sz="1200" b="0" i="0" u="sng" strike="noStrike" kern="1200" spc="0">
                <a:ln>
                  <a:noFill/>
                </a:ln>
                <a:solidFill>
                  <a:srgbClr val="000000"/>
                </a:solidFill>
                <a:uFillTx/>
                <a:latin typeface="Franklin Gothic Book" pitchFamily="18"/>
                <a:ea typeface="Arial Unicode MS" pitchFamily="2"/>
                <a:cs typeface="Arial Unicode MS" pitchFamily="2"/>
                <a:hlinkClick r:id="rId5"/>
              </a:rPr>
              <a:t>http://www.dermatology.ca/wp-content/uploads/2012/01/cdnpsoriasisguidelines.pdf</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17. </a:t>
            </a:r>
            <a:r>
              <a:rPr lang="en-CA" sz="1200" b="0" i="0" u="none" strike="noStrike" kern="1200" spc="0">
                <a:ln>
                  <a:noFill/>
                </a:ln>
                <a:solidFill>
                  <a:srgbClr val="000000"/>
                </a:solidFill>
                <a:latin typeface="Calibri" pitchFamily="18"/>
                <a:ea typeface="Arial Unicode MS" pitchFamily="2"/>
                <a:cs typeface="Arial Unicode MS" pitchFamily="2"/>
              </a:rPr>
              <a:t>. Raffin D et al. Corticosteroid phobia among pharmacists regarding atopic dermatitis in children: a national French survey. </a:t>
            </a:r>
            <a:r>
              <a:rPr lang="en-CA" sz="1200" b="0" i="1" u="none" strike="noStrike" kern="1200" spc="0">
                <a:ln>
                  <a:noFill/>
                </a:ln>
                <a:solidFill>
                  <a:srgbClr val="000000"/>
                </a:solidFill>
                <a:latin typeface="Calibri" pitchFamily="18"/>
                <a:ea typeface="Arial Unicode MS" pitchFamily="2"/>
                <a:cs typeface="Arial Unicode MS" pitchFamily="2"/>
              </a:rPr>
              <a:t>Acta Derm Venereol</a:t>
            </a:r>
            <a:r>
              <a:rPr lang="en-CA" sz="1200" b="0" i="0" u="none" strike="noStrike" kern="1200" spc="0">
                <a:ln>
                  <a:noFill/>
                </a:ln>
                <a:solidFill>
                  <a:srgbClr val="000000"/>
                </a:solidFill>
                <a:latin typeface="Calibri" pitchFamily="18"/>
                <a:ea typeface="Arial Unicode MS" pitchFamily="2"/>
                <a:cs typeface="Arial Unicode MS" pitchFamily="2"/>
              </a:rPr>
              <a:t> May 27, 2015. </a:t>
            </a:r>
            <a:r>
              <a:rPr lang="en-CA" sz="1200" b="0" i="0" u="sng" strike="noStrike" kern="1200" spc="0">
                <a:ln>
                  <a:noFill/>
                </a:ln>
                <a:solidFill>
                  <a:srgbClr val="000000"/>
                </a:solidFill>
                <a:uFillTx/>
                <a:latin typeface="Calibri" pitchFamily="18"/>
                <a:ea typeface="Arial Unicode MS" pitchFamily="2"/>
                <a:cs typeface="Arial Unicode MS" pitchFamily="2"/>
                <a:hlinkClick r:id="rId6"/>
              </a:rPr>
              <a:t>http://www.medicaljournals.se/acta/content/?doi=10.2340/00015555-2157&amp;html=1</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Calibri" pitchFamily="18"/>
                <a:ea typeface="Arial Unicode MS" pitchFamily="2"/>
                <a:cs typeface="Arial Unicode MS" pitchFamily="2"/>
              </a:rPr>
              <a:t>18. Eichenfeld LF et al. Guidelines of care for the management of atopic dermatitis. Section 2. Management and treatment of atopic dermatitis with topical therapies. </a:t>
            </a:r>
            <a:r>
              <a:rPr lang="en-CA" sz="1200" b="0" i="1" u="none" strike="noStrike" kern="1200" spc="0">
                <a:ln>
                  <a:noFill/>
                </a:ln>
                <a:solidFill>
                  <a:srgbClr val="000000"/>
                </a:solidFill>
                <a:latin typeface="Calibri" pitchFamily="18"/>
                <a:ea typeface="Arial Unicode MS" pitchFamily="2"/>
                <a:cs typeface="Arial Unicode MS" pitchFamily="2"/>
              </a:rPr>
              <a:t>J Am Acad Dermatol</a:t>
            </a:r>
            <a:r>
              <a:rPr lang="en-CA" sz="1200" b="0" i="0" u="none" strike="noStrike" kern="1200" spc="0">
                <a:ln>
                  <a:noFill/>
                </a:ln>
                <a:solidFill>
                  <a:srgbClr val="000000"/>
                </a:solidFill>
                <a:latin typeface="Calibri" pitchFamily="18"/>
                <a:ea typeface="Arial Unicode MS" pitchFamily="2"/>
                <a:cs typeface="Arial Unicode MS" pitchFamily="2"/>
              </a:rPr>
              <a:t> 2014;71:116-132.</a:t>
            </a:r>
            <a:r>
              <a:rPr lang="en-CA" sz="1200" b="0" i="0" u="sng" strike="noStrike" kern="1200" spc="0">
                <a:ln>
                  <a:noFill/>
                </a:ln>
                <a:solidFill>
                  <a:srgbClr val="000000"/>
                </a:solidFill>
                <a:uFillTx/>
                <a:latin typeface="Calibri" pitchFamily="18"/>
                <a:ea typeface="Arial Unicode MS" pitchFamily="2"/>
                <a:cs typeface="Arial Unicode MS" pitchFamily="2"/>
                <a:hlinkClick r:id="rId7"/>
              </a:rPr>
              <a:t>http://www.ncbi.nlm.nih.gov/pubmed/24813302</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Calibri" pitchFamily="18"/>
                <a:ea typeface="Arial Unicode MS" pitchFamily="2"/>
                <a:cs typeface="Arial Unicode MS" pitchFamily="2"/>
              </a:rPr>
              <a:t>19. Bartok V. Topical corticosteroids: 10 must-know facts. </a:t>
            </a:r>
            <a:r>
              <a:rPr lang="en-CA" sz="1200" b="0" i="1" u="none" strike="noStrike" kern="1200" spc="0">
                <a:ln>
                  <a:noFill/>
                </a:ln>
                <a:solidFill>
                  <a:srgbClr val="000000"/>
                </a:solidFill>
                <a:latin typeface="Calibri" pitchFamily="18"/>
                <a:ea typeface="Arial Unicode MS" pitchFamily="2"/>
                <a:cs typeface="Arial Unicode MS" pitchFamily="2"/>
              </a:rPr>
              <a:t>Pharmacy Times </a:t>
            </a:r>
            <a:r>
              <a:rPr lang="en-CA" sz="1200" b="0" i="0" u="none" strike="noStrike" kern="1200" spc="0">
                <a:ln>
                  <a:noFill/>
                </a:ln>
                <a:solidFill>
                  <a:srgbClr val="000000"/>
                </a:solidFill>
                <a:latin typeface="Calibri" pitchFamily="18"/>
                <a:ea typeface="Arial Unicode MS" pitchFamily="2"/>
                <a:cs typeface="Arial Unicode MS" pitchFamily="2"/>
              </a:rPr>
              <a:t>13 mai 2014. </a:t>
            </a:r>
            <a:r>
              <a:rPr lang="en-CA" sz="1200" b="0" i="0" u="sng" strike="noStrike" kern="1200" spc="0">
                <a:ln>
                  <a:noFill/>
                </a:ln>
                <a:solidFill>
                  <a:srgbClr val="000000"/>
                </a:solidFill>
                <a:uFillTx/>
                <a:latin typeface="Calibri" pitchFamily="18"/>
                <a:ea typeface="Arial Unicode MS" pitchFamily="2"/>
                <a:cs typeface="Arial Unicode MS" pitchFamily="2"/>
                <a:hlinkClick r:id="rId8"/>
              </a:rPr>
              <a:t>http://www.pharmacytimes.com/publications/issue/2014/may2014/topical-corticosteroids-10-must-know-facts</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Calibri" pitchFamily="18"/>
                <a:ea typeface="Arial Unicode MS" pitchFamily="2"/>
                <a:cs typeface="Arial Unicode MS" pitchFamily="2"/>
              </a:rPr>
              <a:t>20.</a:t>
            </a:r>
            <a:r>
              <a:rPr lang="en-CA" sz="1200" b="0" i="0" u="none" strike="noStrike" kern="1200" spc="0">
                <a:ln>
                  <a:noFill/>
                </a:ln>
                <a:solidFill>
                  <a:srgbClr val="000000"/>
                </a:solidFill>
                <a:latin typeface="Calibri" pitchFamily="18"/>
                <a:ea typeface="Calibri" pitchFamily="2"/>
                <a:cs typeface="Arial" pitchFamily="2"/>
              </a:rPr>
              <a:t> Monographie d’Elidel (pimécrolimus) crème à 1 %. Inhibiteur topique de la calcineurine. Valeant Canada, 4 septembre 2014.</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Calibri" pitchFamily="18"/>
                <a:ea typeface="Calibri" pitchFamily="2"/>
                <a:cs typeface="Arial" pitchFamily="2"/>
              </a:rPr>
              <a:t>21. Monographie de Protopic (tacrolimus) onguent à 0,03 % et à 0,1 %. Inhibiteur topique de la calcineurine. Astellas Pharma Canada Inc., 11 octobre 2011.</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Calibri" pitchFamily="18"/>
                <a:ea typeface="Calibri" pitchFamily="2"/>
                <a:cs typeface="Arial" pitchFamily="2"/>
              </a:rPr>
              <a:t>22. Freiheit D. Eczema essentials: More than skin deep. </a:t>
            </a:r>
            <a:r>
              <a:rPr lang="en-CA" sz="1200" b="0" i="1" u="none" strike="noStrike" kern="1200" spc="0">
                <a:ln>
                  <a:noFill/>
                </a:ln>
                <a:solidFill>
                  <a:srgbClr val="000000"/>
                </a:solidFill>
                <a:latin typeface="Calibri" pitchFamily="18"/>
                <a:ea typeface="Calibri" pitchFamily="2"/>
                <a:cs typeface="Arial" pitchFamily="2"/>
              </a:rPr>
              <a:t>Pharmacy Times</a:t>
            </a:r>
            <a:r>
              <a:rPr lang="en-CA" sz="1200" b="0" i="0" u="none" strike="noStrike" kern="1200" spc="0">
                <a:ln>
                  <a:noFill/>
                </a:ln>
                <a:solidFill>
                  <a:srgbClr val="000000"/>
                </a:solidFill>
                <a:latin typeface="Calibri" pitchFamily="18"/>
                <a:ea typeface="Calibri" pitchFamily="2"/>
                <a:cs typeface="Arial" pitchFamily="2"/>
              </a:rPr>
              <a:t> May 18, 2015. </a:t>
            </a:r>
            <a:r>
              <a:rPr lang="en-CA" sz="1200" b="0" i="0" u="sng" strike="noStrike" kern="1200" spc="0">
                <a:ln>
                  <a:noFill/>
                </a:ln>
                <a:solidFill>
                  <a:srgbClr val="000000"/>
                </a:solidFill>
                <a:uFillTx/>
                <a:latin typeface="Calibri" pitchFamily="18"/>
                <a:ea typeface="Calibri" pitchFamily="2"/>
                <a:cs typeface="Arial" pitchFamily="2"/>
                <a:hlinkClick r:id="rId9"/>
              </a:rPr>
              <a:t>http://www.pharmacytimes.com/publications/issue/2015/may2015/eczema-essentials-more-than-skin-deep</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Calibri" pitchFamily="18"/>
                <a:ea typeface="Calibri" pitchFamily="2"/>
                <a:cs typeface="Arial" pitchFamily="2"/>
              </a:rPr>
              <a:t>23. Topical Corticosteroids. </a:t>
            </a:r>
            <a:r>
              <a:rPr lang="en-CA" sz="1200" b="0" i="1" u="none" strike="noStrike" kern="1200" spc="0">
                <a:ln>
                  <a:noFill/>
                </a:ln>
                <a:solidFill>
                  <a:srgbClr val="000000"/>
                </a:solidFill>
                <a:latin typeface="Calibri" pitchFamily="18"/>
                <a:ea typeface="Calibri" pitchFamily="2"/>
                <a:cs typeface="Arial" pitchFamily="2"/>
              </a:rPr>
              <a:t>Skin Therapy Letter</a:t>
            </a:r>
            <a:r>
              <a:rPr lang="en-CA" sz="1200" b="0" i="0" u="none" strike="noStrike" kern="1200" spc="0">
                <a:ln>
                  <a:noFill/>
                </a:ln>
                <a:solidFill>
                  <a:srgbClr val="000000"/>
                </a:solidFill>
                <a:latin typeface="Calibri" pitchFamily="18"/>
                <a:ea typeface="Calibri" pitchFamily="2"/>
                <a:cs typeface="Arial" pitchFamily="2"/>
              </a:rPr>
              <a:t>. 2005-2012, Canadian Edition. </a:t>
            </a:r>
            <a:r>
              <a:rPr lang="en-CA" sz="1200" b="0" i="0" u="sng" strike="noStrike" kern="1200" spc="0">
                <a:ln>
                  <a:noFill/>
                </a:ln>
                <a:solidFill>
                  <a:srgbClr val="000000"/>
                </a:solidFill>
                <a:uFillTx/>
                <a:latin typeface="Calibri" pitchFamily="18"/>
                <a:ea typeface="Calibri" pitchFamily="2"/>
                <a:cs typeface="Arial" pitchFamily="2"/>
                <a:hlinkClick r:id="rId10"/>
              </a:rPr>
              <a:t>http://www.skintherapyletter.ca/stl/treatment/eczema/topical_corticosteroids.html</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Calibri" pitchFamily="18"/>
                <a:ea typeface="Calibri" pitchFamily="2"/>
                <a:cs typeface="Arial" pitchFamily="2"/>
              </a:rPr>
              <a:t>24. Crissinger A, Nguyen NV. The use of topical calcineurin inhibitors in atopic dermatitis. </a:t>
            </a:r>
            <a:r>
              <a:rPr lang="en-CA" sz="1200" b="0" i="1" u="none" strike="noStrike" kern="1200" spc="0">
                <a:ln>
                  <a:noFill/>
                </a:ln>
                <a:solidFill>
                  <a:srgbClr val="000000"/>
                </a:solidFill>
                <a:latin typeface="Calibri" pitchFamily="18"/>
                <a:ea typeface="Calibri" pitchFamily="2"/>
                <a:cs typeface="Arial" pitchFamily="2"/>
              </a:rPr>
              <a:t>The Open Dermatology Journal.</a:t>
            </a:r>
            <a:r>
              <a:rPr lang="en-CA" sz="1200" b="0" i="0" u="none" strike="noStrike" kern="1200" spc="0">
                <a:ln>
                  <a:noFill/>
                </a:ln>
                <a:solidFill>
                  <a:srgbClr val="000000"/>
                </a:solidFill>
                <a:latin typeface="Calibri" pitchFamily="18"/>
                <a:ea typeface="Calibri" pitchFamily="2"/>
                <a:cs typeface="Arial" pitchFamily="2"/>
              </a:rPr>
              <a:t> 2014;8:12-17. </a:t>
            </a:r>
            <a:r>
              <a:rPr lang="en-CA" sz="1200" b="0" i="0" u="sng" strike="noStrike" kern="1200" spc="0">
                <a:ln>
                  <a:noFill/>
                </a:ln>
                <a:solidFill>
                  <a:srgbClr val="000000"/>
                </a:solidFill>
                <a:uFillTx/>
                <a:latin typeface="Calibri" pitchFamily="18"/>
                <a:ea typeface="Calibri" pitchFamily="2"/>
                <a:cs typeface="Arial" pitchFamily="2"/>
                <a:hlinkClick r:id="rId11"/>
              </a:rPr>
              <a:t>http://benthamopen.com/ABSTRACT/TODJ-8-12</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Calibri" pitchFamily="18"/>
                <a:ea typeface="Calibri" pitchFamily="2"/>
                <a:cs typeface="Arial" pitchFamily="2"/>
              </a:rPr>
              <a:t>25. </a:t>
            </a:r>
            <a:r>
              <a:rPr lang="en-CA" sz="1200" b="0" i="0" u="none" strike="noStrike" kern="1200" spc="0">
                <a:ln>
                  <a:noFill/>
                </a:ln>
                <a:solidFill>
                  <a:srgbClr val="000000"/>
                </a:solidFill>
                <a:latin typeface="Franklin Gothic Book" pitchFamily="18"/>
                <a:ea typeface="Calibri" pitchFamily="2"/>
                <a:cs typeface="Arial" pitchFamily="2"/>
              </a:rPr>
              <a:t>Thaçi D et al. Proactive disease management with 0.03% tacrolimus ointment for children with atopic dermatitis: results of a randomized, multicentre, comparative study. </a:t>
            </a:r>
            <a:r>
              <a:rPr lang="en-CA" sz="1200" b="0" i="1" u="none" strike="noStrike" kern="1200" spc="0">
                <a:ln>
                  <a:noFill/>
                </a:ln>
                <a:solidFill>
                  <a:srgbClr val="000000"/>
                </a:solidFill>
                <a:latin typeface="Franklin Gothic Book" pitchFamily="18"/>
                <a:ea typeface="Calibri" pitchFamily="2"/>
                <a:cs typeface="Arial" pitchFamily="2"/>
              </a:rPr>
              <a:t>Br J Dermatol</a:t>
            </a:r>
            <a:r>
              <a:rPr lang="en-CA" sz="1200" b="0" i="0" u="none" strike="noStrike" kern="1200" spc="0">
                <a:ln>
                  <a:noFill/>
                </a:ln>
                <a:solidFill>
                  <a:srgbClr val="000000"/>
                </a:solidFill>
                <a:latin typeface="Franklin Gothic Book" pitchFamily="18"/>
                <a:ea typeface="Calibri" pitchFamily="2"/>
                <a:cs typeface="Arial" pitchFamily="2"/>
              </a:rPr>
              <a:t> 2008;159:1348-1356. </a:t>
            </a:r>
            <a:r>
              <a:rPr lang="en-CA" sz="1200" b="0" i="0" u="sng" strike="noStrike" kern="1200" spc="0">
                <a:ln>
                  <a:noFill/>
                </a:ln>
                <a:solidFill>
                  <a:srgbClr val="000000"/>
                </a:solidFill>
                <a:uFillTx/>
                <a:latin typeface="Franklin Gothic Book" pitchFamily="18"/>
                <a:ea typeface="Calibri" pitchFamily="2"/>
                <a:cs typeface="Arial" pitchFamily="2"/>
                <a:hlinkClick r:id="rId12"/>
              </a:rPr>
              <a:t>https://www.ncbi.nlm.nih.gov/pubmed/18782319</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Calibri" pitchFamily="2"/>
                <a:cs typeface="Arial" pitchFamily="2"/>
              </a:rPr>
              <a:t>26. Wollenberg A et al. Proactive treatment of atopic dermatitis in adults with 0.1% tacrolimus ointment. </a:t>
            </a:r>
            <a:r>
              <a:rPr lang="en-CA" sz="1200" b="0" i="1" u="none" strike="noStrike" kern="1200" spc="0">
                <a:ln>
                  <a:noFill/>
                </a:ln>
                <a:solidFill>
                  <a:srgbClr val="000000"/>
                </a:solidFill>
                <a:latin typeface="Franklin Gothic Book" pitchFamily="18"/>
                <a:ea typeface="Calibri" pitchFamily="2"/>
                <a:cs typeface="Arial" pitchFamily="2"/>
              </a:rPr>
              <a:t>Allergy</a:t>
            </a:r>
            <a:r>
              <a:rPr lang="en-CA" sz="1200" b="0" i="0" u="none" strike="noStrike" kern="1200" spc="0">
                <a:ln>
                  <a:noFill/>
                </a:ln>
                <a:solidFill>
                  <a:srgbClr val="000000"/>
                </a:solidFill>
                <a:latin typeface="Franklin Gothic Book" pitchFamily="18"/>
                <a:ea typeface="Calibri" pitchFamily="2"/>
                <a:cs typeface="Arial" pitchFamily="2"/>
              </a:rPr>
              <a:t> 2008;63:742-750. </a:t>
            </a:r>
            <a:r>
              <a:rPr lang="en-CA" sz="1200" b="0" i="0" u="sng" strike="noStrike" kern="1200" spc="0">
                <a:ln>
                  <a:noFill/>
                </a:ln>
                <a:solidFill>
                  <a:srgbClr val="000000"/>
                </a:solidFill>
                <a:uFillTx/>
                <a:latin typeface="Franklin Gothic Book" pitchFamily="18"/>
                <a:ea typeface="Calibri" pitchFamily="2"/>
                <a:cs typeface="Arial" pitchFamily="2"/>
                <a:hlinkClick r:id="rId13"/>
              </a:rPr>
              <a:t>https://www.ncbi.nlm.nih.gov/pubmed/18592619</a:t>
            </a:r>
          </a:p>
          <a:p>
            <a:pPr marL="0" marR="0" lvl="0" indent="0" algn="l" rtl="0" hangingPunct="1">
              <a:lnSpc>
                <a:spcPct val="100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Calibri" pitchFamily="2"/>
                <a:cs typeface="Arial" pitchFamily="2"/>
              </a:rPr>
              <a:t>27. Canadiens en santé. Renseignements sur l'innocuité de la crème « Elidel » et de l'onguent « Protopic » (Archive) Santé Canada. Gouvernement du Canada, 27 avril 2005. </a:t>
            </a:r>
            <a:r>
              <a:rPr lang="en-CA" sz="1200" b="0" i="0" u="none" strike="noStrike" kern="1200" spc="0">
                <a:ln>
                  <a:noFill/>
                </a:ln>
                <a:solidFill>
                  <a:srgbClr val="000000"/>
                </a:solidFill>
                <a:latin typeface="Franklin Gothic Book" pitchFamily="18"/>
                <a:ea typeface="Calibri" pitchFamily="2"/>
                <a:cs typeface="Arial" pitchFamily="2"/>
                <a:hlinkClick r:id="rId14"/>
              </a:rPr>
              <a:t>http://canadiensensante.gc.ca/recall-alert-rappel-avis/hc-sc/2005/13684a-fra.php</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Réfé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876E6-949C-42B6-9DA5-E3D84B1485D6}"/>
              </a:ext>
            </a:extLst>
          </p:cNvPr>
          <p:cNvSpPr txBox="1">
            <a:spLocks noGrp="1"/>
          </p:cNvSpPr>
          <p:nvPr>
            <p:ph type="title" idx="4294967295"/>
          </p:nvPr>
        </p:nvSpPr>
        <p:spPr/>
        <p:txBody>
          <a:bodyPr/>
          <a:lstStyle/>
          <a:p>
            <a:pPr lvl="0"/>
            <a:r>
              <a:rPr lang="en-US"/>
              <a:t>Références</a:t>
            </a:r>
          </a:p>
        </p:txBody>
      </p:sp>
      <p:sp>
        <p:nvSpPr>
          <p:cNvPr id="3" name="Rectangle 2">
            <a:extLst>
              <a:ext uri="{FF2B5EF4-FFF2-40B4-BE49-F238E27FC236}">
                <a16:creationId xmlns:a16="http://schemas.microsoft.com/office/drawing/2014/main" id="{1D9A5B4A-15E3-42E6-AEB5-A26268223AB9}"/>
              </a:ext>
            </a:extLst>
          </p:cNvPr>
          <p:cNvSpPr/>
          <p:nvPr/>
        </p:nvSpPr>
        <p:spPr>
          <a:xfrm>
            <a:off x="536760" y="1738800"/>
            <a:ext cx="10415880" cy="280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endParaRPr lang="en-CA" sz="1800" b="0" i="0" u="none" strike="noStrike" kern="1200">
              <a:ln>
                <a:noFill/>
              </a:ln>
              <a:latin typeface="Arial" pitchFamily="18"/>
              <a:ea typeface="Arial Unicode MS" pitchFamily="2"/>
              <a:cs typeface="Arial Unicode MS" pitchFamily="2"/>
            </a:endParaRPr>
          </a:p>
        </p:txBody>
      </p:sp>
      <p:sp>
        <p:nvSpPr>
          <p:cNvPr id="4" name="Rectangle 3">
            <a:extLst>
              <a:ext uri="{FF2B5EF4-FFF2-40B4-BE49-F238E27FC236}">
                <a16:creationId xmlns:a16="http://schemas.microsoft.com/office/drawing/2014/main" id="{1D8F45F3-5F08-44EC-8888-7713FB64D923}"/>
              </a:ext>
            </a:extLst>
          </p:cNvPr>
          <p:cNvSpPr/>
          <p:nvPr/>
        </p:nvSpPr>
        <p:spPr>
          <a:xfrm>
            <a:off x="838080" y="1450440"/>
            <a:ext cx="10544040" cy="4078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15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28. Association canadienne de dermatologie. Fiche de renseignements. Les inhibiteurs topiques de la calcineurine – La crème Elidel® et l'onguent Protopic® dans le traitement de la dermatite atopique chez les enfants et les adultes. </a:t>
            </a:r>
            <a:r>
              <a:rPr lang="en-CA" sz="1200" b="0" i="0" u="sng" strike="noStrike" kern="1200" spc="0">
                <a:ln>
                  <a:noFill/>
                </a:ln>
                <a:solidFill>
                  <a:srgbClr val="000000"/>
                </a:solidFill>
                <a:uFillTx/>
                <a:latin typeface="Franklin Gothic Book" pitchFamily="18"/>
                <a:ea typeface="Arial Unicode MS" pitchFamily="2"/>
                <a:cs typeface="Arial Unicode MS" pitchFamily="2"/>
                <a:hlinkClick r:id="rId3"/>
              </a:rPr>
              <a:t>https://dermatology.ca/wp-content/uploads/2012/03/TIMs-factsheetFR.pdf</a:t>
            </a:r>
          </a:p>
          <a:p>
            <a:pPr marL="0" marR="0" lvl="0" indent="0" algn="l" rtl="0" hangingPunct="1">
              <a:lnSpc>
                <a:spcPct val="115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29. Énoncé de principe sur les inhibiteurs topiques de la calcineurine. Association canadienne de dermatologie (ACD) Avril 2005. </a:t>
            </a:r>
            <a:r>
              <a:rPr lang="en-CA" sz="1200" b="0" i="0" u="sng" strike="noStrike" kern="1200" spc="0">
                <a:ln>
                  <a:noFill/>
                </a:ln>
                <a:solidFill>
                  <a:srgbClr val="000000"/>
                </a:solidFill>
                <a:uFillTx/>
                <a:latin typeface="Franklin Gothic Book" pitchFamily="18"/>
                <a:ea typeface="Arial Unicode MS" pitchFamily="2"/>
                <a:cs typeface="Arial Unicode MS" pitchFamily="2"/>
                <a:hlinkClick r:id="rId4"/>
              </a:rPr>
              <a:t>https://www.dermatology.ca/wp-content/uploads/2012/03/TopicalCalcineurinInhibitorsFR.pdf</a:t>
            </a:r>
          </a:p>
          <a:p>
            <a:pPr marL="0" marR="0" lvl="0" indent="0" algn="l" rtl="0" hangingPunct="1">
              <a:lnSpc>
                <a:spcPct val="115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30. Segal AO, Ellis AE, Kim HL. CSACI position statement: safety of topical calcineurin inhibitors in the management of atopic dermatitis in children and adults. </a:t>
            </a:r>
            <a:r>
              <a:rPr lang="en-CA" sz="1200" b="0" i="1" u="none" strike="noStrike" kern="1200" spc="0">
                <a:ln>
                  <a:noFill/>
                </a:ln>
                <a:solidFill>
                  <a:srgbClr val="000000"/>
                </a:solidFill>
                <a:latin typeface="Franklin Gothic Book" pitchFamily="18"/>
                <a:ea typeface="Arial Unicode MS" pitchFamily="2"/>
                <a:cs typeface="Arial Unicode MS" pitchFamily="2"/>
              </a:rPr>
              <a:t>Allergy, Asthma &amp; Clinical Immunology</a:t>
            </a:r>
            <a:r>
              <a:rPr lang="en-CA" sz="1200" b="0" i="0" u="none" strike="noStrike" kern="1200" spc="0">
                <a:ln>
                  <a:noFill/>
                </a:ln>
                <a:solidFill>
                  <a:srgbClr val="000000"/>
                </a:solidFill>
                <a:latin typeface="Franklin Gothic Book" pitchFamily="18"/>
                <a:ea typeface="Arial Unicode MS" pitchFamily="2"/>
                <a:cs typeface="Arial Unicode MS" pitchFamily="2"/>
              </a:rPr>
              <a:t> May 2, 2013. DOI: 10.1186/1710-1492-9-24. </a:t>
            </a:r>
            <a:r>
              <a:rPr lang="en-CA" sz="1200" b="0" i="0" u="sng" strike="noStrike" kern="1200" spc="0">
                <a:ln>
                  <a:noFill/>
                </a:ln>
                <a:solidFill>
                  <a:srgbClr val="000000"/>
                </a:solidFill>
                <a:uFillTx/>
                <a:latin typeface="Franklin Gothic Book" pitchFamily="18"/>
                <a:ea typeface="Arial Unicode MS" pitchFamily="2"/>
                <a:cs typeface="Arial Unicode MS" pitchFamily="2"/>
                <a:hlinkClick r:id="rId5"/>
              </a:rPr>
              <a:t>https://aacijournal.biomedcentral.com/articles/10.1186/1710-1492-9-24</a:t>
            </a:r>
          </a:p>
          <a:p>
            <a:pPr marL="0" marR="0" lvl="0" indent="0" algn="l" rtl="0" hangingPunct="1">
              <a:lnSpc>
                <a:spcPct val="115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31. Terrie YC. Treatment and management of dermatitis. </a:t>
            </a:r>
            <a:r>
              <a:rPr lang="en-CA" sz="1200" b="0" i="1" u="none" strike="noStrike" kern="1200" spc="0">
                <a:ln>
                  <a:noFill/>
                </a:ln>
                <a:solidFill>
                  <a:srgbClr val="000000"/>
                </a:solidFill>
                <a:latin typeface="Franklin Gothic Book" pitchFamily="18"/>
                <a:ea typeface="Arial Unicode MS" pitchFamily="2"/>
                <a:cs typeface="Arial Unicode MS" pitchFamily="2"/>
              </a:rPr>
              <a:t>Pharmacy Times</a:t>
            </a:r>
            <a:r>
              <a:rPr lang="en-CA" sz="1200" b="0" i="0" u="none" strike="noStrike" kern="1200" spc="0">
                <a:ln>
                  <a:noFill/>
                </a:ln>
                <a:solidFill>
                  <a:srgbClr val="000000"/>
                </a:solidFill>
                <a:latin typeface="Franklin Gothic Book" pitchFamily="18"/>
                <a:ea typeface="Arial Unicode MS" pitchFamily="2"/>
                <a:cs typeface="Arial Unicode MS" pitchFamily="2"/>
              </a:rPr>
              <a:t> April 18, 2013.</a:t>
            </a:r>
          </a:p>
          <a:p>
            <a:pPr marL="0" marR="0" lvl="0" indent="0" algn="l" rtl="0" hangingPunct="1">
              <a:lnSpc>
                <a:spcPct val="115000"/>
              </a:lnSpc>
              <a:spcBef>
                <a:spcPts val="0"/>
              </a:spcBef>
              <a:spcAft>
                <a:spcPts val="0"/>
              </a:spcAft>
              <a:buNone/>
              <a:tabLst/>
              <a:defRPr sz="1800"/>
            </a:pPr>
            <a:r>
              <a:rPr lang="en-CA" sz="1200" b="0" i="0" u="sng" strike="noStrike" kern="1200" spc="0">
                <a:ln>
                  <a:noFill/>
                </a:ln>
                <a:solidFill>
                  <a:srgbClr val="000000"/>
                </a:solidFill>
                <a:uFillTx/>
                <a:latin typeface="Franklin Gothic Book" pitchFamily="18"/>
                <a:ea typeface="Arial Unicode MS" pitchFamily="2"/>
                <a:cs typeface="Arial Unicode MS" pitchFamily="2"/>
                <a:hlinkClick r:id="rId6"/>
              </a:rPr>
              <a:t>http://www.pharmacytimes.com/publications/issue/2013/april2013/treatment-and-management-of-dermatitis</a:t>
            </a:r>
          </a:p>
          <a:p>
            <a:pPr marL="0" marR="0" lvl="0" indent="0" algn="l" rtl="0" hangingPunct="1">
              <a:lnSpc>
                <a:spcPct val="115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32. Ramos CL. Atopic Dermatitis. E.L.F. Publications. ACPE. 2009. </a:t>
            </a:r>
            <a:r>
              <a:rPr lang="en-CA" sz="1200" b="0" i="0" u="sng" strike="noStrike" kern="1200" spc="0">
                <a:ln>
                  <a:noFill/>
                </a:ln>
                <a:solidFill>
                  <a:srgbClr val="000000"/>
                </a:solidFill>
                <a:uFillTx/>
                <a:latin typeface="Franklin Gothic Book" pitchFamily="18"/>
                <a:ea typeface="Arial Unicode MS" pitchFamily="2"/>
                <a:cs typeface="Arial Unicode MS" pitchFamily="2"/>
                <a:hlinkClick r:id="rId7"/>
              </a:rPr>
              <a:t>http://elf.procampus.net/refs/CP6010EX_Lesson.pdf</a:t>
            </a:r>
          </a:p>
          <a:p>
            <a:pPr marL="0" marR="0" lvl="0" indent="0" algn="l" rtl="0" hangingPunct="1">
              <a:lnSpc>
                <a:spcPct val="115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33. Société canadienne de l’eczéma. The Triangle of Control. </a:t>
            </a:r>
            <a:r>
              <a:rPr lang="en-CA" sz="1200" b="0" i="0" u="sng" strike="noStrike" kern="1200" spc="0">
                <a:ln>
                  <a:noFill/>
                </a:ln>
                <a:solidFill>
                  <a:srgbClr val="000000"/>
                </a:solidFill>
                <a:uFillTx/>
                <a:latin typeface="Franklin Gothic Book" pitchFamily="18"/>
                <a:ea typeface="Arial Unicode MS" pitchFamily="2"/>
                <a:cs typeface="Arial Unicode MS" pitchFamily="2"/>
                <a:hlinkClick r:id="rId8"/>
              </a:rPr>
              <a:t>http://www.eczemahelp.ca/triangle.html</a:t>
            </a:r>
          </a:p>
          <a:p>
            <a:pPr marL="0" marR="0" lvl="0" indent="0" algn="l" rtl="0" hangingPunct="1">
              <a:lnSpc>
                <a:spcPct val="115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34. ASHP Guidelines on Pharmacist-Conducted Patient Education and Counseling. Medication Therapy and Patient Care: Organization and Delivery of Services – Guidelines. Reviewed 2011. </a:t>
            </a:r>
            <a:r>
              <a:rPr lang="en-CA" sz="1200" b="0" i="1" u="none" strike="noStrike" kern="1200" spc="0">
                <a:ln>
                  <a:noFill/>
                </a:ln>
                <a:solidFill>
                  <a:srgbClr val="000000"/>
                </a:solidFill>
                <a:latin typeface="Franklin Gothic Book" pitchFamily="18"/>
                <a:ea typeface="Arial Unicode MS" pitchFamily="2"/>
                <a:cs typeface="Arial Unicode MS" pitchFamily="2"/>
              </a:rPr>
              <a:t>Council on Pharmacy Practice</a:t>
            </a:r>
            <a:r>
              <a:rPr lang="en-CA" sz="1200" b="0" i="0" u="none" strike="noStrike" kern="1200" spc="0">
                <a:ln>
                  <a:noFill/>
                </a:ln>
                <a:solidFill>
                  <a:srgbClr val="000000"/>
                </a:solidFill>
                <a:latin typeface="Franklin Gothic Book" pitchFamily="18"/>
                <a:ea typeface="Arial Unicode MS" pitchFamily="2"/>
                <a:cs typeface="Arial Unicode MS" pitchFamily="2"/>
              </a:rPr>
              <a:t>. </a:t>
            </a:r>
            <a:r>
              <a:rPr lang="en-CA" sz="1200" b="0" i="0" u="sng" strike="noStrike" kern="1200" spc="0">
                <a:ln>
                  <a:noFill/>
                </a:ln>
                <a:solidFill>
                  <a:srgbClr val="000000"/>
                </a:solidFill>
                <a:uFillTx/>
                <a:latin typeface="Franklin Gothic Book" pitchFamily="18"/>
                <a:ea typeface="Arial Unicode MS" pitchFamily="2"/>
                <a:cs typeface="Arial Unicode MS" pitchFamily="2"/>
                <a:hlinkClick r:id="rId9"/>
              </a:rPr>
              <a:t>http://www.ashp.org/DocLibrary/BestPractices/OrgGdlPtEduc.aspx</a:t>
            </a:r>
          </a:p>
          <a:p>
            <a:pPr marL="0" marR="0" lvl="0" indent="0" algn="l" rtl="0" hangingPunct="1">
              <a:lnSpc>
                <a:spcPct val="115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35. Leuck S. Patient medication counselling tool for pharmacists. </a:t>
            </a:r>
            <a:r>
              <a:rPr lang="en-CA" sz="1200" b="0" i="1" u="none" strike="noStrike" kern="1200" spc="0">
                <a:ln>
                  <a:noFill/>
                </a:ln>
                <a:solidFill>
                  <a:srgbClr val="000000"/>
                </a:solidFill>
                <a:latin typeface="Franklin Gothic Book" pitchFamily="18"/>
                <a:ea typeface="Arial Unicode MS" pitchFamily="2"/>
                <a:cs typeface="Arial Unicode MS" pitchFamily="2"/>
              </a:rPr>
              <a:t>Pharmacy Times</a:t>
            </a:r>
            <a:r>
              <a:rPr lang="en-CA" sz="1200" b="0" i="0" u="none" strike="noStrike" kern="1200" spc="0">
                <a:ln>
                  <a:noFill/>
                </a:ln>
                <a:solidFill>
                  <a:srgbClr val="000000"/>
                </a:solidFill>
                <a:latin typeface="Franklin Gothic Book" pitchFamily="18"/>
                <a:ea typeface="Arial Unicode MS" pitchFamily="2"/>
                <a:cs typeface="Arial Unicode MS" pitchFamily="2"/>
              </a:rPr>
              <a:t> 2015. </a:t>
            </a:r>
            <a:r>
              <a:rPr lang="en-CA" sz="1200" b="0" i="0" u="sng" strike="noStrike" kern="1200" spc="0">
                <a:ln>
                  <a:noFill/>
                </a:ln>
                <a:solidFill>
                  <a:srgbClr val="000000"/>
                </a:solidFill>
                <a:uFillTx/>
                <a:latin typeface="Franklin Gothic Book" pitchFamily="18"/>
                <a:ea typeface="Arial Unicode MS" pitchFamily="2"/>
                <a:cs typeface="Arial Unicode MS" pitchFamily="2"/>
                <a:hlinkClick r:id="rId10"/>
              </a:rPr>
              <a:t>http://www.pharmacytimes.com/contributor/steve-leuck-pharmd/2015/02/patient-medication-counseling-tool-for-pharmacists</a:t>
            </a:r>
          </a:p>
          <a:p>
            <a:pPr marL="0" marR="0" lvl="0" indent="0" algn="l" rtl="0" hangingPunct="1">
              <a:lnSpc>
                <a:spcPct val="115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 </a:t>
            </a:r>
          </a:p>
          <a:p>
            <a:pPr marL="0" marR="0" lvl="0" indent="0" algn="l" rtl="0" hangingPunct="1">
              <a:lnSpc>
                <a:spcPct val="115000"/>
              </a:lnSpc>
              <a:spcBef>
                <a:spcPts val="0"/>
              </a:spcBef>
              <a:spcAft>
                <a:spcPts val="0"/>
              </a:spcAft>
              <a:buNone/>
              <a:tabLst/>
              <a:defRPr sz="1800"/>
            </a:pPr>
            <a:r>
              <a:rPr lang="en-CA" sz="1200" b="0" i="0" u="none" strike="noStrike" kern="1200" spc="0">
                <a:ln>
                  <a:noFill/>
                </a:ln>
                <a:solidFill>
                  <a:srgbClr val="000000"/>
                </a:solidFill>
                <a:latin typeface="Franklin Gothic Book" pitchFamily="18"/>
                <a:ea typeface="Arial Unicode MS" pitchFamily="2"/>
                <a:cs typeface="Arial Unicode MS" pitchFamily="2"/>
              </a:rPr>
              <a:t> </a:t>
            </a:r>
          </a:p>
          <a:p>
            <a:pPr marL="0" marR="0" lvl="0" indent="0" algn="l" rtl="0" hangingPunct="1">
              <a:lnSpc>
                <a:spcPct val="115000"/>
              </a:lnSpc>
              <a:spcBef>
                <a:spcPts val="0"/>
              </a:spcBef>
              <a:spcAft>
                <a:spcPts val="0"/>
              </a:spcAft>
              <a:buNone/>
              <a:tabLst/>
              <a:defRPr sz="1800"/>
            </a:pPr>
            <a:endParaRPr lang="en-CA" sz="1200" b="0" i="0" u="none" strike="noStrike" kern="1200" spc="0">
              <a:ln>
                <a:noFill/>
              </a:ln>
              <a:solidFill>
                <a:srgbClr val="000000"/>
              </a:solidFill>
              <a:latin typeface="Calibri" pitchFamily="18"/>
              <a:ea typeface="Calibri" pitchFamily="2"/>
              <a:cs typeface="Times New Roman" pitchFamily="2"/>
            </a:endParaRPr>
          </a:p>
        </p:txBody>
      </p:sp>
      <p:pic>
        <p:nvPicPr>
          <p:cNvPr id="5" name="Picture 4">
            <a:extLst>
              <a:ext uri="{FF2B5EF4-FFF2-40B4-BE49-F238E27FC236}">
                <a16:creationId xmlns:a16="http://schemas.microsoft.com/office/drawing/2014/main" id="{3386EA6E-B411-4BCD-AD5F-D261319B2748}"/>
              </a:ext>
            </a:extLst>
          </p:cNvPr>
          <p:cNvPicPr>
            <a:picLocks noChangeAspect="1"/>
          </p:cNvPicPr>
          <p:nvPr/>
        </p:nvPicPr>
        <p:blipFill>
          <a:blip r:embed="rId11">
            <a:lum/>
            <a:alphaModFix/>
          </a:blip>
          <a:srcRect/>
          <a:stretch>
            <a:fillRect/>
          </a:stretch>
        </p:blipFill>
        <p:spPr>
          <a:xfrm>
            <a:off x="4395959" y="4361760"/>
            <a:ext cx="3428639" cy="22237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révalence de la dermatite atopiq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DD0A2-F3F7-4EF3-8C1B-22F1E45FC48A}"/>
              </a:ext>
            </a:extLst>
          </p:cNvPr>
          <p:cNvSpPr txBox="1">
            <a:spLocks noGrp="1"/>
          </p:cNvSpPr>
          <p:nvPr>
            <p:ph type="title" idx="4294967295"/>
          </p:nvPr>
        </p:nvSpPr>
        <p:spPr/>
        <p:txBody>
          <a:bodyPr/>
          <a:lstStyle/>
          <a:p>
            <a:pPr lvl="0"/>
            <a:r>
              <a:rPr lang="en-US"/>
              <a:t>Prévalence de la dermatite atopique</a:t>
            </a:r>
          </a:p>
        </p:txBody>
      </p:sp>
      <p:sp>
        <p:nvSpPr>
          <p:cNvPr id="3" name="Content Placeholder 14">
            <a:extLst>
              <a:ext uri="{FF2B5EF4-FFF2-40B4-BE49-F238E27FC236}">
                <a16:creationId xmlns:a16="http://schemas.microsoft.com/office/drawing/2014/main" id="{D3CF5FBC-2B92-4E21-BC43-E1353DEC846D}"/>
              </a:ext>
            </a:extLst>
          </p:cNvPr>
          <p:cNvSpPr txBox="1">
            <a:spLocks noGrp="1"/>
          </p:cNvSpPr>
          <p:nvPr>
            <p:ph type="body" idx="4294967295"/>
          </p:nvPr>
        </p:nvSpPr>
        <p:spPr>
          <a:xfrm>
            <a:off x="838080" y="1825560"/>
            <a:ext cx="7668360" cy="4350960"/>
          </a:xfrm>
        </p:spPr>
        <p:txBody>
          <a:bodyPr/>
          <a:lstStyle/>
          <a:p>
            <a:pPr lvl="0">
              <a:lnSpc>
                <a:spcPct val="100000"/>
              </a:lnSpc>
              <a:spcBef>
                <a:spcPts val="1001"/>
              </a:spcBef>
              <a:buClr>
                <a:srgbClr val="000000"/>
              </a:buClr>
              <a:buFont typeface="Arial" pitchFamily="32"/>
              <a:buChar char="•"/>
            </a:pPr>
            <a:r>
              <a:rPr lang="en-US" sz="2400" b="1">
                <a:latin typeface="Calibri" pitchFamily="18"/>
              </a:rPr>
              <a:t>L</a:t>
            </a:r>
            <a:r>
              <a:rPr lang="en-US" sz="2400" b="1"/>
              <a:t>a prévalence de la dermatite atopique (DA) </a:t>
            </a:r>
            <a:r>
              <a:rPr lang="en-US" sz="2400"/>
              <a:t>(la forme la plus </a:t>
            </a:r>
            <a:br>
              <a:rPr lang="en-US" sz="2400"/>
            </a:br>
            <a:r>
              <a:rPr lang="en-US" sz="2400"/>
              <a:t>commune d’eczéma) </a:t>
            </a:r>
            <a:r>
              <a:rPr lang="en-US" sz="2400" b="1"/>
              <a:t>a augmenté dans le monde entier</a:t>
            </a:r>
            <a:r>
              <a:rPr lang="en-US" sz="2400"/>
              <a:t>1-3</a:t>
            </a:r>
          </a:p>
          <a:p>
            <a:pPr lvl="0">
              <a:lnSpc>
                <a:spcPct val="100000"/>
              </a:lnSpc>
              <a:spcBef>
                <a:spcPts val="1001"/>
              </a:spcBef>
              <a:buClr>
                <a:srgbClr val="000000"/>
              </a:buClr>
              <a:buFont typeface="Arial" pitchFamily="32"/>
              <a:buChar char="•"/>
            </a:pPr>
            <a:r>
              <a:rPr lang="en-US" sz="2400"/>
              <a:t>Les taux sont </a:t>
            </a:r>
            <a:r>
              <a:rPr lang="en-US" sz="2400" b="1"/>
              <a:t>2 à 3 fois plus élevés </a:t>
            </a:r>
            <a:r>
              <a:rPr lang="en-US" sz="2400"/>
              <a:t>qu’il y a 30 ans dans les pays développés comme le Canada et les É.-U.1-3</a:t>
            </a:r>
          </a:p>
          <a:p>
            <a:pPr lvl="0">
              <a:lnSpc>
                <a:spcPct val="110000"/>
              </a:lnSpc>
              <a:spcBef>
                <a:spcPts val="1001"/>
              </a:spcBef>
              <a:buClr>
                <a:srgbClr val="000000"/>
              </a:buClr>
              <a:buFont typeface="Arial" pitchFamily="32"/>
              <a:buChar char="•"/>
            </a:pPr>
            <a:r>
              <a:rPr lang="en-US" sz="2400" b="1"/>
              <a:t>Jusqu’à 17 % des Canadiens présenteront une DA au cours de leur vie</a:t>
            </a:r>
            <a:r>
              <a:rPr lang="en-US" sz="2400"/>
              <a:t>4</a:t>
            </a:r>
          </a:p>
          <a:p>
            <a:pPr lvl="0">
              <a:spcBef>
                <a:spcPts val="1001"/>
              </a:spcBef>
              <a:buNone/>
            </a:pPr>
            <a:endParaRPr lang="en-US" sz="2400">
              <a:latin typeface="Calibri" pitchFamily="18"/>
              <a:cs typeface="Arial" pitchFamily="2"/>
            </a:endParaRPr>
          </a:p>
          <a:p>
            <a:pPr lvl="0">
              <a:spcBef>
                <a:spcPts val="1001"/>
              </a:spcBef>
              <a:buNone/>
            </a:pPr>
            <a:r>
              <a:rPr lang="en-US" sz="2400">
                <a:latin typeface="Calibri" pitchFamily="18"/>
                <a:cs typeface="Arial" pitchFamily="2"/>
              </a:rPr>
              <a:t>Cette présentation examine les défis du diagnostic, la stratégie thérapeutique et la prise en charge de la dermatite atopique (DA)</a:t>
            </a:r>
          </a:p>
          <a:p>
            <a:pPr lvl="0">
              <a:spcBef>
                <a:spcPts val="1001"/>
              </a:spcBef>
              <a:buNone/>
            </a:pPr>
            <a:endParaRPr lang="en-US" sz="2400">
              <a:cs typeface="Arial" pitchFamily="2"/>
            </a:endParaRPr>
          </a:p>
        </p:txBody>
      </p:sp>
      <p:sp>
        <p:nvSpPr>
          <p:cNvPr id="4" name="TextBox 4">
            <a:extLst>
              <a:ext uri="{FF2B5EF4-FFF2-40B4-BE49-F238E27FC236}">
                <a16:creationId xmlns:a16="http://schemas.microsoft.com/office/drawing/2014/main" id="{5A0079A4-F778-4B03-8B8E-A5FD74BB9A68}"/>
              </a:ext>
            </a:extLst>
          </p:cNvPr>
          <p:cNvSpPr/>
          <p:nvPr/>
        </p:nvSpPr>
        <p:spPr>
          <a:xfrm>
            <a:off x="838080" y="5895360"/>
            <a:ext cx="6851160" cy="42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Lebwohl MG et al. </a:t>
            </a:r>
            <a:r>
              <a:rPr lang="en-CA" sz="1100" b="0" i="1" u="none" strike="noStrike" kern="1200" spc="0">
                <a:ln>
                  <a:noFill/>
                </a:ln>
                <a:solidFill>
                  <a:srgbClr val="000000"/>
                </a:solidFill>
                <a:latin typeface="Franklin Gothic Book" pitchFamily="18"/>
                <a:ea typeface="Arial Unicode MS" pitchFamily="2"/>
                <a:cs typeface="Arial Unicode MS" pitchFamily="2"/>
              </a:rPr>
              <a:t>J Clin Aesthet Derm</a:t>
            </a:r>
            <a:r>
              <a:rPr lang="en-CA" sz="1100" b="0" i="0" u="none" strike="noStrike" kern="1200" spc="0">
                <a:ln>
                  <a:noFill/>
                </a:ln>
                <a:solidFill>
                  <a:srgbClr val="000000"/>
                </a:solidFill>
                <a:latin typeface="Franklin Gothic Book" pitchFamily="18"/>
                <a:ea typeface="Arial Unicode MS" pitchFamily="2"/>
                <a:cs typeface="Arial Unicode MS" pitchFamily="2"/>
              </a:rPr>
              <a:t> 2013:6(7);S3-S18; Bieber T. </a:t>
            </a:r>
            <a:r>
              <a:rPr lang="en-CA" sz="1100" b="0" i="1" u="none" strike="noStrike" kern="1200" spc="0">
                <a:ln>
                  <a:noFill/>
                </a:ln>
                <a:solidFill>
                  <a:srgbClr val="000000"/>
                </a:solidFill>
                <a:latin typeface="Franklin Gothic Book" pitchFamily="18"/>
                <a:ea typeface="Arial Unicode MS" pitchFamily="2"/>
                <a:cs typeface="Arial Unicode MS" pitchFamily="2"/>
              </a:rPr>
              <a:t>N Engl J Med</a:t>
            </a:r>
            <a:r>
              <a:rPr lang="en-CA" sz="1100" b="0" i="0" u="none" strike="noStrike" kern="1200" spc="0">
                <a:ln>
                  <a:noFill/>
                </a:ln>
                <a:solidFill>
                  <a:srgbClr val="000000"/>
                </a:solidFill>
                <a:latin typeface="Franklin Gothic Book" pitchFamily="18"/>
                <a:ea typeface="Arial Unicode MS" pitchFamily="2"/>
                <a:cs typeface="Arial Unicode MS" pitchFamily="2"/>
              </a:rPr>
              <a:t>. 2008;358:1483-1494; </a:t>
            </a:r>
            <a:br>
              <a:rPr lang="en-CA" sz="1100" b="0" i="0" u="none" strike="noStrike" kern="1200" spc="0">
                <a:ln>
                  <a:noFill/>
                </a:ln>
                <a:solidFill>
                  <a:srgbClr val="000000"/>
                </a:solidFill>
                <a:latin typeface="Franklin Gothic Book" pitchFamily="18"/>
                <a:ea typeface="Arial Unicode MS" pitchFamily="2"/>
                <a:cs typeface="Arial Unicode MS" pitchFamily="2"/>
              </a:rPr>
            </a:br>
            <a:r>
              <a:rPr lang="en-CA" sz="1100" b="0" i="0" u="none" strike="noStrike" kern="1200" spc="0">
                <a:ln>
                  <a:noFill/>
                </a:ln>
                <a:solidFill>
                  <a:srgbClr val="000000"/>
                </a:solidFill>
                <a:latin typeface="Franklin Gothic Book" pitchFamily="18"/>
                <a:ea typeface="Arial Unicode MS" pitchFamily="2"/>
                <a:cs typeface="Arial Unicode MS" pitchFamily="2"/>
              </a:rPr>
              <a:t>Smiley T. </a:t>
            </a:r>
            <a:r>
              <a:rPr lang="en-CA" sz="1100" b="0" i="1" u="none" strike="noStrike" kern="1200" spc="0">
                <a:ln>
                  <a:noFill/>
                </a:ln>
                <a:solidFill>
                  <a:srgbClr val="000000"/>
                </a:solidFill>
                <a:latin typeface="Franklin Gothic Book" pitchFamily="18"/>
                <a:ea typeface="Arial Unicode MS" pitchFamily="2"/>
                <a:cs typeface="Arial Unicode MS" pitchFamily="2"/>
              </a:rPr>
              <a:t>Can Health Net</a:t>
            </a:r>
            <a:r>
              <a:rPr lang="en-CA" sz="1100" b="0" i="0" u="none" strike="noStrike" kern="1200" spc="0">
                <a:ln>
                  <a:noFill/>
                </a:ln>
                <a:solidFill>
                  <a:srgbClr val="000000"/>
                </a:solidFill>
                <a:latin typeface="Franklin Gothic Book" pitchFamily="18"/>
                <a:ea typeface="Arial Unicode MS" pitchFamily="2"/>
                <a:cs typeface="Arial Unicode MS" pitchFamily="2"/>
              </a:rPr>
              <a:t>. 2006; Lynde C et al. </a:t>
            </a:r>
            <a:r>
              <a:rPr lang="en-CA" sz="1100" b="0" i="1" u="none" strike="noStrike" kern="1200" spc="0">
                <a:ln>
                  <a:noFill/>
                </a:ln>
                <a:solidFill>
                  <a:srgbClr val="000000"/>
                </a:solidFill>
                <a:latin typeface="Franklin Gothic Book" pitchFamily="18"/>
                <a:ea typeface="Arial Unicode MS" pitchFamily="2"/>
                <a:cs typeface="Arial Unicode MS" pitchFamily="2"/>
              </a:rPr>
              <a:t>J Cutan Med Surg</a:t>
            </a:r>
            <a:r>
              <a:rPr lang="en-CA" sz="1100" b="0" i="0" u="none" strike="noStrike" kern="1200" spc="0">
                <a:ln>
                  <a:noFill/>
                </a:ln>
                <a:solidFill>
                  <a:srgbClr val="000000"/>
                </a:solidFill>
                <a:latin typeface="Franklin Gothic Book" pitchFamily="18"/>
                <a:ea typeface="Arial Unicode MS" pitchFamily="2"/>
                <a:cs typeface="Arial Unicode MS" pitchFamily="2"/>
              </a:rPr>
              <a:t> 2005.</a:t>
            </a:r>
          </a:p>
        </p:txBody>
      </p:sp>
      <p:pic>
        <p:nvPicPr>
          <p:cNvPr id="5" name="Picture 13">
            <a:extLst>
              <a:ext uri="{FF2B5EF4-FFF2-40B4-BE49-F238E27FC236}">
                <a16:creationId xmlns:a16="http://schemas.microsoft.com/office/drawing/2014/main" id="{8C38CBFE-AA6D-49E3-9993-EF1BF9B288BE}"/>
              </a:ext>
            </a:extLst>
          </p:cNvPr>
          <p:cNvPicPr>
            <a:picLocks noChangeAspect="1"/>
          </p:cNvPicPr>
          <p:nvPr/>
        </p:nvPicPr>
        <p:blipFill>
          <a:blip r:embed="rId3">
            <a:lum/>
            <a:alphaModFix/>
          </a:blip>
          <a:srcRect/>
          <a:stretch>
            <a:fillRect/>
          </a:stretch>
        </p:blipFill>
        <p:spPr>
          <a:xfrm>
            <a:off x="8506800" y="1467000"/>
            <a:ext cx="3684600" cy="37364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Les défis de la 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C43D-92C2-41C5-88B5-3FFF2EF479FB}"/>
              </a:ext>
            </a:extLst>
          </p:cNvPr>
          <p:cNvSpPr txBox="1">
            <a:spLocks noGrp="1"/>
          </p:cNvSpPr>
          <p:nvPr>
            <p:ph type="title" idx="4294967295"/>
          </p:nvPr>
        </p:nvSpPr>
        <p:spPr/>
        <p:txBody>
          <a:bodyPr/>
          <a:lstStyle/>
          <a:p>
            <a:pPr lvl="0"/>
            <a:r>
              <a:rPr lang="en-US"/>
              <a:t>Les défis de la DA</a:t>
            </a:r>
          </a:p>
        </p:txBody>
      </p:sp>
      <p:sp>
        <p:nvSpPr>
          <p:cNvPr id="3" name="Content Placeholder 4">
            <a:extLst>
              <a:ext uri="{FF2B5EF4-FFF2-40B4-BE49-F238E27FC236}">
                <a16:creationId xmlns:a16="http://schemas.microsoft.com/office/drawing/2014/main" id="{F6EE46A5-BA29-47E2-803A-70166159667E}"/>
              </a:ext>
            </a:extLst>
          </p:cNvPr>
          <p:cNvSpPr txBox="1">
            <a:spLocks noGrp="1"/>
          </p:cNvSpPr>
          <p:nvPr>
            <p:ph type="body" idx="4294967295"/>
          </p:nvPr>
        </p:nvSpPr>
        <p:spPr>
          <a:xfrm>
            <a:off x="838080" y="1825560"/>
            <a:ext cx="7320600" cy="4350960"/>
          </a:xfrm>
        </p:spPr>
        <p:txBody>
          <a:bodyPr/>
          <a:lstStyle/>
          <a:p>
            <a:pPr lvl="0">
              <a:lnSpc>
                <a:spcPct val="150000"/>
              </a:lnSpc>
              <a:spcBef>
                <a:spcPts val="1001"/>
              </a:spcBef>
              <a:buNone/>
            </a:pPr>
            <a:r>
              <a:rPr lang="en-US" b="1"/>
              <a:t>Qu’est-ce que la dermatite atopique (DA)?</a:t>
            </a:r>
          </a:p>
          <a:p>
            <a:pPr lvl="0">
              <a:spcBef>
                <a:spcPts val="1001"/>
              </a:spcBef>
              <a:buClr>
                <a:srgbClr val="000000"/>
              </a:buClr>
              <a:buFont typeface="Arial" pitchFamily="32"/>
              <a:buChar char="•"/>
            </a:pPr>
            <a:r>
              <a:rPr lang="en-US"/>
              <a:t>Une maladie complexe et multifactorielle, pour laquelle une prédisposition génétique existe, et qui est influencée par des facteurs environnementaux et caractérisée par une perturbation de la fonction de la barrière épidermique2-6</a:t>
            </a:r>
          </a:p>
        </p:txBody>
      </p:sp>
      <p:pic>
        <p:nvPicPr>
          <p:cNvPr id="4" name="Picture 2">
            <a:extLst>
              <a:ext uri="{FF2B5EF4-FFF2-40B4-BE49-F238E27FC236}">
                <a16:creationId xmlns:a16="http://schemas.microsoft.com/office/drawing/2014/main" id="{45E5BDAC-069A-49E1-BC99-BE029D0D5AB2}"/>
              </a:ext>
            </a:extLst>
          </p:cNvPr>
          <p:cNvPicPr>
            <a:picLocks noChangeAspect="1"/>
          </p:cNvPicPr>
          <p:nvPr/>
        </p:nvPicPr>
        <p:blipFill>
          <a:blip r:embed="rId3">
            <a:lum/>
            <a:alphaModFix/>
          </a:blip>
          <a:srcRect/>
          <a:stretch>
            <a:fillRect/>
          </a:stretch>
        </p:blipFill>
        <p:spPr>
          <a:xfrm>
            <a:off x="8462520" y="2280960"/>
            <a:ext cx="3282119" cy="1825200"/>
          </a:xfrm>
          <a:prstGeom prst="rect">
            <a:avLst/>
          </a:prstGeom>
          <a:noFill/>
          <a:ln>
            <a:noFill/>
          </a:ln>
        </p:spPr>
      </p:pic>
      <p:sp>
        <p:nvSpPr>
          <p:cNvPr id="5" name="TextBox 3">
            <a:extLst>
              <a:ext uri="{FF2B5EF4-FFF2-40B4-BE49-F238E27FC236}">
                <a16:creationId xmlns:a16="http://schemas.microsoft.com/office/drawing/2014/main" id="{796AD5DF-9F1C-4771-9885-B666C1CA1CE6}"/>
              </a:ext>
            </a:extLst>
          </p:cNvPr>
          <p:cNvSpPr/>
          <p:nvPr/>
        </p:nvSpPr>
        <p:spPr>
          <a:xfrm>
            <a:off x="8367479" y="4130640"/>
            <a:ext cx="2644920" cy="42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Image reproduite avec l’aimable autorisation du Dr J Rao, dermatologue</a:t>
            </a:r>
          </a:p>
        </p:txBody>
      </p:sp>
      <p:sp>
        <p:nvSpPr>
          <p:cNvPr id="6" name="TextBox 5">
            <a:extLst>
              <a:ext uri="{FF2B5EF4-FFF2-40B4-BE49-F238E27FC236}">
                <a16:creationId xmlns:a16="http://schemas.microsoft.com/office/drawing/2014/main" id="{49141223-9145-4C74-B92C-0BE98094BFD0}"/>
              </a:ext>
            </a:extLst>
          </p:cNvPr>
          <p:cNvSpPr/>
          <p:nvPr/>
        </p:nvSpPr>
        <p:spPr>
          <a:xfrm>
            <a:off x="838080" y="5722560"/>
            <a:ext cx="7320600" cy="592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Bieber T. </a:t>
            </a:r>
            <a:r>
              <a:rPr lang="en-CA" sz="1100" b="0" i="1" u="none" strike="noStrike" kern="1200" spc="0">
                <a:ln>
                  <a:noFill/>
                </a:ln>
                <a:solidFill>
                  <a:srgbClr val="000000"/>
                </a:solidFill>
                <a:latin typeface="Franklin Gothic Book" pitchFamily="18"/>
                <a:ea typeface="Arial Unicode MS" pitchFamily="2"/>
                <a:cs typeface="Arial Unicode MS" pitchFamily="2"/>
              </a:rPr>
              <a:t>N Engl J Med</a:t>
            </a:r>
            <a:r>
              <a:rPr lang="en-CA" sz="1100" b="0" i="0" u="none" strike="noStrike" kern="1200" spc="0">
                <a:ln>
                  <a:noFill/>
                </a:ln>
                <a:solidFill>
                  <a:srgbClr val="000000"/>
                </a:solidFill>
                <a:latin typeface="Franklin Gothic Book" pitchFamily="18"/>
                <a:ea typeface="Arial Unicode MS" pitchFamily="2"/>
                <a:cs typeface="Arial Unicode MS" pitchFamily="2"/>
              </a:rPr>
              <a:t>. 2008;358:1483-1494; Smiley T. </a:t>
            </a:r>
            <a:r>
              <a:rPr lang="en-CA" sz="1100" b="0" i="1" u="none" strike="noStrike" kern="1200" spc="0">
                <a:ln>
                  <a:noFill/>
                </a:ln>
                <a:solidFill>
                  <a:srgbClr val="000000"/>
                </a:solidFill>
                <a:latin typeface="Franklin Gothic Book" pitchFamily="18"/>
                <a:ea typeface="Arial Unicode MS" pitchFamily="2"/>
                <a:cs typeface="Arial Unicode MS" pitchFamily="2"/>
              </a:rPr>
              <a:t>Can Health Net</a:t>
            </a:r>
            <a:r>
              <a:rPr lang="en-CA" sz="1100" b="0" i="0" u="none" strike="noStrike" kern="1200" spc="0">
                <a:ln>
                  <a:noFill/>
                </a:ln>
                <a:solidFill>
                  <a:srgbClr val="000000"/>
                </a:solidFill>
                <a:latin typeface="Franklin Gothic Book" pitchFamily="18"/>
                <a:ea typeface="Arial Unicode MS" pitchFamily="2"/>
                <a:cs typeface="Arial Unicode MS" pitchFamily="2"/>
              </a:rPr>
              <a:t>. 2006; Lynde C et al. </a:t>
            </a:r>
            <a:r>
              <a:rPr lang="en-CA" sz="1100" b="0" i="1" u="none" strike="noStrike" kern="1200" spc="0">
                <a:ln>
                  <a:noFill/>
                </a:ln>
                <a:solidFill>
                  <a:srgbClr val="000000"/>
                </a:solidFill>
                <a:latin typeface="Franklin Gothic Book" pitchFamily="18"/>
                <a:ea typeface="Arial Unicode MS" pitchFamily="2"/>
                <a:cs typeface="Arial Unicode MS" pitchFamily="2"/>
              </a:rPr>
              <a:t>J Cutan Med Surg</a:t>
            </a:r>
            <a:r>
              <a:rPr lang="en-CA" sz="1100" b="0" i="0" u="none" strike="noStrike" kern="1200" spc="0">
                <a:ln>
                  <a:noFill/>
                </a:ln>
                <a:solidFill>
                  <a:srgbClr val="000000"/>
                </a:solidFill>
                <a:latin typeface="Franklin Gothic Book" pitchFamily="18"/>
                <a:ea typeface="Arial Unicode MS" pitchFamily="2"/>
                <a:cs typeface="Arial Unicode MS" pitchFamily="2"/>
              </a:rPr>
              <a:t> 2005; Wollenberg A et al. </a:t>
            </a:r>
            <a:r>
              <a:rPr lang="en-CA" sz="1100" b="0" i="1" u="none" strike="noStrike" kern="1200" spc="0">
                <a:ln>
                  <a:noFill/>
                </a:ln>
                <a:solidFill>
                  <a:srgbClr val="000000"/>
                </a:solidFill>
                <a:latin typeface="Franklin Gothic Book" pitchFamily="18"/>
                <a:ea typeface="Arial Unicode MS" pitchFamily="2"/>
                <a:cs typeface="Arial Unicode MS" pitchFamily="2"/>
              </a:rPr>
              <a:t>J Eur Acad Dermatol Venereol</a:t>
            </a:r>
            <a:r>
              <a:rPr lang="en-CA" sz="1100" b="0" i="0" u="none" strike="noStrike" kern="1200" spc="0">
                <a:ln>
                  <a:noFill/>
                </a:ln>
                <a:solidFill>
                  <a:srgbClr val="000000"/>
                </a:solidFill>
                <a:latin typeface="Franklin Gothic Book" pitchFamily="18"/>
                <a:ea typeface="Arial Unicode MS" pitchFamily="2"/>
                <a:cs typeface="Arial Unicode MS" pitchFamily="2"/>
              </a:rPr>
              <a:t>. 2016 May;30(5):729-47; Leung DYM, Guttman-Yassky E. </a:t>
            </a:r>
            <a:r>
              <a:rPr lang="en-CA" sz="1100" b="0" i="1" u="none" strike="noStrike" kern="1200" spc="0">
                <a:ln>
                  <a:noFill/>
                </a:ln>
                <a:solidFill>
                  <a:srgbClr val="000000"/>
                </a:solidFill>
                <a:latin typeface="Franklin Gothic Book" pitchFamily="18"/>
                <a:ea typeface="Arial Unicode MS" pitchFamily="2"/>
                <a:cs typeface="Arial Unicode MS" pitchFamily="2"/>
              </a:rPr>
              <a:t>J Allergy Clin Immunol.</a:t>
            </a:r>
            <a:r>
              <a:rPr lang="en-CA" sz="1100" b="0" i="0" u="none" strike="noStrike" kern="1200" spc="0">
                <a:ln>
                  <a:noFill/>
                </a:ln>
                <a:solidFill>
                  <a:srgbClr val="000000"/>
                </a:solidFill>
                <a:latin typeface="Franklin Gothic Book" pitchFamily="18"/>
                <a:ea typeface="Arial Unicode MS" pitchFamily="2"/>
                <a:cs typeface="Arial Unicode MS" pitchFamily="2"/>
              </a:rPr>
              <a:t> 2014;134:769-79.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Les défis de la 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C09B9-0C9D-4D5E-B442-D9888388F8AF}"/>
              </a:ext>
            </a:extLst>
          </p:cNvPr>
          <p:cNvSpPr txBox="1">
            <a:spLocks noGrp="1"/>
          </p:cNvSpPr>
          <p:nvPr>
            <p:ph type="title" idx="4294967295"/>
          </p:nvPr>
        </p:nvSpPr>
        <p:spPr/>
        <p:txBody>
          <a:bodyPr/>
          <a:lstStyle/>
          <a:p>
            <a:pPr lvl="0"/>
            <a:r>
              <a:rPr lang="en-US"/>
              <a:t>Les défis de la DA</a:t>
            </a:r>
          </a:p>
        </p:txBody>
      </p:sp>
      <p:sp>
        <p:nvSpPr>
          <p:cNvPr id="3" name="Content Placeholder 9">
            <a:extLst>
              <a:ext uri="{FF2B5EF4-FFF2-40B4-BE49-F238E27FC236}">
                <a16:creationId xmlns:a16="http://schemas.microsoft.com/office/drawing/2014/main" id="{50A3F713-986A-484F-AD76-52BD5745311F}"/>
              </a:ext>
            </a:extLst>
          </p:cNvPr>
          <p:cNvSpPr txBox="1">
            <a:spLocks noGrp="1"/>
          </p:cNvSpPr>
          <p:nvPr>
            <p:ph type="body" idx="4294967295"/>
          </p:nvPr>
        </p:nvSpPr>
        <p:spPr>
          <a:xfrm>
            <a:off x="838080" y="1825560"/>
            <a:ext cx="7668360" cy="4350960"/>
          </a:xfrm>
        </p:spPr>
        <p:txBody>
          <a:bodyPr/>
          <a:lstStyle/>
          <a:p>
            <a:pPr lvl="0">
              <a:lnSpc>
                <a:spcPct val="100000"/>
              </a:lnSpc>
              <a:spcBef>
                <a:spcPts val="1001"/>
              </a:spcBef>
              <a:buNone/>
            </a:pPr>
            <a:r>
              <a:rPr lang="en-US" sz="2400" b="1"/>
              <a:t>Une affection inflammatoire courante et intensément prurigineuse5 :</a:t>
            </a:r>
          </a:p>
          <a:p>
            <a:pPr lvl="0">
              <a:lnSpc>
                <a:spcPct val="100000"/>
              </a:lnSpc>
              <a:spcBef>
                <a:spcPts val="1001"/>
              </a:spcBef>
              <a:buClr>
                <a:srgbClr val="000000"/>
              </a:buClr>
              <a:buFont typeface="Arial" pitchFamily="32"/>
              <a:buChar char="•"/>
            </a:pPr>
            <a:r>
              <a:rPr lang="en-US" sz="2400" b="1"/>
              <a:t>Dans la majorité des cas, la DA apparaît tôt </a:t>
            </a:r>
            <a:r>
              <a:rPr lang="en-US" sz="2400"/>
              <a:t>- avant l’âge de 5 ans dans 85 % à 90 % des cas (avant l’âge de 6 mois dans jusqu’à 75 % des cas)1,7</a:t>
            </a:r>
            <a:br>
              <a:rPr lang="en-US" sz="2400"/>
            </a:br>
            <a:r>
              <a:rPr lang="en-US" sz="2400" b="1"/>
              <a:t>La maladie apparaît généralement dans la petite enfance </a:t>
            </a:r>
            <a:r>
              <a:rPr lang="en-US" sz="2400"/>
              <a:t>et persiste souvent à l’âge adulte5,8</a:t>
            </a:r>
          </a:p>
          <a:p>
            <a:pPr lvl="0">
              <a:lnSpc>
                <a:spcPct val="100000"/>
              </a:lnSpc>
              <a:spcBef>
                <a:spcPts val="1001"/>
              </a:spcBef>
              <a:buClr>
                <a:srgbClr val="000000"/>
              </a:buClr>
              <a:buFont typeface="Arial" pitchFamily="32"/>
              <a:buChar char="•"/>
            </a:pPr>
            <a:r>
              <a:rPr lang="en-US" sz="2400" b="1"/>
              <a:t>10 à 30 % des adultes </a:t>
            </a:r>
            <a:r>
              <a:rPr lang="en-US" sz="2400"/>
              <a:t>peuvent continuer à présenter une DA tout au long de leur vie7</a:t>
            </a:r>
          </a:p>
          <a:p>
            <a:pPr lvl="0">
              <a:lnSpc>
                <a:spcPct val="100000"/>
              </a:lnSpc>
              <a:spcBef>
                <a:spcPts val="1001"/>
              </a:spcBef>
              <a:buClr>
                <a:srgbClr val="000000"/>
              </a:buClr>
              <a:buFont typeface="Arial" pitchFamily="32"/>
              <a:buChar char="•"/>
            </a:pPr>
            <a:r>
              <a:rPr lang="en-US" sz="2400" b="1"/>
              <a:t>Composante héréditaire marquée</a:t>
            </a:r>
            <a:r>
              <a:rPr lang="en-US" sz="2400"/>
              <a:t> touchant environ 70 % des patients atteints de DA3,7</a:t>
            </a:r>
          </a:p>
        </p:txBody>
      </p:sp>
      <p:sp>
        <p:nvSpPr>
          <p:cNvPr id="4" name="TextBox 4">
            <a:extLst>
              <a:ext uri="{FF2B5EF4-FFF2-40B4-BE49-F238E27FC236}">
                <a16:creationId xmlns:a16="http://schemas.microsoft.com/office/drawing/2014/main" id="{34EB5D3A-646B-439C-A850-3D9964388315}"/>
              </a:ext>
            </a:extLst>
          </p:cNvPr>
          <p:cNvSpPr/>
          <p:nvPr/>
        </p:nvSpPr>
        <p:spPr>
          <a:xfrm>
            <a:off x="838080" y="5961600"/>
            <a:ext cx="8552880" cy="592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CA" sz="1100" b="0" i="0" u="none" strike="noStrike" kern="1200" spc="0">
                <a:ln>
                  <a:noFill/>
                </a:ln>
                <a:solidFill>
                  <a:srgbClr val="000000"/>
                </a:solidFill>
                <a:latin typeface="Franklin Gothic Book" pitchFamily="18"/>
                <a:ea typeface="Arial Unicode MS" pitchFamily="2"/>
                <a:cs typeface="Arial Unicode MS" pitchFamily="2"/>
              </a:rPr>
              <a:t>Wollenberg A et al. </a:t>
            </a:r>
            <a:r>
              <a:rPr lang="en-CA" sz="1100" b="0" i="1" u="none" strike="noStrike" kern="1200" spc="0">
                <a:ln>
                  <a:noFill/>
                </a:ln>
                <a:solidFill>
                  <a:srgbClr val="000000"/>
                </a:solidFill>
                <a:latin typeface="Franklin Gothic Book" pitchFamily="18"/>
                <a:ea typeface="Arial Unicode MS" pitchFamily="2"/>
                <a:cs typeface="Arial Unicode MS" pitchFamily="2"/>
              </a:rPr>
              <a:t>J Eur Acad Dermatol Venereol</a:t>
            </a:r>
            <a:r>
              <a:rPr lang="en-CA" sz="1100" b="0" i="0" u="none" strike="noStrike" kern="1200" spc="0">
                <a:ln>
                  <a:noFill/>
                </a:ln>
                <a:solidFill>
                  <a:srgbClr val="000000"/>
                </a:solidFill>
                <a:latin typeface="Franklin Gothic Book" pitchFamily="18"/>
                <a:ea typeface="Arial Unicode MS" pitchFamily="2"/>
                <a:cs typeface="Arial Unicode MS" pitchFamily="2"/>
              </a:rPr>
              <a:t>. 2016 May;30(5):729-47; Lebwohl MG et al. </a:t>
            </a:r>
            <a:r>
              <a:rPr lang="en-CA" sz="1100" b="0" i="1" u="none" strike="noStrike" kern="1200" spc="0">
                <a:ln>
                  <a:noFill/>
                </a:ln>
                <a:solidFill>
                  <a:srgbClr val="000000"/>
                </a:solidFill>
                <a:latin typeface="Franklin Gothic Book" pitchFamily="18"/>
                <a:ea typeface="Arial Unicode MS" pitchFamily="2"/>
                <a:cs typeface="Arial Unicode MS" pitchFamily="2"/>
              </a:rPr>
              <a:t>J Clin Aesthet Derm</a:t>
            </a:r>
            <a:r>
              <a:rPr lang="en-CA" sz="1100" b="0" i="0" u="none" strike="noStrike" kern="1200" spc="0">
                <a:ln>
                  <a:noFill/>
                </a:ln>
                <a:solidFill>
                  <a:srgbClr val="000000"/>
                </a:solidFill>
                <a:latin typeface="Franklin Gothic Book" pitchFamily="18"/>
                <a:ea typeface="Arial Unicode MS" pitchFamily="2"/>
                <a:cs typeface="Arial Unicode MS" pitchFamily="2"/>
              </a:rPr>
              <a:t> 2013:6(7);S3-S18; Eichenfeld LF et al. </a:t>
            </a:r>
            <a:r>
              <a:rPr lang="en-CA" sz="1100" b="0" i="1" u="none" strike="noStrike" kern="1200" spc="0">
                <a:ln>
                  <a:noFill/>
                </a:ln>
                <a:solidFill>
                  <a:srgbClr val="000000"/>
                </a:solidFill>
                <a:latin typeface="Franklin Gothic Book" pitchFamily="18"/>
                <a:ea typeface="Arial Unicode MS" pitchFamily="2"/>
                <a:cs typeface="Arial Unicode MS" pitchFamily="2"/>
              </a:rPr>
              <a:t>J Am Acad Dermatol</a:t>
            </a:r>
            <a:r>
              <a:rPr lang="en-CA" sz="1100" b="0" i="0" u="none" strike="noStrike" kern="1200" spc="0">
                <a:ln>
                  <a:noFill/>
                </a:ln>
                <a:solidFill>
                  <a:srgbClr val="000000"/>
                </a:solidFill>
                <a:latin typeface="Franklin Gothic Book" pitchFamily="18"/>
                <a:ea typeface="Arial Unicode MS" pitchFamily="2"/>
                <a:cs typeface="Arial Unicode MS" pitchFamily="2"/>
              </a:rPr>
              <a:t> 2014;70:338-351; Smiley T. </a:t>
            </a:r>
            <a:r>
              <a:rPr lang="en-CA" sz="1100" b="0" i="1" u="none" strike="noStrike" kern="1200" spc="0">
                <a:ln>
                  <a:noFill/>
                </a:ln>
                <a:solidFill>
                  <a:srgbClr val="000000"/>
                </a:solidFill>
                <a:latin typeface="Franklin Gothic Book" pitchFamily="18"/>
                <a:ea typeface="Arial Unicode MS" pitchFamily="2"/>
                <a:cs typeface="Arial Unicode MS" pitchFamily="2"/>
              </a:rPr>
              <a:t>Can Health Net</a:t>
            </a:r>
            <a:r>
              <a:rPr lang="en-CA" sz="1100" b="0" i="0" u="none" strike="noStrike" kern="1200" spc="0">
                <a:ln>
                  <a:noFill/>
                </a:ln>
                <a:solidFill>
                  <a:srgbClr val="000000"/>
                </a:solidFill>
                <a:latin typeface="Franklin Gothic Book" pitchFamily="18"/>
                <a:ea typeface="Arial Unicode MS" pitchFamily="2"/>
                <a:cs typeface="Arial Unicode MS" pitchFamily="2"/>
              </a:rPr>
              <a:t>. 2006; Bourcier M. </a:t>
            </a:r>
            <a:r>
              <a:rPr lang="en-CA" sz="1100" b="0" i="1" u="none" strike="noStrike" kern="1200" spc="0">
                <a:ln>
                  <a:noFill/>
                </a:ln>
                <a:solidFill>
                  <a:srgbClr val="000000"/>
                </a:solidFill>
                <a:latin typeface="Franklin Gothic Book" pitchFamily="18"/>
                <a:ea typeface="Arial Unicode MS" pitchFamily="2"/>
                <a:cs typeface="Arial Unicode MS" pitchFamily="2"/>
              </a:rPr>
              <a:t>Skin therapy Letter</a:t>
            </a:r>
            <a:r>
              <a:rPr lang="en-CA" sz="1100" b="0" i="0" u="none" strike="noStrike" kern="1200" spc="0">
                <a:ln>
                  <a:noFill/>
                </a:ln>
                <a:solidFill>
                  <a:srgbClr val="000000"/>
                </a:solidFill>
                <a:latin typeface="Franklin Gothic Book" pitchFamily="18"/>
                <a:ea typeface="Arial Unicode MS" pitchFamily="2"/>
                <a:cs typeface="Arial Unicode MS" pitchFamily="2"/>
              </a:rPr>
              <a:t>. Pharm Ed. 2011:6(1).</a:t>
            </a:r>
          </a:p>
        </p:txBody>
      </p:sp>
      <p:pic>
        <p:nvPicPr>
          <p:cNvPr id="5" name="Picture 3">
            <a:extLst>
              <a:ext uri="{FF2B5EF4-FFF2-40B4-BE49-F238E27FC236}">
                <a16:creationId xmlns:a16="http://schemas.microsoft.com/office/drawing/2014/main" id="{7853DDC8-E545-407B-B96B-BD6F08A5A193}"/>
              </a:ext>
            </a:extLst>
          </p:cNvPr>
          <p:cNvPicPr>
            <a:picLocks noChangeAspect="1"/>
          </p:cNvPicPr>
          <p:nvPr/>
        </p:nvPicPr>
        <p:blipFill>
          <a:blip r:embed="rId3">
            <a:lum/>
            <a:alphaModFix/>
          </a:blip>
          <a:srcRect/>
          <a:stretch>
            <a:fillRect/>
          </a:stretch>
        </p:blipFill>
        <p:spPr>
          <a:xfrm>
            <a:off x="8506800" y="1943280"/>
            <a:ext cx="3684600" cy="2461320"/>
          </a:xfrm>
          <a:prstGeom prst="rect">
            <a:avLst/>
          </a:prstGeom>
          <a:noFill/>
          <a:ln>
            <a:noFill/>
          </a:ln>
        </p:spPr>
      </p:pic>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7078</Words>
  <Application>Microsoft Office PowerPoint</Application>
  <PresentationFormat>Grand écran</PresentationFormat>
  <Paragraphs>998</Paragraphs>
  <Slides>69</Slides>
  <Notes>69</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69</vt:i4>
      </vt:variant>
    </vt:vector>
  </HeadingPairs>
  <TitlesOfParts>
    <vt:vector size="82" baseType="lpstr">
      <vt:lpstr>Arial</vt:lpstr>
      <vt:lpstr>Arial Unicode MS</vt:lpstr>
      <vt:lpstr>Calibri</vt:lpstr>
      <vt:lpstr>Courier New</vt:lpstr>
      <vt:lpstr>Franklin Gothic Book</vt:lpstr>
      <vt:lpstr>Franklin Gothic Medium</vt:lpstr>
      <vt:lpstr>StarSymbol</vt:lpstr>
      <vt:lpstr>Tahoma</vt:lpstr>
      <vt:lpstr>Times</vt:lpstr>
      <vt:lpstr>Times New Roman</vt:lpstr>
      <vt:lpstr>Default</vt:lpstr>
      <vt:lpstr>Default 1</vt:lpstr>
      <vt:lpstr>Default 2</vt:lpstr>
      <vt:lpstr> Prendre le contrôle sur la dermatite atopique</vt:lpstr>
      <vt:lpstr>Comité de planification</vt:lpstr>
      <vt:lpstr>Divulgation du présentateur</vt:lpstr>
      <vt:lpstr>Divulgation de soutien commercial</vt:lpstr>
      <vt:lpstr>Atténuation des sources potentielles de partialité</vt:lpstr>
      <vt:lpstr>Objectifs d’apprentissage</vt:lpstr>
      <vt:lpstr>Prévalence de la dermatite atopique</vt:lpstr>
      <vt:lpstr>Les défis de la DA</vt:lpstr>
      <vt:lpstr>Les défis de la DA</vt:lpstr>
      <vt:lpstr>Le fardeau quotidien de la DA</vt:lpstr>
      <vt:lpstr>Le fardeau des poussées de DA</vt:lpstr>
      <vt:lpstr>La DA affecte la qualité de vie</vt:lpstr>
      <vt:lpstr>Les causes de la DA</vt:lpstr>
      <vt:lpstr>La « marche atopique »</vt:lpstr>
      <vt:lpstr>Une maladie sous-traitée</vt:lpstr>
      <vt:lpstr>Le diagnostic différentiel</vt:lpstr>
      <vt:lpstr>Pouvez-vous faire la différence?</vt:lpstr>
      <vt:lpstr>Évaluation et diagnostic de la DA</vt:lpstr>
      <vt:lpstr>Les caractéristiques de la dermatite atopique</vt:lpstr>
      <vt:lpstr>Diagnostiquer la DA</vt:lpstr>
      <vt:lpstr>Outil d’évaluation</vt:lpstr>
      <vt:lpstr>Écarter les affections imitant la DA</vt:lpstr>
      <vt:lpstr>Évaluer la gravité et les répercussions de la maladie</vt:lpstr>
      <vt:lpstr>Où la DA apparaît-elle?</vt:lpstr>
      <vt:lpstr>Où la DA apparaît-elle?</vt:lpstr>
      <vt:lpstr>Bonnes réponses</vt:lpstr>
      <vt:lpstr>Peau atteinte de DA (eczéma) ≠ peau atteinte de psoriasis</vt:lpstr>
      <vt:lpstr>La DA est plus courante chez les enfants</vt:lpstr>
      <vt:lpstr>Perspective pour la pratique</vt:lpstr>
      <vt:lpstr>Étude de cas - Voici Brooklin</vt:lpstr>
      <vt:lpstr>Étude de cas – Le défi de Brooklin</vt:lpstr>
      <vt:lpstr>Étude de cas 1</vt:lpstr>
      <vt:lpstr>Étude de cas 1 - Traitement</vt:lpstr>
      <vt:lpstr>Algorithme de traitement après le diagnostic de la DA</vt:lpstr>
      <vt:lpstr>Les défis de la prise en charge de la DA</vt:lpstr>
      <vt:lpstr>Étude internationale (ISOLATE) - La vie avec la DA</vt:lpstr>
      <vt:lpstr>Perspective des patients sur la DA (ISOLATE)</vt:lpstr>
      <vt:lpstr>Gérer les attentes des patients</vt:lpstr>
      <vt:lpstr>Plan d’auto-prise en charge par le patient</vt:lpstr>
      <vt:lpstr>Objectifs thérapeutiques</vt:lpstr>
      <vt:lpstr>Pilier topique du traitement</vt:lpstr>
      <vt:lpstr>Prise en charge pharmacologique</vt:lpstr>
      <vt:lpstr>Prise en charge pharmacologique</vt:lpstr>
      <vt:lpstr>Choix de puissance</vt:lpstr>
      <vt:lpstr>Classification des corticostéroïdes topiques selon leur puissance</vt:lpstr>
      <vt:lpstr>Classification des corticostéroïdes topiques selon leur puissance</vt:lpstr>
      <vt:lpstr>Utilisation de corticostéroïdes topiques</vt:lpstr>
      <vt:lpstr>Utilisation de corticostéroïdes topiques</vt:lpstr>
      <vt:lpstr>Aborder le problème de la « phobie des stéroïdes »</vt:lpstr>
      <vt:lpstr>Inhibiteurs topiques de la calcineurine</vt:lpstr>
      <vt:lpstr>Traiter les zones de peau sensible</vt:lpstr>
      <vt:lpstr>Traitement des poussées</vt:lpstr>
      <vt:lpstr>Étude de cas 2</vt:lpstr>
      <vt:lpstr>Étude de cas 2 - Traitement</vt:lpstr>
      <vt:lpstr>Traitement d’entretien (ITC)</vt:lpstr>
      <vt:lpstr>Entretien proactif (ITC)</vt:lpstr>
      <vt:lpstr>Utilisation sûre et efficace (ITC)</vt:lpstr>
      <vt:lpstr>Quand faut-il privilégier les ITC?</vt:lpstr>
      <vt:lpstr>Prise en charge non pharmacologique</vt:lpstr>
      <vt:lpstr>Infections et DA</vt:lpstr>
      <vt:lpstr>Mettre l’accent sur les 4R</vt:lpstr>
      <vt:lpstr>Relever les défis de la DA  à l’aide du traitement topique</vt:lpstr>
      <vt:lpstr>Principaux points d’apprentissage</vt:lpstr>
      <vt:lpstr>Principaux points d’apprentissage</vt:lpstr>
      <vt:lpstr>Forum de discussion</vt:lpstr>
      <vt:lpstr>Ressources</vt:lpstr>
      <vt:lpstr>Références</vt:lpstr>
      <vt:lpstr>Références</vt:lpstr>
      <vt:lpstr>Références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Prendre le contrôle sur la dermatite atopique</dc:title>
  <dc:creator>Francois Gagnon</dc:creator>
  <cp:lastModifiedBy>Francois Gagnon</cp:lastModifiedBy>
  <cp:revision>1</cp:revision>
  <dcterms:modified xsi:type="dcterms:W3CDTF">2018-06-08T00:15:36Z</dcterms:modified>
</cp:coreProperties>
</file>